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03"/>
  </p:notesMasterIdLst>
  <p:handoutMasterIdLst>
    <p:handoutMasterId r:id="rId104"/>
  </p:handoutMasterIdLst>
  <p:sldIdLst>
    <p:sldId id="408" r:id="rId2"/>
    <p:sldId id="679" r:id="rId3"/>
    <p:sldId id="669" r:id="rId4"/>
    <p:sldId id="668" r:id="rId5"/>
    <p:sldId id="614" r:id="rId6"/>
    <p:sldId id="615" r:id="rId7"/>
    <p:sldId id="616" r:id="rId8"/>
    <p:sldId id="617" r:id="rId9"/>
    <p:sldId id="706" r:id="rId10"/>
    <p:sldId id="709" r:id="rId11"/>
    <p:sldId id="707" r:id="rId12"/>
    <p:sldId id="708" r:id="rId13"/>
    <p:sldId id="618" r:id="rId14"/>
    <p:sldId id="619" r:id="rId15"/>
    <p:sldId id="620" r:id="rId16"/>
    <p:sldId id="621" r:id="rId17"/>
    <p:sldId id="704" r:id="rId18"/>
    <p:sldId id="665" r:id="rId19"/>
    <p:sldId id="667" r:id="rId20"/>
    <p:sldId id="666" r:id="rId21"/>
    <p:sldId id="710" r:id="rId22"/>
    <p:sldId id="718" r:id="rId23"/>
    <p:sldId id="622" r:id="rId24"/>
    <p:sldId id="624" r:id="rId25"/>
    <p:sldId id="675" r:id="rId26"/>
    <p:sldId id="678" r:id="rId27"/>
    <p:sldId id="676" r:id="rId28"/>
    <p:sldId id="677" r:id="rId29"/>
    <p:sldId id="680" r:id="rId30"/>
    <p:sldId id="623" r:id="rId31"/>
    <p:sldId id="625" r:id="rId32"/>
    <p:sldId id="674" r:id="rId33"/>
    <p:sldId id="626" r:id="rId34"/>
    <p:sldId id="627" r:id="rId35"/>
    <p:sldId id="628" r:id="rId36"/>
    <p:sldId id="629" r:id="rId37"/>
    <p:sldId id="630" r:id="rId38"/>
    <p:sldId id="631" r:id="rId39"/>
    <p:sldId id="690" r:id="rId40"/>
    <p:sldId id="691" r:id="rId41"/>
    <p:sldId id="632" r:id="rId42"/>
    <p:sldId id="693" r:id="rId43"/>
    <p:sldId id="633" r:id="rId44"/>
    <p:sldId id="634" r:id="rId45"/>
    <p:sldId id="635" r:id="rId46"/>
    <p:sldId id="705" r:id="rId47"/>
    <p:sldId id="636" r:id="rId48"/>
    <p:sldId id="637" r:id="rId49"/>
    <p:sldId id="638" r:id="rId50"/>
    <p:sldId id="711" r:id="rId51"/>
    <p:sldId id="640" r:id="rId52"/>
    <p:sldId id="641" r:id="rId53"/>
    <p:sldId id="642" r:id="rId54"/>
    <p:sldId id="643" r:id="rId55"/>
    <p:sldId id="644" r:id="rId56"/>
    <p:sldId id="645" r:id="rId57"/>
    <p:sldId id="646" r:id="rId58"/>
    <p:sldId id="713" r:id="rId59"/>
    <p:sldId id="714" r:id="rId60"/>
    <p:sldId id="715" r:id="rId61"/>
    <p:sldId id="716" r:id="rId62"/>
    <p:sldId id="712" r:id="rId63"/>
    <p:sldId id="647" r:id="rId64"/>
    <p:sldId id="648" r:id="rId65"/>
    <p:sldId id="649" r:id="rId66"/>
    <p:sldId id="650" r:id="rId67"/>
    <p:sldId id="651" r:id="rId68"/>
    <p:sldId id="652" r:id="rId69"/>
    <p:sldId id="653" r:id="rId70"/>
    <p:sldId id="654" r:id="rId71"/>
    <p:sldId id="655" r:id="rId72"/>
    <p:sldId id="656" r:id="rId73"/>
    <p:sldId id="657" r:id="rId74"/>
    <p:sldId id="658" r:id="rId75"/>
    <p:sldId id="659" r:id="rId76"/>
    <p:sldId id="660" r:id="rId77"/>
    <p:sldId id="687" r:id="rId78"/>
    <p:sldId id="688" r:id="rId79"/>
    <p:sldId id="689" r:id="rId80"/>
    <p:sldId id="670" r:id="rId81"/>
    <p:sldId id="661" r:id="rId82"/>
    <p:sldId id="662" r:id="rId83"/>
    <p:sldId id="717" r:id="rId84"/>
    <p:sldId id="663" r:id="rId85"/>
    <p:sldId id="664" r:id="rId86"/>
    <p:sldId id="692" r:id="rId87"/>
    <p:sldId id="607" r:id="rId88"/>
    <p:sldId id="695" r:id="rId89"/>
    <p:sldId id="703" r:id="rId90"/>
    <p:sldId id="696" r:id="rId91"/>
    <p:sldId id="699" r:id="rId92"/>
    <p:sldId id="700" r:id="rId93"/>
    <p:sldId id="701" r:id="rId94"/>
    <p:sldId id="702" r:id="rId95"/>
    <p:sldId id="608" r:id="rId96"/>
    <p:sldId id="694" r:id="rId97"/>
    <p:sldId id="681" r:id="rId98"/>
    <p:sldId id="682" r:id="rId99"/>
    <p:sldId id="684" r:id="rId100"/>
    <p:sldId id="685" r:id="rId101"/>
    <p:sldId id="686" r:id="rId102"/>
  </p:sldIdLst>
  <p:sldSz cx="9144000" cy="6858000" type="screen4x3"/>
  <p:notesSz cx="9939338" cy="6807200"/>
  <p:defaultTextStyle>
    <a:defPPr>
      <a:defRPr lang="en-US"/>
    </a:defPPr>
    <a:lvl1pPr algn="ctr" rtl="0" fontAlgn="base">
      <a:spcBef>
        <a:spcPct val="0"/>
      </a:spcBef>
      <a:spcAft>
        <a:spcPct val="0"/>
      </a:spcAft>
      <a:defRPr sz="24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00FF00"/>
    <a:srgbClr val="33CC33"/>
    <a:srgbClr val="FF0000"/>
    <a:srgbClr val="FF0066"/>
    <a:srgbClr val="FF6699"/>
    <a:srgbClr val="CC0099"/>
    <a:srgbClr val="FF66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32" autoAdjust="0"/>
    <p:restoredTop sz="95258" autoAdjust="0"/>
  </p:normalViewPr>
  <p:slideViewPr>
    <p:cSldViewPr>
      <p:cViewPr varScale="1">
        <p:scale>
          <a:sx n="109" d="100"/>
          <a:sy n="109" d="100"/>
        </p:scale>
        <p:origin x="144" y="11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2316"/>
    </p:cViewPr>
  </p:sorterViewPr>
  <p:notesViewPr>
    <p:cSldViewPr>
      <p:cViewPr varScale="1">
        <p:scale>
          <a:sx n="104" d="100"/>
          <a:sy n="104" d="100"/>
        </p:scale>
        <p:origin x="-984" y="-90"/>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4.xml"/><Relationship Id="rId1" Type="http://schemas.openxmlformats.org/officeDocument/2006/relationships/slide" Target="slides/slide1.xml"/><Relationship Id="rId6" Type="http://schemas.openxmlformats.org/officeDocument/2006/relationships/slide" Target="slides/slide47.xml"/><Relationship Id="rId5" Type="http://schemas.openxmlformats.org/officeDocument/2006/relationships/slide" Target="slides/slide37.xml"/><Relationship Id="rId4"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smtClean="0"/>
            </a:lvl1pPr>
          </a:lstStyle>
          <a:p>
            <a:pPr>
              <a:defRPr/>
            </a:pPr>
            <a:endParaRPr lang="zh-CN" altLang="en-US"/>
          </a:p>
        </p:txBody>
      </p:sp>
      <p:sp>
        <p:nvSpPr>
          <p:cNvPr id="260099" name="Rectangle 3"/>
          <p:cNvSpPr>
            <a:spLocks noGrp="1" noChangeArrowheads="1"/>
          </p:cNvSpPr>
          <p:nvPr>
            <p:ph type="dt" sz="quarter" idx="1"/>
          </p:nvPr>
        </p:nvSpPr>
        <p:spPr bwMode="auto">
          <a:xfrm>
            <a:off x="5630863" y="0"/>
            <a:ext cx="4306887"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smtClean="0"/>
            </a:lvl1pPr>
          </a:lstStyle>
          <a:p>
            <a:pPr>
              <a:defRPr/>
            </a:pPr>
            <a:endParaRPr lang="en-US" altLang="zh-CN"/>
          </a:p>
        </p:txBody>
      </p:sp>
      <p:sp>
        <p:nvSpPr>
          <p:cNvPr id="260100" name="Rectangle 4"/>
          <p:cNvSpPr>
            <a:spLocks noGrp="1" noChangeArrowheads="1"/>
          </p:cNvSpPr>
          <p:nvPr>
            <p:ph type="ftr" sz="quarter" idx="2"/>
          </p:nvPr>
        </p:nvSpPr>
        <p:spPr bwMode="auto">
          <a:xfrm>
            <a:off x="0" y="6465888"/>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smtClean="0"/>
            </a:lvl1pPr>
          </a:lstStyle>
          <a:p>
            <a:pPr>
              <a:defRPr/>
            </a:pPr>
            <a:endParaRPr lang="en-US" altLang="zh-CN"/>
          </a:p>
        </p:txBody>
      </p:sp>
      <p:sp>
        <p:nvSpPr>
          <p:cNvPr id="260101" name="Rectangle 5"/>
          <p:cNvSpPr>
            <a:spLocks noGrp="1" noChangeArrowheads="1"/>
          </p:cNvSpPr>
          <p:nvPr>
            <p:ph type="sldNum" sz="quarter" idx="3"/>
          </p:nvPr>
        </p:nvSpPr>
        <p:spPr bwMode="auto">
          <a:xfrm>
            <a:off x="5630863" y="6465888"/>
            <a:ext cx="4306887"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smtClean="0"/>
            </a:lvl1pPr>
          </a:lstStyle>
          <a:p>
            <a:pPr>
              <a:defRPr/>
            </a:pPr>
            <a:fld id="{9F6E54B5-C25E-425B-8EC4-8DF453DCF244}" type="slidenum">
              <a:rPr lang="zh-CN" altLang="en-US"/>
              <a:pPr>
                <a:defRPr/>
              </a:pPr>
              <a:t>‹#›</a:t>
            </a:fld>
            <a:endParaRPr lang="en-US" altLang="zh-CN"/>
          </a:p>
        </p:txBody>
      </p:sp>
    </p:spTree>
    <p:extLst>
      <p:ext uri="{BB962C8B-B14F-4D97-AF65-F5344CB8AC3E}">
        <p14:creationId xmlns:p14="http://schemas.microsoft.com/office/powerpoint/2010/main" val="1735046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1" sz="1200" b="0" smtClean="0">
                <a:ea typeface="黑体" pitchFamily="2" charset="-122"/>
              </a:defRPr>
            </a:lvl1pPr>
          </a:lstStyle>
          <a:p>
            <a:pPr>
              <a:defRPr/>
            </a:pPr>
            <a:endParaRPr lang="zh-CN" altLang="en-US"/>
          </a:p>
        </p:txBody>
      </p:sp>
      <p:sp>
        <p:nvSpPr>
          <p:cNvPr id="161795" name="Rectangle 3"/>
          <p:cNvSpPr>
            <a:spLocks noGrp="1" noChangeArrowheads="1"/>
          </p:cNvSpPr>
          <p:nvPr>
            <p:ph type="dt" idx="1"/>
          </p:nvPr>
        </p:nvSpPr>
        <p:spPr bwMode="auto">
          <a:xfrm>
            <a:off x="563245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b="0" smtClean="0">
                <a:ea typeface="黑体" pitchFamily="2" charset="-122"/>
              </a:defRPr>
            </a:lvl1pPr>
          </a:lstStyle>
          <a:p>
            <a:pPr>
              <a:defRPr/>
            </a:pPr>
            <a:endParaRPr lang="en-US" altLang="zh-CN"/>
          </a:p>
        </p:txBody>
      </p:sp>
      <p:sp>
        <p:nvSpPr>
          <p:cNvPr id="86020" name="Rectangle 4"/>
          <p:cNvSpPr>
            <a:spLocks noGrp="1" noRot="1" noChangeAspect="1" noChangeArrowheads="1" noTextEdit="1"/>
          </p:cNvSpPr>
          <p:nvPr>
            <p:ph type="sldImg" idx="2"/>
          </p:nvPr>
        </p:nvSpPr>
        <p:spPr bwMode="auto">
          <a:xfrm>
            <a:off x="3267075" y="511175"/>
            <a:ext cx="3403600" cy="2552700"/>
          </a:xfrm>
          <a:prstGeom prst="rect">
            <a:avLst/>
          </a:prstGeom>
          <a:noFill/>
          <a:ln w="9525">
            <a:solidFill>
              <a:srgbClr val="000000"/>
            </a:solidFill>
            <a:miter lim="800000"/>
            <a:headEnd/>
            <a:tailEnd/>
          </a:ln>
        </p:spPr>
      </p:sp>
      <p:sp>
        <p:nvSpPr>
          <p:cNvPr id="161797" name="Rectangle 5"/>
          <p:cNvSpPr>
            <a:spLocks noGrp="1" noChangeArrowheads="1"/>
          </p:cNvSpPr>
          <p:nvPr>
            <p:ph type="body" sz="quarter" idx="3"/>
          </p:nvPr>
        </p:nvSpPr>
        <p:spPr bwMode="auto">
          <a:xfrm>
            <a:off x="1325563" y="3233738"/>
            <a:ext cx="7288212" cy="3062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1" sz="1200" b="0" smtClean="0">
                <a:ea typeface="黑体" pitchFamily="2"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563245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b="0" smtClean="0">
                <a:ea typeface="黑体" pitchFamily="2" charset="-122"/>
              </a:defRPr>
            </a:lvl1pPr>
          </a:lstStyle>
          <a:p>
            <a:pPr>
              <a:defRPr/>
            </a:pPr>
            <a:fld id="{692129A0-BF41-43C9-98B4-E4C6C9C562A9}" type="slidenum">
              <a:rPr lang="zh-CN" altLang="en-US"/>
              <a:pPr>
                <a:defRPr/>
              </a:pPr>
              <a:t>‹#›</a:t>
            </a:fld>
            <a:endParaRPr lang="en-US" altLang="zh-CN"/>
          </a:p>
        </p:txBody>
      </p:sp>
    </p:spTree>
    <p:extLst>
      <p:ext uri="{BB962C8B-B14F-4D97-AF65-F5344CB8AC3E}">
        <p14:creationId xmlns:p14="http://schemas.microsoft.com/office/powerpoint/2010/main" val="28410503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塔式服务器的宽度为</a:t>
            </a:r>
            <a:r>
              <a:rPr lang="en-US" altLang="zh-CN" smtClean="0"/>
              <a:t>19</a:t>
            </a:r>
            <a:r>
              <a:rPr lang="zh-CN" altLang="en-US" smtClean="0"/>
              <a:t>英寸，高度以</a:t>
            </a:r>
            <a:r>
              <a:rPr lang="en-US" altLang="zh-CN" smtClean="0"/>
              <a:t>U</a:t>
            </a:r>
            <a:r>
              <a:rPr lang="zh-CN" altLang="en-US" smtClean="0"/>
              <a:t>为单位（</a:t>
            </a:r>
            <a:r>
              <a:rPr lang="en-US" altLang="zh-CN" smtClean="0"/>
              <a:t>1U=1.75</a:t>
            </a:r>
            <a:r>
              <a:rPr lang="zh-CN" altLang="en-US" smtClean="0"/>
              <a:t>英寸</a:t>
            </a:r>
            <a:r>
              <a:rPr lang="en-US" altLang="zh-CN" smtClean="0"/>
              <a:t>=44.45</a:t>
            </a:r>
            <a:r>
              <a:rPr lang="zh-CN" altLang="en-US" smtClean="0"/>
              <a:t>毫米），通常有</a:t>
            </a:r>
            <a:r>
              <a:rPr lang="en-US" altLang="zh-CN" smtClean="0"/>
              <a:t>1U</a:t>
            </a:r>
            <a:r>
              <a:rPr lang="zh-CN" altLang="en-US" smtClean="0"/>
              <a:t>，</a:t>
            </a:r>
            <a:r>
              <a:rPr lang="en-US" altLang="zh-CN" smtClean="0"/>
              <a:t>2U</a:t>
            </a:r>
            <a:r>
              <a:rPr lang="zh-CN" altLang="en-US" smtClean="0"/>
              <a:t>，</a:t>
            </a:r>
            <a:r>
              <a:rPr lang="en-US" altLang="zh-CN" smtClean="0"/>
              <a:t>3U</a:t>
            </a:r>
            <a:r>
              <a:rPr lang="zh-CN" altLang="en-US" smtClean="0"/>
              <a:t>，</a:t>
            </a:r>
            <a:r>
              <a:rPr lang="en-US" altLang="zh-CN" smtClean="0"/>
              <a:t>4U</a:t>
            </a:r>
            <a:r>
              <a:rPr lang="zh-CN" altLang="en-US" smtClean="0"/>
              <a:t>，</a:t>
            </a:r>
            <a:r>
              <a:rPr lang="en-US" altLang="zh-CN" smtClean="0"/>
              <a:t>5U</a:t>
            </a:r>
            <a:r>
              <a:rPr lang="zh-CN" altLang="en-US" smtClean="0"/>
              <a:t>，</a:t>
            </a:r>
            <a:r>
              <a:rPr lang="en-US" altLang="zh-CN" smtClean="0"/>
              <a:t>7U</a:t>
            </a:r>
            <a:r>
              <a:rPr lang="zh-CN" altLang="en-US" smtClean="0"/>
              <a:t>几种标准的服务器</a:t>
            </a:r>
            <a:endParaRPr lang="zh-CN" altLang="en-US"/>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58</a:t>
            </a:fld>
            <a:endParaRPr lang="en-US" altLang="zh-CN"/>
          </a:p>
        </p:txBody>
      </p:sp>
    </p:spTree>
    <p:extLst>
      <p:ext uri="{BB962C8B-B14F-4D97-AF65-F5344CB8AC3E}">
        <p14:creationId xmlns:p14="http://schemas.microsoft.com/office/powerpoint/2010/main" val="8443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    FB-DIMM(Fully Buffered-DIMM</a:t>
            </a:r>
            <a:r>
              <a:rPr lang="zh-CN" altLang="en-US" smtClean="0"/>
              <a:t>，全缓冲内存模组</a:t>
            </a:r>
            <a:r>
              <a:rPr lang="en-US" altLang="zh-CN" smtClean="0"/>
              <a:t>)</a:t>
            </a:r>
            <a:r>
              <a:rPr lang="zh-CN" altLang="en-US" smtClean="0"/>
              <a:t>是</a:t>
            </a:r>
            <a:r>
              <a:rPr lang="en-US" altLang="zh-CN" smtClean="0"/>
              <a:t>Intel</a:t>
            </a:r>
            <a:r>
              <a:rPr lang="zh-CN" altLang="en-US" smtClean="0"/>
              <a:t>在</a:t>
            </a:r>
            <a:r>
              <a:rPr lang="en-US" altLang="zh-CN" smtClean="0"/>
              <a:t>DDR2</a:t>
            </a:r>
            <a:r>
              <a:rPr lang="zh-CN" altLang="en-US" smtClean="0"/>
              <a:t>、</a:t>
            </a:r>
            <a:r>
              <a:rPr lang="en-US" altLang="zh-CN" smtClean="0"/>
              <a:t>DDR3</a:t>
            </a:r>
            <a:r>
              <a:rPr lang="zh-CN" altLang="en-US" smtClean="0"/>
              <a:t>的基础上发展出来的一种新型内存模组与互联架构，既可以搭配现在的</a:t>
            </a:r>
            <a:r>
              <a:rPr lang="en-US" altLang="zh-CN" smtClean="0"/>
              <a:t>DDR2</a:t>
            </a:r>
            <a:r>
              <a:rPr lang="zh-CN" altLang="en-US" smtClean="0"/>
              <a:t>内存芯片，也可以搭配未来的</a:t>
            </a:r>
            <a:r>
              <a:rPr lang="en-US" altLang="zh-CN" smtClean="0"/>
              <a:t>DDR3</a:t>
            </a:r>
            <a:r>
              <a:rPr lang="zh-CN" altLang="en-US" smtClean="0"/>
              <a:t>内存芯片。</a:t>
            </a:r>
            <a:r>
              <a:rPr lang="en-US" altLang="zh-CN" smtClean="0"/>
              <a:t>FB-DIMM</a:t>
            </a:r>
            <a:r>
              <a:rPr lang="zh-CN" altLang="en-US" smtClean="0"/>
              <a:t>可以极大地提升系统内存带宽并且极大地增加内存最大容量。</a:t>
            </a:r>
            <a:endParaRPr lang="en-US" altLang="zh-CN" smtClean="0"/>
          </a:p>
          <a:p>
            <a:r>
              <a:rPr lang="zh-CN" altLang="en-US" smtClean="0"/>
              <a:t>    由</a:t>
            </a:r>
            <a:r>
              <a:rPr lang="en-US" altLang="zh-CN" smtClean="0"/>
              <a:t>INTEL</a:t>
            </a:r>
            <a:r>
              <a:rPr lang="zh-CN" altLang="en-US" smtClean="0"/>
              <a:t>公司研发，特点为采用已有的</a:t>
            </a:r>
            <a:r>
              <a:rPr lang="en-US" altLang="zh-CN" smtClean="0"/>
              <a:t>DDR2</a:t>
            </a:r>
            <a:r>
              <a:rPr lang="zh-CN" altLang="en-US" smtClean="0"/>
              <a:t>内存芯片，借助一个缓冲芯片将并行数据转换为串行数据流，并经由类似</a:t>
            </a:r>
            <a:r>
              <a:rPr lang="en-US" altLang="zh-CN" smtClean="0"/>
              <a:t>PCI Express</a:t>
            </a:r>
            <a:r>
              <a:rPr lang="zh-CN" altLang="en-US" smtClean="0"/>
              <a:t>的点对点高速串行总线将数据传输给</a:t>
            </a:r>
            <a:r>
              <a:rPr lang="en-US" altLang="zh-CN" smtClean="0"/>
              <a:t>CPU</a:t>
            </a:r>
            <a:r>
              <a:rPr lang="zh-CN" altLang="en-US" smtClean="0"/>
              <a:t>。 若采用</a:t>
            </a:r>
            <a:r>
              <a:rPr lang="en-US" altLang="zh-CN" smtClean="0"/>
              <a:t>DDR2-800</a:t>
            </a:r>
            <a:r>
              <a:rPr lang="zh-CN" altLang="en-US" smtClean="0"/>
              <a:t>颗粒，</a:t>
            </a:r>
            <a:r>
              <a:rPr lang="en-US" altLang="zh-CN" smtClean="0"/>
              <a:t>FB-DIMM</a:t>
            </a:r>
            <a:r>
              <a:rPr lang="zh-CN" altLang="en-US" smtClean="0"/>
              <a:t>的带宽将提升到</a:t>
            </a:r>
            <a:r>
              <a:rPr lang="en-US" altLang="zh-CN" smtClean="0"/>
              <a:t>38.4GBps</a:t>
            </a:r>
            <a:r>
              <a:rPr lang="zh-CN" altLang="en-US" smtClean="0"/>
              <a:t>，而它的带宽极限可突破</a:t>
            </a:r>
            <a:r>
              <a:rPr lang="en-US" altLang="zh-CN" smtClean="0"/>
              <a:t>57.6GBps</a:t>
            </a:r>
            <a:r>
              <a:rPr lang="zh-CN" altLang="en-US" smtClean="0"/>
              <a:t>。在多通道设计上，</a:t>
            </a:r>
            <a:r>
              <a:rPr lang="en-US" altLang="zh-CN" smtClean="0"/>
              <a:t>FB-DIMM</a:t>
            </a:r>
            <a:r>
              <a:rPr lang="zh-CN" altLang="en-US" smtClean="0"/>
              <a:t>非常灵活，你可以使用单通道、双通道、四通道或者是六通道。每条</a:t>
            </a:r>
            <a:r>
              <a:rPr lang="en-US" altLang="zh-CN" smtClean="0"/>
              <a:t>FB-DIMM</a:t>
            </a:r>
            <a:r>
              <a:rPr lang="zh-CN" altLang="en-US" smtClean="0"/>
              <a:t>由</a:t>
            </a:r>
            <a:r>
              <a:rPr lang="en-US" altLang="zh-CN" smtClean="0"/>
              <a:t>24</a:t>
            </a:r>
            <a:r>
              <a:rPr lang="zh-CN" altLang="en-US" smtClean="0"/>
              <a:t>条串行通路组成，不存在信号同步化问题，因使用差分信号技术，传输一个数据需要占用两条线路，那么单个</a:t>
            </a:r>
            <a:r>
              <a:rPr lang="en-US" altLang="zh-CN" smtClean="0"/>
              <a:t>FB-DIMM</a:t>
            </a:r>
            <a:r>
              <a:rPr lang="zh-CN" altLang="en-US" smtClean="0"/>
              <a:t>通道就一共需要</a:t>
            </a:r>
            <a:r>
              <a:rPr lang="en-US" altLang="zh-CN" smtClean="0"/>
              <a:t>48</a:t>
            </a:r>
            <a:r>
              <a:rPr lang="zh-CN" altLang="en-US" smtClean="0"/>
              <a:t>条数据线路，再加上</a:t>
            </a:r>
            <a:r>
              <a:rPr lang="en-US" altLang="zh-CN" smtClean="0"/>
              <a:t>12</a:t>
            </a:r>
            <a:r>
              <a:rPr lang="zh-CN" altLang="en-US" smtClean="0"/>
              <a:t>条地线、</a:t>
            </a:r>
            <a:r>
              <a:rPr lang="en-US" altLang="zh-CN" smtClean="0"/>
              <a:t>6</a:t>
            </a:r>
            <a:r>
              <a:rPr lang="zh-CN" altLang="en-US" smtClean="0"/>
              <a:t>条供电线路和</a:t>
            </a:r>
            <a:r>
              <a:rPr lang="en-US" altLang="zh-CN" smtClean="0"/>
              <a:t>3</a:t>
            </a:r>
            <a:r>
              <a:rPr lang="zh-CN" altLang="en-US" smtClean="0"/>
              <a:t>条共享的线路，线路总数只有</a:t>
            </a:r>
            <a:r>
              <a:rPr lang="en-US" altLang="zh-CN" smtClean="0"/>
              <a:t>69</a:t>
            </a:r>
            <a:r>
              <a:rPr lang="zh-CN" altLang="en-US" smtClean="0"/>
              <a:t>条。与之形成鲜明对比的是，一条</a:t>
            </a:r>
            <a:r>
              <a:rPr lang="en-US" altLang="zh-CN" smtClean="0"/>
              <a:t>DDR2</a:t>
            </a:r>
            <a:r>
              <a:rPr lang="zh-CN" altLang="en-US" smtClean="0"/>
              <a:t>模组总共需要用到</a:t>
            </a:r>
            <a:r>
              <a:rPr lang="en-US" altLang="zh-CN" smtClean="0"/>
              <a:t>240</a:t>
            </a:r>
            <a:r>
              <a:rPr lang="zh-CN" altLang="en-US" smtClean="0"/>
              <a:t>条线路，足足是</a:t>
            </a:r>
            <a:r>
              <a:rPr lang="en-US" altLang="zh-CN" smtClean="0"/>
              <a:t>FB-DIMM</a:t>
            </a:r>
            <a:r>
              <a:rPr lang="zh-CN" altLang="en-US" smtClean="0"/>
              <a:t>的三倍还多。而且</a:t>
            </a:r>
            <a:r>
              <a:rPr lang="en-US" altLang="zh-CN" smtClean="0"/>
              <a:t>DDR2</a:t>
            </a:r>
            <a:r>
              <a:rPr lang="zh-CN" altLang="en-US" smtClean="0"/>
              <a:t>内存的数据线路必须保持严格一致，设计难度较大。</a:t>
            </a:r>
            <a:endParaRPr lang="zh-CN" altLang="en-US"/>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59</a:t>
            </a:fld>
            <a:endParaRPr lang="en-US" altLang="zh-CN"/>
          </a:p>
        </p:txBody>
      </p:sp>
    </p:spTree>
    <p:extLst>
      <p:ext uri="{BB962C8B-B14F-4D97-AF65-F5344CB8AC3E}">
        <p14:creationId xmlns:p14="http://schemas.microsoft.com/office/powerpoint/2010/main" val="4114857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冗余电源是用于服务器中的一种电源，是由两个完全一样的电源组成，由芯片控制电源进行负载均衡，当一个电源出现故障时，另一个电源马上可以接管其工作，在更换电源后，又是两个电源协同工作。冗余电源是为了实现服务器系统的高可用性。除了服务器之外，磁盘阵列系统应用也非常广泛。</a:t>
            </a:r>
            <a:endParaRPr lang="zh-CN" altLang="en-US"/>
          </a:p>
        </p:txBody>
      </p:sp>
      <p:sp>
        <p:nvSpPr>
          <p:cNvPr id="4" name="灯片编号占位符 3"/>
          <p:cNvSpPr>
            <a:spLocks noGrp="1"/>
          </p:cNvSpPr>
          <p:nvPr>
            <p:ph type="sldNum" sz="quarter" idx="10"/>
          </p:nvPr>
        </p:nvSpPr>
        <p:spPr/>
        <p:txBody>
          <a:bodyPr/>
          <a:lstStyle/>
          <a:p>
            <a:pPr>
              <a:defRPr/>
            </a:pPr>
            <a:fld id="{692129A0-BF41-43C9-98B4-E4C6C9C562A9}" type="slidenum">
              <a:rPr lang="zh-CN" altLang="en-US" smtClean="0"/>
              <a:pPr>
                <a:defRPr/>
              </a:pPr>
              <a:t>61</a:t>
            </a:fld>
            <a:endParaRPr lang="en-US" altLang="zh-CN"/>
          </a:p>
        </p:txBody>
      </p:sp>
    </p:spTree>
    <p:extLst>
      <p:ext uri="{BB962C8B-B14F-4D97-AF65-F5344CB8AC3E}">
        <p14:creationId xmlns:p14="http://schemas.microsoft.com/office/powerpoint/2010/main" val="143103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A116C7F-0FAD-4FD6-BD48-DA5B42EBF399}" type="slidenum">
              <a:rPr lang="zh-CN" altLang="en-US"/>
              <a:pPr/>
              <a:t>99</a:t>
            </a:fld>
            <a:endParaRPr lang="en-US" altLang="zh-CN"/>
          </a:p>
        </p:txBody>
      </p:sp>
      <p:sp>
        <p:nvSpPr>
          <p:cNvPr id="87043" name="Rectangle 2"/>
          <p:cNvSpPr>
            <a:spLocks noGrp="1" noRot="1" noChangeAspect="1" noChangeArrowheads="1" noTextEdit="1"/>
          </p:cNvSpPr>
          <p:nvPr>
            <p:ph type="sldImg"/>
          </p:nvPr>
        </p:nvSpPr>
        <p:spPr>
          <a:xfrm>
            <a:off x="3268663" y="511175"/>
            <a:ext cx="3403600" cy="2552700"/>
          </a:xfrm>
          <a:ln/>
        </p:spPr>
      </p:sp>
      <p:sp>
        <p:nvSpPr>
          <p:cNvPr id="87044" name="Rectangle 3"/>
          <p:cNvSpPr>
            <a:spLocks noGrp="1" noChangeArrowheads="1"/>
          </p:cNvSpPr>
          <p:nvPr>
            <p:ph type="body" idx="1"/>
          </p:nvPr>
        </p:nvSpPr>
        <p:spPr>
          <a:xfrm>
            <a:off x="1325563" y="3235325"/>
            <a:ext cx="7288212" cy="3060700"/>
          </a:xfrm>
          <a:noFill/>
          <a:ln/>
        </p:spPr>
        <p:txBody>
          <a:bodyPr/>
          <a:lstStyle/>
          <a:p>
            <a:pPr eaLnBrk="1" hangingPunct="1"/>
            <a:r>
              <a:rPr lang="en-US" altLang="zh-CN" smtClean="0"/>
              <a:t>Just a graphic to show the new memory access patterns. After loop interchange all arrays in the example are accessed in unit stride.</a:t>
            </a:r>
          </a:p>
          <a:p>
            <a:pPr eaLnBrk="1" hangingPunct="1"/>
            <a:endParaRPr lang="en-US" altLang="zh-CN" smtClean="0"/>
          </a:p>
          <a:p>
            <a:pPr eaLnBrk="1" hangingPunct="1"/>
            <a:r>
              <a:rPr lang="en-US" altLang="zh-CN" smtClean="0"/>
              <a:t>The memory access pattern for b before loop interchange is shown in the orange column.  After loop interchange b</a:t>
            </a:r>
            <a:r>
              <a:rPr lang="en-US" altLang="zh-CN" smtClean="0">
                <a:latin typeface="Arial" charset="0"/>
              </a:rPr>
              <a:t>’</a:t>
            </a:r>
            <a:r>
              <a:rPr lang="en-US" altLang="zh-CN" smtClean="0"/>
              <a:t>s memory access pattern is shown by the green row which is now unit stride. </a:t>
            </a:r>
            <a:r>
              <a:rPr lang="en-US" altLang="ja-JP" smtClean="0">
                <a:ea typeface="MS PGothic" pitchFamily="34" charset="-128"/>
              </a:rPr>
              <a:t>The green row for a is before the interchange. (After the interchange, a[i][k] is constant in the inner loop; c[i][j] (not illustrated) is now varying, but is unit stride, like b).</a:t>
            </a:r>
            <a:endParaRPr lang="en-US" altLang="zh-CN" smtClean="0"/>
          </a:p>
        </p:txBody>
      </p:sp>
    </p:spTree>
    <p:extLst>
      <p:ext uri="{BB962C8B-B14F-4D97-AF65-F5344CB8AC3E}">
        <p14:creationId xmlns:p14="http://schemas.microsoft.com/office/powerpoint/2010/main" val="138459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305EBBBF-4D67-4BCB-8CD8-2FE0FF9216FB}" type="slidenum">
              <a:rPr lang="zh-CN" altLang="en-US"/>
              <a:pPr/>
              <a:t>100</a:t>
            </a:fld>
            <a:endParaRPr lang="en-US" altLang="zh-CN"/>
          </a:p>
        </p:txBody>
      </p:sp>
      <p:sp>
        <p:nvSpPr>
          <p:cNvPr id="88067" name="Rectangle 2"/>
          <p:cNvSpPr>
            <a:spLocks noGrp="1" noRot="1" noChangeAspect="1" noChangeArrowheads="1" noTextEdit="1"/>
          </p:cNvSpPr>
          <p:nvPr>
            <p:ph type="sldImg"/>
          </p:nvPr>
        </p:nvSpPr>
        <p:spPr>
          <a:xfrm>
            <a:off x="3268663" y="511175"/>
            <a:ext cx="3403600" cy="2552700"/>
          </a:xfrm>
          <a:ln/>
        </p:spPr>
      </p:sp>
      <p:sp>
        <p:nvSpPr>
          <p:cNvPr id="88068" name="Rectangle 3"/>
          <p:cNvSpPr>
            <a:spLocks noGrp="1" noChangeArrowheads="1"/>
          </p:cNvSpPr>
          <p:nvPr>
            <p:ph type="body" idx="1"/>
          </p:nvPr>
        </p:nvSpPr>
        <p:spPr>
          <a:xfrm>
            <a:off x="993775" y="3233738"/>
            <a:ext cx="7951788" cy="3062287"/>
          </a:xfrm>
          <a:noFill/>
          <a:ln/>
        </p:spPr>
        <p:txBody>
          <a:bodyPr/>
          <a:lstStyle/>
          <a:p>
            <a:pPr eaLnBrk="1" hangingPunct="1"/>
            <a:r>
              <a:rPr lang="en-US" altLang="zh-CN" smtClean="0"/>
              <a:t>Two procedures to fry eggs follows on the next two slides</a:t>
            </a:r>
          </a:p>
          <a:p>
            <a:pPr eaLnBrk="1" hangingPunct="1"/>
            <a:r>
              <a:rPr lang="en-US" altLang="zh-CN" smtClean="0"/>
              <a:t>1) Inefficient way</a:t>
            </a:r>
          </a:p>
          <a:p>
            <a:pPr eaLnBrk="1" hangingPunct="1"/>
            <a:r>
              <a:rPr lang="en-US" altLang="zh-CN" smtClean="0"/>
              <a:t>	a)  bring an entire egg carton from the refrigerator put it on table</a:t>
            </a:r>
          </a:p>
          <a:p>
            <a:pPr eaLnBrk="1" hangingPunct="1"/>
            <a:r>
              <a:rPr lang="en-US" altLang="zh-CN" smtClean="0"/>
              <a:t>	b) Take one egg from the carton and fry it</a:t>
            </a:r>
          </a:p>
          <a:p>
            <a:pPr eaLnBrk="1" hangingPunct="1"/>
            <a:r>
              <a:rPr lang="en-US" altLang="zh-CN" smtClean="0"/>
              <a:t>	c) repeat step a) even after table has filled up with nearly full cartons and they start falling off the table onto the floor</a:t>
            </a:r>
          </a:p>
          <a:p>
            <a:pPr eaLnBrk="1" hangingPunct="1"/>
            <a:endParaRPr lang="en-US" altLang="zh-CN" smtClean="0"/>
          </a:p>
          <a:p>
            <a:pPr eaLnBrk="1" hangingPunct="1"/>
            <a:r>
              <a:rPr lang="en-US" altLang="zh-CN" smtClean="0"/>
              <a:t>Note: As slide indicates </a:t>
            </a:r>
            <a:r>
              <a:rPr lang="en-US" altLang="zh-CN" smtClean="0">
                <a:latin typeface="Arial" charset="0"/>
              </a:rPr>
              <a:t>–</a:t>
            </a:r>
            <a:r>
              <a:rPr lang="en-US" altLang="zh-CN" smtClean="0"/>
              <a:t> Carton represents a cache line which is typically 64 Bytes </a:t>
            </a:r>
          </a:p>
          <a:p>
            <a:pPr eaLnBrk="1" hangingPunct="1"/>
            <a:r>
              <a:rPr lang="en-US" altLang="zh-CN" smtClean="0"/>
              <a:t>Table represents a cache </a:t>
            </a:r>
            <a:r>
              <a:rPr lang="en-US" altLang="zh-CN" smtClean="0">
                <a:latin typeface="Arial" charset="0"/>
              </a:rPr>
              <a:t>–</a:t>
            </a:r>
            <a:r>
              <a:rPr lang="en-US" altLang="zh-CN" smtClean="0"/>
              <a:t> say an L2 cache that is 2MB in size</a:t>
            </a:r>
          </a:p>
          <a:p>
            <a:pPr eaLnBrk="1" hangingPunct="1"/>
            <a:r>
              <a:rPr lang="en-US" altLang="zh-CN" smtClean="0"/>
              <a:t>Refrigerator represents main memory </a:t>
            </a:r>
            <a:r>
              <a:rPr lang="en-US" altLang="zh-CN" smtClean="0">
                <a:latin typeface="Arial" charset="0"/>
              </a:rPr>
              <a:t>–</a:t>
            </a:r>
            <a:r>
              <a:rPr lang="en-US" altLang="zh-CN" smtClean="0"/>
              <a:t> say 2 GB in size</a:t>
            </a:r>
          </a:p>
          <a:p>
            <a:pPr eaLnBrk="1" hangingPunct="1"/>
            <a:r>
              <a:rPr lang="en-US" altLang="zh-CN" smtClean="0"/>
              <a:t>The analogy can be stretched even further if we were to have a grocery store represent data on disk or on network. </a:t>
            </a:r>
          </a:p>
        </p:txBody>
      </p:sp>
    </p:spTree>
    <p:extLst>
      <p:ext uri="{BB962C8B-B14F-4D97-AF65-F5344CB8AC3E}">
        <p14:creationId xmlns:p14="http://schemas.microsoft.com/office/powerpoint/2010/main" val="314520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E0BC84B-9B58-4169-A13B-296B84EDF73D}" type="slidenum">
              <a:rPr lang="zh-CN" altLang="en-US"/>
              <a:pPr/>
              <a:t>101</a:t>
            </a:fld>
            <a:endParaRPr lang="en-US" altLang="zh-CN"/>
          </a:p>
        </p:txBody>
      </p:sp>
      <p:sp>
        <p:nvSpPr>
          <p:cNvPr id="89091" name="Rectangle 2"/>
          <p:cNvSpPr>
            <a:spLocks noGrp="1" noRot="1" noChangeAspect="1" noChangeArrowheads="1" noTextEdit="1"/>
          </p:cNvSpPr>
          <p:nvPr>
            <p:ph type="sldImg"/>
          </p:nvPr>
        </p:nvSpPr>
        <p:spPr>
          <a:xfrm>
            <a:off x="3268663" y="511175"/>
            <a:ext cx="3403600" cy="2552700"/>
          </a:xfrm>
          <a:ln/>
        </p:spPr>
      </p:sp>
      <p:sp>
        <p:nvSpPr>
          <p:cNvPr id="89092" name="Rectangle 3"/>
          <p:cNvSpPr>
            <a:spLocks noGrp="1" noChangeArrowheads="1"/>
          </p:cNvSpPr>
          <p:nvPr>
            <p:ph type="body" idx="1"/>
          </p:nvPr>
        </p:nvSpPr>
        <p:spPr>
          <a:xfrm>
            <a:off x="993775" y="3233738"/>
            <a:ext cx="7951788" cy="3062287"/>
          </a:xfrm>
          <a:noFill/>
          <a:ln/>
        </p:spPr>
        <p:txBody>
          <a:bodyPr/>
          <a:lstStyle/>
          <a:p>
            <a:pPr eaLnBrk="1" hangingPunct="1"/>
            <a:r>
              <a:rPr lang="en-US" altLang="zh-CN" smtClean="0"/>
              <a:t>2) More efficient way</a:t>
            </a:r>
          </a:p>
          <a:p>
            <a:pPr eaLnBrk="1" hangingPunct="1"/>
            <a:r>
              <a:rPr lang="en-US" altLang="zh-CN" smtClean="0"/>
              <a:t>	a)  bring an entire egg carton from the refrigerator</a:t>
            </a:r>
          </a:p>
          <a:p>
            <a:pPr eaLnBrk="1" hangingPunct="1"/>
            <a:r>
              <a:rPr lang="en-US" altLang="zh-CN" smtClean="0"/>
              <a:t>	b) Take all eggs from the carton and fry them</a:t>
            </a:r>
          </a:p>
          <a:p>
            <a:pPr eaLnBrk="1" hangingPunct="1"/>
            <a:r>
              <a:rPr lang="en-US" altLang="zh-CN" smtClean="0"/>
              <a:t>	c) repeat step a)</a:t>
            </a:r>
          </a:p>
          <a:p>
            <a:pPr eaLnBrk="1" hangingPunct="1"/>
            <a:r>
              <a:rPr lang="en-US" altLang="zh-CN" smtClean="0"/>
              <a:t>		note </a:t>
            </a:r>
            <a:r>
              <a:rPr lang="en-US" altLang="zh-CN" smtClean="0">
                <a:latin typeface="Arial" charset="0"/>
              </a:rPr>
              <a:t>–</a:t>
            </a:r>
            <a:r>
              <a:rPr lang="en-US" altLang="zh-CN" smtClean="0"/>
              <a:t> as we bring full cartons from the refrigerator they will displace empty cartons that have already been used up </a:t>
            </a:r>
            <a:r>
              <a:rPr lang="en-US" altLang="zh-CN" smtClean="0">
                <a:latin typeface="Arial" charset="0"/>
              </a:rPr>
              <a:t>–</a:t>
            </a:r>
            <a:r>
              <a:rPr lang="en-US" altLang="zh-CN" smtClean="0"/>
              <a:t> so cache eviction would not hurt us</a:t>
            </a:r>
          </a:p>
          <a:p>
            <a:pPr eaLnBrk="1" hangingPunct="1"/>
            <a:endParaRPr lang="en-US" altLang="zh-CN" smtClean="0"/>
          </a:p>
          <a:p>
            <a:pPr eaLnBrk="1" hangingPunct="1"/>
            <a:r>
              <a:rPr lang="en-US" altLang="zh-CN" smtClean="0"/>
              <a:t>Optional Note:</a:t>
            </a:r>
          </a:p>
          <a:p>
            <a:pPr eaLnBrk="1" hangingPunct="1"/>
            <a:r>
              <a:rPr lang="en-US" altLang="zh-CN" smtClean="0"/>
              <a:t>As slide indicates </a:t>
            </a:r>
            <a:r>
              <a:rPr lang="en-US" altLang="zh-CN" smtClean="0">
                <a:latin typeface="Arial" charset="0"/>
              </a:rPr>
              <a:t>–</a:t>
            </a:r>
            <a:r>
              <a:rPr lang="en-US" altLang="zh-CN" smtClean="0"/>
              <a:t> Carton represents a cache line which is typically 64 Bytes </a:t>
            </a:r>
          </a:p>
          <a:p>
            <a:pPr eaLnBrk="1" hangingPunct="1"/>
            <a:r>
              <a:rPr lang="en-US" altLang="zh-CN" smtClean="0"/>
              <a:t>Table represents a cache </a:t>
            </a:r>
            <a:r>
              <a:rPr lang="en-US" altLang="zh-CN" smtClean="0">
                <a:latin typeface="Arial" charset="0"/>
              </a:rPr>
              <a:t>–</a:t>
            </a:r>
            <a:r>
              <a:rPr lang="en-US" altLang="zh-CN" smtClean="0"/>
              <a:t> say an L2 cache that is 2MB in size</a:t>
            </a:r>
          </a:p>
          <a:p>
            <a:pPr eaLnBrk="1" hangingPunct="1"/>
            <a:r>
              <a:rPr lang="en-US" altLang="zh-CN" smtClean="0"/>
              <a:t>Refrigerator represents main memory </a:t>
            </a:r>
            <a:r>
              <a:rPr lang="en-US" altLang="zh-CN" smtClean="0">
                <a:latin typeface="Arial" charset="0"/>
              </a:rPr>
              <a:t>–</a:t>
            </a:r>
            <a:r>
              <a:rPr lang="en-US" altLang="zh-CN" smtClean="0"/>
              <a:t> say 2 GB in size</a:t>
            </a:r>
          </a:p>
          <a:p>
            <a:pPr eaLnBrk="1" hangingPunct="1"/>
            <a:r>
              <a:rPr lang="en-US" altLang="zh-CN" smtClean="0"/>
              <a:t>The analogy can be stretched even further if we were to have a grocery store represent data on disk or on network. </a:t>
            </a:r>
          </a:p>
          <a:p>
            <a:pPr eaLnBrk="1" hangingPunct="1"/>
            <a:endParaRPr lang="zh-CN" altLang="en-US" smtClean="0"/>
          </a:p>
        </p:txBody>
      </p:sp>
    </p:spTree>
    <p:extLst>
      <p:ext uri="{BB962C8B-B14F-4D97-AF65-F5344CB8AC3E}">
        <p14:creationId xmlns:p14="http://schemas.microsoft.com/office/powerpoint/2010/main" val="2837027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6"/>
          <p:cNvGrpSpPr>
            <a:grpSpLocks/>
          </p:cNvGrpSpPr>
          <p:nvPr userDrawn="1"/>
        </p:nvGrpSpPr>
        <p:grpSpPr bwMode="auto">
          <a:xfrm>
            <a:off x="0" y="0"/>
            <a:ext cx="9144000" cy="6858000"/>
            <a:chOff x="0" y="-4320"/>
            <a:chExt cx="5760" cy="4320"/>
          </a:xfrm>
        </p:grpSpPr>
        <p:sp>
          <p:nvSpPr>
            <p:cNvPr id="5" name="Rectangle 3"/>
            <p:cNvSpPr>
              <a:spLocks noChangeArrowheads="1"/>
            </p:cNvSpPr>
            <p:nvPr/>
          </p:nvSpPr>
          <p:spPr bwMode="hidden">
            <a:xfrm>
              <a:off x="0" y="-432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0"/>
            </a:p>
          </p:txBody>
        </p:sp>
        <p:sp>
          <p:nvSpPr>
            <p:cNvPr id="6" name="Rectangle 4"/>
            <p:cNvSpPr>
              <a:spLocks noChangeArrowheads="1"/>
            </p:cNvSpPr>
            <p:nvPr/>
          </p:nvSpPr>
          <p:spPr bwMode="hidden">
            <a:xfrm>
              <a:off x="1081" y="-3255"/>
              <a:ext cx="4679" cy="1596"/>
            </a:xfrm>
            <a:prstGeom prst="rect">
              <a:avLst/>
            </a:prstGeom>
            <a:solidFill>
              <a:schemeClr val="bg2"/>
            </a:solidFill>
            <a:ln w="9525">
              <a:noFill/>
              <a:miter lim="800000"/>
              <a:headEnd/>
              <a:tailEnd/>
            </a:ln>
          </p:spPr>
          <p:txBody>
            <a:bodyPr/>
            <a:lstStyle/>
            <a:p>
              <a:pPr algn="l">
                <a:defRPr/>
              </a:pPr>
              <a:endParaRPr lang="zh-CN" altLang="en-US" b="0"/>
            </a:p>
          </p:txBody>
        </p:sp>
        <p:grpSp>
          <p:nvGrpSpPr>
            <p:cNvPr id="7" name="Group 25"/>
            <p:cNvGrpSpPr>
              <a:grpSpLocks/>
            </p:cNvGrpSpPr>
            <p:nvPr userDrawn="1"/>
          </p:nvGrpSpPr>
          <p:grpSpPr bwMode="auto">
            <a:xfrm>
              <a:off x="0" y="-3255"/>
              <a:ext cx="1806" cy="1596"/>
              <a:chOff x="0" y="-3255"/>
              <a:chExt cx="1806" cy="1596"/>
            </a:xfrm>
          </p:grpSpPr>
          <p:sp>
            <p:nvSpPr>
              <p:cNvPr id="8" name="Rectangle 6"/>
              <p:cNvSpPr>
                <a:spLocks noChangeArrowheads="1"/>
              </p:cNvSpPr>
              <p:nvPr/>
            </p:nvSpPr>
            <p:spPr bwMode="auto">
              <a:xfrm>
                <a:off x="361" y="-2063"/>
                <a:ext cx="363" cy="404"/>
              </a:xfrm>
              <a:prstGeom prst="rect">
                <a:avLst/>
              </a:prstGeom>
              <a:solidFill>
                <a:schemeClr val="accent2"/>
              </a:solidFill>
              <a:ln w="9525">
                <a:noFill/>
                <a:miter lim="800000"/>
                <a:headEnd/>
                <a:tailEnd/>
              </a:ln>
            </p:spPr>
            <p:txBody>
              <a:bodyPr/>
              <a:lstStyle/>
              <a:p>
                <a:pPr algn="l">
                  <a:defRPr/>
                </a:pPr>
                <a:endParaRPr lang="zh-CN" altLang="en-US" b="0"/>
              </a:p>
            </p:txBody>
          </p:sp>
          <p:sp>
            <p:nvSpPr>
              <p:cNvPr id="9" name="Rectangle 7"/>
              <p:cNvSpPr>
                <a:spLocks noChangeArrowheads="1"/>
              </p:cNvSpPr>
              <p:nvPr/>
            </p:nvSpPr>
            <p:spPr bwMode="auto">
              <a:xfrm>
                <a:off x="1081" y="-3255"/>
                <a:ext cx="362" cy="405"/>
              </a:xfrm>
              <a:prstGeom prst="rect">
                <a:avLst/>
              </a:prstGeom>
              <a:solidFill>
                <a:schemeClr val="folHlink"/>
              </a:solidFill>
              <a:ln w="9525">
                <a:noFill/>
                <a:miter lim="800000"/>
                <a:headEnd/>
                <a:tailEnd/>
              </a:ln>
            </p:spPr>
            <p:txBody>
              <a:bodyPr/>
              <a:lstStyle/>
              <a:p>
                <a:pPr algn="l">
                  <a:defRPr/>
                </a:pPr>
                <a:endParaRPr lang="zh-CN" altLang="en-US" b="0"/>
              </a:p>
            </p:txBody>
          </p:sp>
          <p:sp>
            <p:nvSpPr>
              <p:cNvPr id="10" name="Rectangle 9"/>
              <p:cNvSpPr>
                <a:spLocks noChangeArrowheads="1"/>
              </p:cNvSpPr>
              <p:nvPr/>
            </p:nvSpPr>
            <p:spPr bwMode="auto">
              <a:xfrm>
                <a:off x="719" y="-2063"/>
                <a:ext cx="368" cy="404"/>
              </a:xfrm>
              <a:prstGeom prst="rect">
                <a:avLst/>
              </a:prstGeom>
              <a:solidFill>
                <a:schemeClr val="bg2"/>
              </a:solidFill>
              <a:ln w="9525">
                <a:noFill/>
                <a:miter lim="800000"/>
                <a:headEnd/>
                <a:tailEnd/>
              </a:ln>
            </p:spPr>
            <p:txBody>
              <a:bodyPr/>
              <a:lstStyle/>
              <a:p>
                <a:pPr algn="l">
                  <a:defRPr/>
                </a:pPr>
                <a:endParaRPr lang="zh-CN" altLang="en-US" b="0"/>
              </a:p>
            </p:txBody>
          </p:sp>
          <p:sp>
            <p:nvSpPr>
              <p:cNvPr id="11" name="Rectangle 10"/>
              <p:cNvSpPr>
                <a:spLocks noChangeArrowheads="1"/>
              </p:cNvSpPr>
              <p:nvPr/>
            </p:nvSpPr>
            <p:spPr bwMode="auto">
              <a:xfrm>
                <a:off x="1437" y="-3255"/>
                <a:ext cx="369" cy="405"/>
              </a:xfrm>
              <a:prstGeom prst="rect">
                <a:avLst/>
              </a:prstGeom>
              <a:solidFill>
                <a:schemeClr val="accent2"/>
              </a:solidFill>
              <a:ln w="9525">
                <a:noFill/>
                <a:miter lim="800000"/>
                <a:headEnd/>
                <a:tailEnd/>
              </a:ln>
            </p:spPr>
            <p:txBody>
              <a:bodyPr/>
              <a:lstStyle/>
              <a:p>
                <a:pPr algn="l">
                  <a:defRPr/>
                </a:pPr>
                <a:endParaRPr lang="zh-CN" altLang="en-US" b="0"/>
              </a:p>
            </p:txBody>
          </p:sp>
          <p:sp>
            <p:nvSpPr>
              <p:cNvPr id="12" name="Rectangle 11"/>
              <p:cNvSpPr>
                <a:spLocks noChangeArrowheads="1"/>
              </p:cNvSpPr>
              <p:nvPr/>
            </p:nvSpPr>
            <p:spPr bwMode="auto">
              <a:xfrm>
                <a:off x="719" y="-2856"/>
                <a:ext cx="368" cy="399"/>
              </a:xfrm>
              <a:prstGeom prst="rect">
                <a:avLst/>
              </a:prstGeom>
              <a:solidFill>
                <a:schemeClr val="folHlink"/>
              </a:solidFill>
              <a:ln w="9525">
                <a:noFill/>
                <a:miter lim="800000"/>
                <a:headEnd/>
                <a:tailEnd/>
              </a:ln>
            </p:spPr>
            <p:txBody>
              <a:bodyPr/>
              <a:lstStyle/>
              <a:p>
                <a:pPr algn="l">
                  <a:defRPr/>
                </a:pPr>
                <a:endParaRPr lang="zh-CN" altLang="en-US" b="0"/>
              </a:p>
            </p:txBody>
          </p:sp>
          <p:sp>
            <p:nvSpPr>
              <p:cNvPr id="13" name="Rectangle 12"/>
              <p:cNvSpPr>
                <a:spLocks noChangeArrowheads="1"/>
              </p:cNvSpPr>
              <p:nvPr/>
            </p:nvSpPr>
            <p:spPr bwMode="auto">
              <a:xfrm>
                <a:off x="0" y="-2856"/>
                <a:ext cx="367" cy="399"/>
              </a:xfrm>
              <a:prstGeom prst="rect">
                <a:avLst/>
              </a:prstGeom>
              <a:solidFill>
                <a:schemeClr val="bg2"/>
              </a:solidFill>
              <a:ln w="9525">
                <a:noFill/>
                <a:miter lim="800000"/>
                <a:headEnd/>
                <a:tailEnd/>
              </a:ln>
            </p:spPr>
            <p:txBody>
              <a:bodyPr/>
              <a:lstStyle/>
              <a:p>
                <a:pPr algn="l">
                  <a:defRPr/>
                </a:pPr>
                <a:endParaRPr lang="zh-CN" altLang="en-US" b="0"/>
              </a:p>
            </p:txBody>
          </p:sp>
          <p:sp>
            <p:nvSpPr>
              <p:cNvPr id="14" name="Rectangle 13"/>
              <p:cNvSpPr>
                <a:spLocks noChangeArrowheads="1"/>
              </p:cNvSpPr>
              <p:nvPr/>
            </p:nvSpPr>
            <p:spPr bwMode="auto">
              <a:xfrm>
                <a:off x="1081" y="-2856"/>
                <a:ext cx="362" cy="399"/>
              </a:xfrm>
              <a:prstGeom prst="rect">
                <a:avLst/>
              </a:prstGeom>
              <a:solidFill>
                <a:schemeClr val="accent2"/>
              </a:solidFill>
              <a:ln w="9525">
                <a:noFill/>
                <a:miter lim="800000"/>
                <a:headEnd/>
                <a:tailEnd/>
              </a:ln>
            </p:spPr>
            <p:txBody>
              <a:bodyPr/>
              <a:lstStyle/>
              <a:p>
                <a:pPr algn="l">
                  <a:defRPr/>
                </a:pPr>
                <a:endParaRPr lang="zh-CN" altLang="en-US" b="0"/>
              </a:p>
            </p:txBody>
          </p:sp>
          <p:sp>
            <p:nvSpPr>
              <p:cNvPr id="15" name="Rectangle 14"/>
              <p:cNvSpPr>
                <a:spLocks noChangeArrowheads="1"/>
              </p:cNvSpPr>
              <p:nvPr/>
            </p:nvSpPr>
            <p:spPr bwMode="auto">
              <a:xfrm>
                <a:off x="361" y="-2463"/>
                <a:ext cx="363" cy="406"/>
              </a:xfrm>
              <a:prstGeom prst="rect">
                <a:avLst/>
              </a:prstGeom>
              <a:solidFill>
                <a:schemeClr val="folHlink"/>
              </a:solidFill>
              <a:ln w="9525">
                <a:noFill/>
                <a:miter lim="800000"/>
                <a:headEnd/>
                <a:tailEnd/>
              </a:ln>
            </p:spPr>
            <p:txBody>
              <a:bodyPr/>
              <a:lstStyle/>
              <a:p>
                <a:pPr algn="l">
                  <a:defRPr/>
                </a:pPr>
                <a:endParaRPr lang="zh-CN" altLang="en-US" b="0"/>
              </a:p>
            </p:txBody>
          </p:sp>
          <p:sp>
            <p:nvSpPr>
              <p:cNvPr id="16" name="Rectangle 15"/>
              <p:cNvSpPr>
                <a:spLocks noChangeArrowheads="1"/>
              </p:cNvSpPr>
              <p:nvPr/>
            </p:nvSpPr>
            <p:spPr bwMode="auto">
              <a:xfrm>
                <a:off x="719" y="-2463"/>
                <a:ext cx="368" cy="406"/>
              </a:xfrm>
              <a:prstGeom prst="rect">
                <a:avLst/>
              </a:prstGeom>
              <a:solidFill>
                <a:schemeClr val="accent2"/>
              </a:solidFill>
              <a:ln w="9525">
                <a:noFill/>
                <a:miter lim="800000"/>
                <a:headEnd/>
                <a:tailEnd/>
              </a:ln>
            </p:spPr>
            <p:txBody>
              <a:bodyPr/>
              <a:lstStyle/>
              <a:p>
                <a:pPr algn="l">
                  <a:defRPr/>
                </a:pPr>
                <a:endParaRPr lang="zh-CN" altLang="en-US" b="0"/>
              </a:p>
            </p:txBody>
          </p:sp>
        </p:grpSp>
      </p:grpSp>
      <p:sp>
        <p:nvSpPr>
          <p:cNvPr id="17" name="Text Box 22"/>
          <p:cNvSpPr txBox="1">
            <a:spLocks noChangeArrowheads="1"/>
          </p:cNvSpPr>
          <p:nvPr userDrawn="1"/>
        </p:nvSpPr>
        <p:spPr bwMode="auto">
          <a:xfrm>
            <a:off x="1763713" y="561975"/>
            <a:ext cx="3744912" cy="1066800"/>
          </a:xfrm>
          <a:prstGeom prst="rect">
            <a:avLst/>
          </a:prstGeom>
          <a:noFill/>
          <a:ln w="28575" algn="ctr">
            <a:noFill/>
            <a:miter lim="800000"/>
            <a:headEnd/>
            <a:tailEnd/>
          </a:ln>
          <a:effectLst/>
        </p:spPr>
        <p:txBody>
          <a:bodyPr>
            <a:spAutoFit/>
          </a:bodyPr>
          <a:lstStyle/>
          <a:p>
            <a:pPr algn="l">
              <a:defRPr/>
            </a:pPr>
            <a:r>
              <a:rPr lang="zh-CN" altLang="en-US" sz="3200" b="0">
                <a:solidFill>
                  <a:srgbClr val="0000FF"/>
                </a:solidFill>
                <a:latin typeface="Arial" charset="0"/>
                <a:ea typeface="华文行楷" pitchFamily="2" charset="-122"/>
              </a:rPr>
              <a:t>西安电子科技大学</a:t>
            </a:r>
          </a:p>
          <a:p>
            <a:pPr algn="l">
              <a:defRPr/>
            </a:pPr>
            <a:r>
              <a:rPr lang="zh-CN" altLang="en-US" sz="3200" b="0">
                <a:solidFill>
                  <a:srgbClr val="0000FF"/>
                </a:solidFill>
                <a:latin typeface="Arial" charset="0"/>
                <a:ea typeface="华文行楷" pitchFamily="2" charset="-122"/>
              </a:rPr>
              <a:t>计算机学院</a:t>
            </a:r>
          </a:p>
        </p:txBody>
      </p:sp>
      <p:sp>
        <p:nvSpPr>
          <p:cNvPr id="18" name="Rectangle 23"/>
          <p:cNvSpPr>
            <a:spLocks noChangeArrowheads="1"/>
          </p:cNvSpPr>
          <p:nvPr/>
        </p:nvSpPr>
        <p:spPr bwMode="auto">
          <a:xfrm>
            <a:off x="228600" y="5734050"/>
            <a:ext cx="2667000" cy="838200"/>
          </a:xfrm>
          <a:prstGeom prst="rect">
            <a:avLst/>
          </a:prstGeom>
          <a:noFill/>
          <a:ln w="9525">
            <a:noFill/>
            <a:miter lim="800000"/>
            <a:headEnd/>
            <a:tailEnd/>
          </a:ln>
          <a:effectLst/>
        </p:spPr>
        <p:txBody>
          <a:bodyPr anchor="b"/>
          <a:lstStyle/>
          <a:p>
            <a:pPr algn="l">
              <a:defRPr/>
            </a:pPr>
            <a:fld id="{16C3E7E8-B3CC-414B-89CE-64A9BDAFA653}" type="datetime2">
              <a:rPr lang="zh-CN" altLang="en-US">
                <a:solidFill>
                  <a:srgbClr val="3333FF"/>
                </a:solidFill>
                <a:effectLst>
                  <a:outerShdw blurRad="38100" dist="38100" dir="2700000" algn="tl">
                    <a:srgbClr val="C0C0C0"/>
                  </a:outerShdw>
                </a:effectLst>
                <a:latin typeface="Arial" charset="0"/>
              </a:rPr>
              <a:pPr algn="l">
                <a:defRPr/>
              </a:pPr>
              <a:t>2017年2月25日 Saturday</a:t>
            </a:fld>
            <a:endParaRPr lang="zh-CN" altLang="en-US">
              <a:solidFill>
                <a:srgbClr val="3333FF"/>
              </a:solidFill>
              <a:effectLst>
                <a:outerShdw blurRad="38100" dist="38100" dir="2700000" algn="tl">
                  <a:srgbClr val="C0C0C0"/>
                </a:outerShdw>
              </a:effectLst>
              <a:latin typeface="Arial" charset="0"/>
            </a:endParaRPr>
          </a:p>
          <a:p>
            <a:pPr algn="l">
              <a:defRPr/>
            </a:pPr>
            <a:fld id="{BD0E4297-10FC-48C6-8F2F-348FF496A470}" type="datetime11">
              <a:rPr lang="zh-CN" altLang="en-US">
                <a:solidFill>
                  <a:srgbClr val="3333FF"/>
                </a:solidFill>
                <a:effectLst>
                  <a:outerShdw blurRad="38100" dist="38100" dir="2700000" algn="tl">
                    <a:srgbClr val="C0C0C0"/>
                  </a:outerShdw>
                </a:effectLst>
                <a:latin typeface="Arial" charset="0"/>
              </a:rPr>
              <a:pPr algn="l">
                <a:defRPr/>
              </a:pPr>
              <a:t>11:34:06</a:t>
            </a:fld>
            <a:endParaRPr lang="en-US" altLang="zh-CN">
              <a:solidFill>
                <a:srgbClr val="3333FF"/>
              </a:solidFill>
              <a:effectLst>
                <a:outerShdw blurRad="38100" dist="38100" dir="2700000" algn="tl">
                  <a:srgbClr val="C0C0C0"/>
                </a:outerShdw>
              </a:effectLst>
              <a:latin typeface="Arial" charset="0"/>
            </a:endParaRPr>
          </a:p>
        </p:txBody>
      </p:sp>
      <p:sp>
        <p:nvSpPr>
          <p:cNvPr id="19" name="Rectangle 28"/>
          <p:cNvSpPr>
            <a:spLocks noChangeArrowheads="1"/>
          </p:cNvSpPr>
          <p:nvPr userDrawn="1"/>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pPr>
              <a:defRPr/>
            </a:pPr>
            <a:endParaRPr lang="zh-CN" altLang="en-US"/>
          </a:p>
        </p:txBody>
      </p:sp>
      <p:graphicFrame>
        <p:nvGraphicFramePr>
          <p:cNvPr id="20" name="Object 27"/>
          <p:cNvGraphicFramePr>
            <a:graphicFrameLocks noChangeAspect="1"/>
          </p:cNvGraphicFramePr>
          <p:nvPr/>
        </p:nvGraphicFramePr>
        <p:xfrm>
          <a:off x="107950" y="96838"/>
          <a:ext cx="1695450" cy="1676400"/>
        </p:xfrm>
        <a:graphic>
          <a:graphicData uri="http://schemas.openxmlformats.org/presentationml/2006/ole">
            <mc:AlternateContent xmlns:mc="http://schemas.openxmlformats.org/markup-compatibility/2006">
              <mc:Choice xmlns:v="urn:schemas-microsoft-com:vml" Requires="v">
                <p:oleObj spid="_x0000_s101381" r:id="rId3" imgW="2962275" imgH="2924175" progId="">
                  <p:embed/>
                </p:oleObj>
              </mc:Choice>
              <mc:Fallback>
                <p:oleObj r:id="rId3" imgW="2962275" imgH="2924175" progId="">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96838"/>
                        <a:ext cx="169545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19" name="Rectangle 19"/>
          <p:cNvSpPr>
            <a:spLocks noGrp="1" noChangeArrowheads="1"/>
          </p:cNvSpPr>
          <p:nvPr>
            <p:ph type="ctrTitle"/>
          </p:nvPr>
        </p:nvSpPr>
        <p:spPr>
          <a:xfrm>
            <a:off x="250825" y="1828800"/>
            <a:ext cx="8740775" cy="2209800"/>
          </a:xfrm>
        </p:spPr>
        <p:txBody>
          <a:bodyPr/>
          <a:lstStyle>
            <a:lvl1pPr algn="r">
              <a:defRPr sz="4000" b="0">
                <a:solidFill>
                  <a:srgbClr val="FFFFFF"/>
                </a:solidFill>
              </a:defRPr>
            </a:lvl1pPr>
          </a:lstStyle>
          <a:p>
            <a:r>
              <a:rPr lang="zh-CN" altLang="en-US"/>
              <a:t>单击此处编辑母版标题样式</a:t>
            </a:r>
          </a:p>
        </p:txBody>
      </p:sp>
      <p:sp>
        <p:nvSpPr>
          <p:cNvPr id="179220" name="Rectangle 20"/>
          <p:cNvSpPr>
            <a:spLocks noGrp="1" noChangeArrowheads="1"/>
          </p:cNvSpPr>
          <p:nvPr>
            <p:ph type="subTitle" idx="1"/>
          </p:nvPr>
        </p:nvSpPr>
        <p:spPr>
          <a:xfrm>
            <a:off x="250825" y="4267200"/>
            <a:ext cx="8740775" cy="1752600"/>
          </a:xfrm>
        </p:spPr>
        <p:txBody>
          <a:bodyPr/>
          <a:lstStyle>
            <a:lvl1pPr marL="0" indent="0" algn="r">
              <a:buFont typeface="Wingdings" pitchFamily="2" charset="2"/>
              <a:buNone/>
              <a:defRPr sz="3400">
                <a:ea typeface="楷体_GB2312" pitchFamily="49" charset="-122"/>
              </a:defRPr>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a:defRPr smtClean="0"/>
            </a:lvl1pPr>
          </a:lstStyle>
          <a:p>
            <a:pPr>
              <a:defRPr/>
            </a:pPr>
            <a:endParaRPr lang="en-US" altLang="zh-CN"/>
          </a:p>
        </p:txBody>
      </p:sp>
      <p:sp>
        <p:nvSpPr>
          <p:cNvPr id="22" name="Rectangle 17"/>
          <p:cNvSpPr>
            <a:spLocks noGrp="1" noChangeArrowheads="1"/>
          </p:cNvSpPr>
          <p:nvPr>
            <p:ph type="ftr" sz="quarter" idx="11"/>
          </p:nvPr>
        </p:nvSpPr>
        <p:spPr/>
        <p:txBody>
          <a:bodyPr/>
          <a:lstStyle>
            <a:lvl1pPr>
              <a:defRPr smtClean="0"/>
            </a:lvl1pPr>
          </a:lstStyle>
          <a:p>
            <a:pPr>
              <a:defRPr/>
            </a:pPr>
            <a:endParaRPr lang="en-US" altLang="zh-CN"/>
          </a:p>
        </p:txBody>
      </p:sp>
      <p:sp>
        <p:nvSpPr>
          <p:cNvPr id="23" name="Rectangle 18"/>
          <p:cNvSpPr>
            <a:spLocks noGrp="1" noChangeArrowheads="1"/>
          </p:cNvSpPr>
          <p:nvPr>
            <p:ph type="sldNum" sz="quarter" idx="12"/>
          </p:nvPr>
        </p:nvSpPr>
        <p:spPr/>
        <p:txBody>
          <a:bodyPr/>
          <a:lstStyle>
            <a:lvl1pPr>
              <a:defRPr smtClean="0"/>
            </a:lvl1pPr>
          </a:lstStyle>
          <a:p>
            <a:pPr>
              <a:defRPr/>
            </a:pPr>
            <a:fld id="{E877478E-5D0D-4A59-ACE0-676CF01E8987}" type="slidenum">
              <a:rPr lang="zh-CN" altLang="en-US"/>
              <a:pPr>
                <a:defRPr/>
              </a:pPr>
              <a:t>‹#›</a:t>
            </a:fld>
            <a:endParaRPr lang="en-US" altLang="zh-CN"/>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DBC9B4F8-94C1-4BA8-86DB-A023B78C40DB}"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44450"/>
            <a:ext cx="2090737" cy="6192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4450"/>
            <a:ext cx="6119813" cy="6192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C3AAD27-E78E-4726-8BFF-C5CAC521DFC2}"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C700AD2-48D6-4694-9AFC-F2D1E50529DC}"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007004C-177A-46B0-8255-C909CFCD454D}"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4875"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7E2EACA7-50D3-4A65-8ACD-AE41F7345C5E}"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4053E9A3-A848-4757-93D7-328FA871A572}" type="slidenum">
              <a:rPr lang="zh-CN" altLang="en-US"/>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C8BA0B1B-49D4-4A14-8872-B7F82AA0EE3C}"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F9A96595-AD87-4E17-96AC-F59A8B4FDD94}"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3FE0B89C-E8AF-4548-BC66-FC1BBF93E703}"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52AF2A8-4674-4857-97CA-97A00336295B}"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66" name="Group 19"/>
          <p:cNvGrpSpPr>
            <a:grpSpLocks/>
          </p:cNvGrpSpPr>
          <p:nvPr userDrawn="1"/>
        </p:nvGrpSpPr>
        <p:grpSpPr bwMode="auto">
          <a:xfrm>
            <a:off x="0" y="0"/>
            <a:ext cx="9144000" cy="566738"/>
            <a:chOff x="0" y="0"/>
            <a:chExt cx="5760" cy="357"/>
          </a:xfrm>
        </p:grpSpPr>
        <p:sp>
          <p:nvSpPr>
            <p:cNvPr id="178181" name="Rectangle 5"/>
            <p:cNvSpPr>
              <a:spLocks noChangeArrowheads="1"/>
            </p:cNvSpPr>
            <p:nvPr userDrawn="1"/>
          </p:nvSpPr>
          <p:spPr bwMode="auto">
            <a:xfrm>
              <a:off x="0" y="0"/>
              <a:ext cx="180" cy="344"/>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b="0"/>
            </a:p>
          </p:txBody>
        </p:sp>
        <p:sp>
          <p:nvSpPr>
            <p:cNvPr id="178182" name="Rectangle 6"/>
            <p:cNvSpPr>
              <a:spLocks noChangeArrowheads="1"/>
            </p:cNvSpPr>
            <p:nvPr userDrawn="1"/>
          </p:nvSpPr>
          <p:spPr bwMode="auto">
            <a:xfrm>
              <a:off x="238" y="85"/>
              <a:ext cx="5500" cy="173"/>
            </a:xfrm>
            <a:prstGeom prst="rect">
              <a:avLst/>
            </a:prstGeom>
            <a:gradFill rotWithShape="0">
              <a:gsLst>
                <a:gs pos="0">
                  <a:srgbClr val="FFFFCC"/>
                </a:gs>
                <a:gs pos="100000">
                  <a:schemeClr val="bg1"/>
                </a:gs>
              </a:gsLst>
              <a:lin ang="0" scaled="1"/>
            </a:gradFill>
            <a:ln w="9525">
              <a:noFill/>
              <a:miter lim="800000"/>
              <a:headEnd/>
              <a:tailEnd/>
            </a:ln>
          </p:spPr>
          <p:txBody>
            <a:bodyPr/>
            <a:lstStyle/>
            <a:p>
              <a:pPr algn="l">
                <a:defRPr/>
              </a:pPr>
              <a:endParaRPr lang="zh-CN" altLang="en-US" b="0"/>
            </a:p>
          </p:txBody>
        </p:sp>
        <p:sp>
          <p:nvSpPr>
            <p:cNvPr id="178183" name="Rectangle 7"/>
            <p:cNvSpPr>
              <a:spLocks noChangeArrowheads="1"/>
            </p:cNvSpPr>
            <p:nvPr userDrawn="1"/>
          </p:nvSpPr>
          <p:spPr bwMode="auto">
            <a:xfrm>
              <a:off x="236" y="85"/>
              <a:ext cx="87" cy="89"/>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4" name="Rectangle 8"/>
            <p:cNvSpPr>
              <a:spLocks noChangeArrowheads="1"/>
            </p:cNvSpPr>
            <p:nvPr userDrawn="1"/>
          </p:nvSpPr>
          <p:spPr bwMode="auto">
            <a:xfrm>
              <a:off x="323" y="0"/>
              <a:ext cx="88" cy="87"/>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5" name="Rectangle 9"/>
            <p:cNvSpPr>
              <a:spLocks noChangeArrowheads="1"/>
            </p:cNvSpPr>
            <p:nvPr userDrawn="1"/>
          </p:nvSpPr>
          <p:spPr bwMode="auto">
            <a:xfrm>
              <a:off x="323" y="85"/>
              <a:ext cx="88" cy="89"/>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86" name="Rectangle 10"/>
            <p:cNvSpPr>
              <a:spLocks noChangeArrowheads="1"/>
            </p:cNvSpPr>
            <p:nvPr userDrawn="1"/>
          </p:nvSpPr>
          <p:spPr bwMode="auto">
            <a:xfrm>
              <a:off x="151" y="173"/>
              <a:ext cx="86" cy="87"/>
            </a:xfrm>
            <a:prstGeom prst="rect">
              <a:avLst/>
            </a:prstGeom>
            <a:solidFill>
              <a:srgbClr val="33CC33">
                <a:alpha val="14999"/>
              </a:srgbClr>
            </a:solidFill>
            <a:ln w="9525">
              <a:noFill/>
              <a:miter lim="800000"/>
              <a:headEnd/>
              <a:tailEnd/>
            </a:ln>
          </p:spPr>
          <p:txBody>
            <a:bodyPr/>
            <a:lstStyle/>
            <a:p>
              <a:pPr algn="l">
                <a:defRPr/>
              </a:pPr>
              <a:endParaRPr lang="zh-CN" altLang="en-US" sz="1800" b="0">
                <a:solidFill>
                  <a:schemeClr val="hlink"/>
                </a:solidFill>
                <a:latin typeface="Arial" charset="0"/>
              </a:endParaRPr>
            </a:p>
          </p:txBody>
        </p:sp>
        <p:sp>
          <p:nvSpPr>
            <p:cNvPr id="178187" name="Rectangle 11"/>
            <p:cNvSpPr>
              <a:spLocks noChangeArrowheads="1"/>
            </p:cNvSpPr>
            <p:nvPr userDrawn="1"/>
          </p:nvSpPr>
          <p:spPr bwMode="auto">
            <a:xfrm>
              <a:off x="61" y="86"/>
              <a:ext cx="89" cy="87"/>
            </a:xfrm>
            <a:prstGeom prst="rect">
              <a:avLst/>
            </a:prstGeom>
            <a:solidFill>
              <a:srgbClr val="FF00FF">
                <a:alpha val="20000"/>
              </a:srgbClr>
            </a:solidFill>
            <a:ln w="9525">
              <a:noFill/>
              <a:miter lim="800000"/>
              <a:headEnd/>
              <a:tailEnd/>
            </a:ln>
          </p:spPr>
          <p:txBody>
            <a:bodyPr/>
            <a:lstStyle/>
            <a:p>
              <a:pPr algn="l">
                <a:defRPr/>
              </a:pPr>
              <a:endParaRPr lang="zh-CN" altLang="en-US" b="0"/>
            </a:p>
          </p:txBody>
        </p:sp>
        <p:sp>
          <p:nvSpPr>
            <p:cNvPr id="178188" name="Rectangle 12"/>
            <p:cNvSpPr>
              <a:spLocks noChangeArrowheads="1"/>
            </p:cNvSpPr>
            <p:nvPr userDrawn="1"/>
          </p:nvSpPr>
          <p:spPr bwMode="auto">
            <a:xfrm>
              <a:off x="236" y="171"/>
              <a:ext cx="87" cy="87"/>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89" name="Rectangle 13"/>
            <p:cNvSpPr>
              <a:spLocks noChangeArrowheads="1"/>
            </p:cNvSpPr>
            <p:nvPr userDrawn="1"/>
          </p:nvSpPr>
          <p:spPr bwMode="auto">
            <a:xfrm>
              <a:off x="151" y="258"/>
              <a:ext cx="86" cy="86"/>
            </a:xfrm>
            <a:prstGeom prst="rect">
              <a:avLst/>
            </a:prstGeom>
            <a:solidFill>
              <a:srgbClr val="33CC33">
                <a:alpha val="30000"/>
              </a:srgbClr>
            </a:solidFill>
            <a:ln w="9525">
              <a:noFill/>
              <a:miter lim="800000"/>
              <a:headEnd/>
              <a:tailEnd/>
            </a:ln>
          </p:spPr>
          <p:txBody>
            <a:bodyPr/>
            <a:lstStyle/>
            <a:p>
              <a:pPr algn="l">
                <a:defRPr/>
              </a:pPr>
              <a:endParaRPr lang="zh-CN" altLang="en-US" sz="1800" b="0">
                <a:solidFill>
                  <a:schemeClr val="accent2"/>
                </a:solidFill>
                <a:latin typeface="Arial" charset="0"/>
              </a:endParaRPr>
            </a:p>
          </p:txBody>
        </p:sp>
        <p:sp>
          <p:nvSpPr>
            <p:cNvPr id="178193" name="Rectangle 17"/>
            <p:cNvSpPr>
              <a:spLocks noChangeArrowheads="1"/>
            </p:cNvSpPr>
            <p:nvPr userDrawn="1"/>
          </p:nvSpPr>
          <p:spPr bwMode="auto">
            <a:xfrm>
              <a:off x="0" y="328"/>
              <a:ext cx="5760" cy="29"/>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lgn="l">
                <a:defRPr/>
              </a:pPr>
              <a:endParaRPr lang="zh-CN" altLang="en-US" b="0"/>
            </a:p>
          </p:txBody>
        </p:sp>
      </p:grpSp>
      <p:sp>
        <p:nvSpPr>
          <p:cNvPr id="17817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mj-lt"/>
              </a:defRPr>
            </a:lvl1pPr>
          </a:lstStyle>
          <a:p>
            <a:pPr>
              <a:defRPr/>
            </a:pPr>
            <a:endParaRPr lang="en-US" altLang="zh-CN"/>
          </a:p>
        </p:txBody>
      </p:sp>
      <p:sp>
        <p:nvSpPr>
          <p:cNvPr id="17817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Arial Black" pitchFamily="34" charset="0"/>
              </a:defRPr>
            </a:lvl1pPr>
          </a:lstStyle>
          <a:p>
            <a:pPr>
              <a:defRPr/>
            </a:pPr>
            <a:fld id="{D386CA7C-FAA8-4E98-A881-83957E850120}" type="slidenum">
              <a:rPr lang="zh-CN" altLang="en-US"/>
              <a:pPr>
                <a:defRPr/>
              </a:pPr>
              <a:t>‹#›</a:t>
            </a:fld>
            <a:endParaRPr lang="en-US" altLang="zh-CN"/>
          </a:p>
        </p:txBody>
      </p:sp>
      <p:sp>
        <p:nvSpPr>
          <p:cNvPr id="11269" name="Rectangle 14"/>
          <p:cNvSpPr>
            <a:spLocks noGrp="1" noChangeArrowheads="1"/>
          </p:cNvSpPr>
          <p:nvPr>
            <p:ph type="title"/>
          </p:nvPr>
        </p:nvSpPr>
        <p:spPr bwMode="auto">
          <a:xfrm>
            <a:off x="590550" y="44450"/>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70" name="Rectangle 15"/>
          <p:cNvSpPr>
            <a:spLocks noGrp="1" noChangeArrowheads="1"/>
          </p:cNvSpPr>
          <p:nvPr>
            <p:ph type="body" idx="1"/>
          </p:nvPr>
        </p:nvSpPr>
        <p:spPr bwMode="auto">
          <a:xfrm>
            <a:off x="457200" y="765175"/>
            <a:ext cx="8362950" cy="5472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819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smtClean="0">
                <a:latin typeface="+mj-lt"/>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黑体" pitchFamily="2" charset="-122"/>
        </a:defRPr>
      </a:lvl2pPr>
      <a:lvl3pPr algn="l" rtl="0" eaLnBrk="0" fontAlgn="base" hangingPunct="0">
        <a:spcBef>
          <a:spcPct val="0"/>
        </a:spcBef>
        <a:spcAft>
          <a:spcPct val="0"/>
        </a:spcAft>
        <a:defRPr sz="2800" b="1">
          <a:solidFill>
            <a:schemeClr val="bg2"/>
          </a:solidFill>
          <a:latin typeface="Arial" charset="0"/>
          <a:ea typeface="黑体" pitchFamily="2" charset="-122"/>
        </a:defRPr>
      </a:lvl3pPr>
      <a:lvl4pPr algn="l" rtl="0" eaLnBrk="0" fontAlgn="base" hangingPunct="0">
        <a:spcBef>
          <a:spcPct val="0"/>
        </a:spcBef>
        <a:spcAft>
          <a:spcPct val="0"/>
        </a:spcAft>
        <a:defRPr sz="2800" b="1">
          <a:solidFill>
            <a:schemeClr val="bg2"/>
          </a:solidFill>
          <a:latin typeface="Arial" charset="0"/>
          <a:ea typeface="黑体" pitchFamily="2" charset="-122"/>
        </a:defRPr>
      </a:lvl4pPr>
      <a:lvl5pPr algn="l" rtl="0" eaLnBrk="0" fontAlgn="base" hangingPunct="0">
        <a:spcBef>
          <a:spcPct val="0"/>
        </a:spcBef>
        <a:spcAft>
          <a:spcPct val="0"/>
        </a:spcAft>
        <a:defRPr sz="2800" b="1">
          <a:solidFill>
            <a:schemeClr val="bg2"/>
          </a:solidFill>
          <a:latin typeface="Arial" charset="0"/>
          <a:ea typeface="黑体" pitchFamily="2" charset="-122"/>
        </a:defRPr>
      </a:lvl5pPr>
      <a:lvl6pPr marL="457200" algn="l" rtl="0" fontAlgn="base">
        <a:spcBef>
          <a:spcPct val="0"/>
        </a:spcBef>
        <a:spcAft>
          <a:spcPct val="0"/>
        </a:spcAft>
        <a:defRPr sz="2800" b="1">
          <a:solidFill>
            <a:schemeClr val="bg2"/>
          </a:solidFill>
          <a:latin typeface="Arial" charset="0"/>
          <a:ea typeface="黑体" pitchFamily="2" charset="-122"/>
        </a:defRPr>
      </a:lvl6pPr>
      <a:lvl7pPr marL="914400" algn="l" rtl="0" fontAlgn="base">
        <a:spcBef>
          <a:spcPct val="0"/>
        </a:spcBef>
        <a:spcAft>
          <a:spcPct val="0"/>
        </a:spcAft>
        <a:defRPr sz="2800" b="1">
          <a:solidFill>
            <a:schemeClr val="bg2"/>
          </a:solidFill>
          <a:latin typeface="Arial" charset="0"/>
          <a:ea typeface="黑体" pitchFamily="2" charset="-122"/>
        </a:defRPr>
      </a:lvl7pPr>
      <a:lvl8pPr marL="1371600" algn="l" rtl="0" fontAlgn="base">
        <a:spcBef>
          <a:spcPct val="0"/>
        </a:spcBef>
        <a:spcAft>
          <a:spcPct val="0"/>
        </a:spcAft>
        <a:defRPr sz="2800" b="1">
          <a:solidFill>
            <a:schemeClr val="bg2"/>
          </a:solidFill>
          <a:latin typeface="Arial" charset="0"/>
          <a:ea typeface="黑体" pitchFamily="2" charset="-122"/>
        </a:defRPr>
      </a:lvl8pPr>
      <a:lvl9pPr marL="1828800" algn="l" rtl="0" fontAlgn="base">
        <a:spcBef>
          <a:spcPct val="0"/>
        </a:spcBef>
        <a:spcAft>
          <a:spcPct val="0"/>
        </a:spcAft>
        <a:defRPr sz="2800" b="1">
          <a:solidFill>
            <a:schemeClr val="bg2"/>
          </a:solidFill>
          <a:latin typeface="Arial" charset="0"/>
          <a:ea typeface="黑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801688" indent="-279400"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339850" indent="-35877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mn-ea"/>
        </a:defRPr>
      </a:lvl3pPr>
      <a:lvl4pPr marL="1879600" indent="-360363"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楷体_GB2312" pitchFamily="49" charset="-122"/>
        </a:defRPr>
      </a:lvl4pPr>
      <a:lvl5pPr marL="2330450" indent="-271463"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slide" Target="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1.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3.wmf"/><Relationship Id="rId5" Type="http://schemas.openxmlformats.org/officeDocument/2006/relationships/oleObject" Target="../embeddings/oleObject10.bin"/><Relationship Id="rId4" Type="http://schemas.openxmlformats.org/officeDocument/2006/relationships/image" Target="../media/image22.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4.wmf"/></Relationships>
</file>

<file path=ppt/slides/_rels/slide8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12.bin"/><Relationship Id="rId7" Type="http://schemas.openxmlformats.org/officeDocument/2006/relationships/slide" Target="slide87.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5.wmf"/><Relationship Id="rId5" Type="http://schemas.openxmlformats.org/officeDocument/2006/relationships/oleObject" Target="../embeddings/oleObject13.bin"/><Relationship Id="rId4" Type="http://schemas.openxmlformats.org/officeDocument/2006/relationships/image" Target="../media/image24.wmf"/></Relationships>
</file>

<file path=ppt/slides/_rels/slide8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wmf"/></Relationships>
</file>

<file path=ppt/slides/_rels/slide88.xml.rels><?xml version="1.0" encoding="UTF-8" standalone="yes"?>
<Relationships xmlns="http://schemas.openxmlformats.org/package/2006/relationships"><Relationship Id="rId2" Type="http://schemas.openxmlformats.org/officeDocument/2006/relationships/slide" Target="slide8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subTitle" idx="1"/>
          </p:nvPr>
        </p:nvSpPr>
        <p:spPr>
          <a:xfrm>
            <a:off x="1547813" y="1700213"/>
            <a:ext cx="7451725" cy="2592387"/>
          </a:xfrm>
          <a:noFill/>
        </p:spPr>
        <p:txBody>
          <a:bodyPr anchor="ctr"/>
          <a:lstStyle/>
          <a:p>
            <a:pPr algn="l" eaLnBrk="1" hangingPunct="1">
              <a:spcBef>
                <a:spcPct val="10000"/>
              </a:spcBef>
              <a:buClrTx/>
              <a:buFont typeface="Arial" charset="0"/>
              <a:buNone/>
            </a:pPr>
            <a:r>
              <a:rPr lang="zh-CN" altLang="en-US" sz="4000" b="0" dirty="0" smtClean="0">
                <a:solidFill>
                  <a:srgbClr val="FFFFFF"/>
                </a:solidFill>
                <a:latin typeface="Arial" charset="0"/>
                <a:ea typeface="黑体" pitchFamily="2" charset="-122"/>
              </a:rPr>
              <a:t>		计算机</a:t>
            </a:r>
            <a:r>
              <a:rPr lang="zh-CN" altLang="en-US" sz="4000" b="0" dirty="0" smtClean="0">
                <a:solidFill>
                  <a:srgbClr val="FFCC00"/>
                </a:solidFill>
                <a:latin typeface="Arial" charset="0"/>
                <a:ea typeface="黑体" pitchFamily="2" charset="-122"/>
              </a:rPr>
              <a:t>组织</a:t>
            </a:r>
            <a:r>
              <a:rPr lang="zh-CN" altLang="en-US" sz="4000" b="0" dirty="0" smtClean="0">
                <a:solidFill>
                  <a:srgbClr val="FFFFFF"/>
                </a:solidFill>
                <a:latin typeface="Arial" charset="0"/>
                <a:ea typeface="黑体" pitchFamily="2" charset="-122"/>
              </a:rPr>
              <a:t>与</a:t>
            </a:r>
            <a:r>
              <a:rPr lang="zh-CN" altLang="en-US" sz="4000" b="0" dirty="0" smtClean="0">
                <a:solidFill>
                  <a:srgbClr val="FFCC00"/>
                </a:solidFill>
                <a:latin typeface="Arial" charset="0"/>
                <a:ea typeface="黑体" pitchFamily="2" charset="-122"/>
              </a:rPr>
              <a:t>体系结构</a:t>
            </a:r>
          </a:p>
          <a:p>
            <a:pPr algn="l" eaLnBrk="1" hangingPunct="1">
              <a:spcBef>
                <a:spcPct val="50000"/>
              </a:spcBef>
              <a:buClrTx/>
              <a:buFont typeface="Arial" charset="0"/>
              <a:buNone/>
            </a:pPr>
            <a:r>
              <a:rPr lang="zh-CN" altLang="en-US" sz="4000" b="0" dirty="0" smtClean="0">
                <a:solidFill>
                  <a:srgbClr val="FFCC99"/>
                </a:solidFill>
                <a:latin typeface="Arial" charset="0"/>
                <a:ea typeface="黑体" pitchFamily="2" charset="-122"/>
              </a:rPr>
              <a:t>		</a:t>
            </a:r>
            <a:r>
              <a:rPr lang="zh-CN" altLang="en-US" sz="3600" b="0" dirty="0" smtClean="0">
                <a:solidFill>
                  <a:srgbClr val="FFCC99"/>
                </a:solidFill>
                <a:latin typeface="Arial" charset="0"/>
                <a:ea typeface="黑体" pitchFamily="2" charset="-122"/>
              </a:rPr>
              <a:t>学时：</a:t>
            </a:r>
            <a:r>
              <a:rPr lang="en-US" altLang="zh-CN" sz="3600" b="0" dirty="0" smtClean="0">
                <a:solidFill>
                  <a:srgbClr val="FFCC99"/>
                </a:solidFill>
                <a:latin typeface="Arial" charset="0"/>
                <a:ea typeface="黑体" pitchFamily="2" charset="-122"/>
              </a:rPr>
              <a:t>78</a:t>
            </a:r>
            <a:r>
              <a:rPr lang="zh-CN" altLang="en-US" sz="3600" b="0" dirty="0" smtClean="0">
                <a:solidFill>
                  <a:srgbClr val="FFCC99"/>
                </a:solidFill>
                <a:latin typeface="Arial" charset="0"/>
                <a:ea typeface="黑体" pitchFamily="2" charset="-122"/>
              </a:rPr>
              <a:t>＋</a:t>
            </a:r>
            <a:r>
              <a:rPr lang="en-US" altLang="zh-CN" sz="3600" b="0" dirty="0" smtClean="0">
                <a:solidFill>
                  <a:srgbClr val="FFCC99"/>
                </a:solidFill>
                <a:latin typeface="Arial" charset="0"/>
                <a:ea typeface="黑体" pitchFamily="2" charset="-122"/>
              </a:rPr>
              <a:t>20 / 80</a:t>
            </a:r>
            <a:endParaRPr lang="en-US" altLang="zh-CN" sz="3600" b="0" dirty="0" smtClean="0">
              <a:solidFill>
                <a:srgbClr val="FFCC99"/>
              </a:solidFill>
              <a:latin typeface="Arial" charset="0"/>
              <a:ea typeface="黑体" pitchFamily="2" charset="-122"/>
            </a:endParaRPr>
          </a:p>
          <a:p>
            <a:pPr algn="l" eaLnBrk="1" hangingPunct="1">
              <a:spcBef>
                <a:spcPct val="10000"/>
              </a:spcBef>
              <a:buClrTx/>
              <a:buFont typeface="Arial" charset="0"/>
              <a:buNone/>
            </a:pPr>
            <a:r>
              <a:rPr lang="zh-CN" altLang="en-US" sz="3600" b="0" dirty="0" smtClean="0">
                <a:solidFill>
                  <a:srgbClr val="FFCC99"/>
                </a:solidFill>
                <a:latin typeface="Arial" charset="0"/>
                <a:ea typeface="黑体" pitchFamily="2" charset="-122"/>
              </a:rPr>
              <a:t>		学分：</a:t>
            </a:r>
            <a:r>
              <a:rPr lang="en-US" altLang="zh-CN" sz="3600" b="0" dirty="0" smtClean="0">
                <a:solidFill>
                  <a:srgbClr val="FFCC99"/>
                </a:solidFill>
                <a:latin typeface="Arial" charset="0"/>
                <a:ea typeface="黑体" pitchFamily="2" charset="-122"/>
              </a:rPr>
              <a:t>5.5 / 5.0</a:t>
            </a:r>
            <a:endParaRPr lang="en-US" altLang="zh-CN" sz="3600" b="0" dirty="0" smtClean="0">
              <a:solidFill>
                <a:srgbClr val="FFCC99"/>
              </a:solidFill>
              <a:latin typeface="Arial" charset="0"/>
              <a:ea typeface="黑体" pitchFamily="2" charset="-122"/>
            </a:endParaRPr>
          </a:p>
        </p:txBody>
      </p:sp>
      <p:sp>
        <p:nvSpPr>
          <p:cNvPr id="774148" name="Text Box 4"/>
          <p:cNvSpPr txBox="1">
            <a:spLocks noChangeArrowheads="1"/>
          </p:cNvSpPr>
          <p:nvPr/>
        </p:nvSpPr>
        <p:spPr bwMode="auto">
          <a:xfrm>
            <a:off x="5148262" y="4438853"/>
            <a:ext cx="3888233" cy="646331"/>
          </a:xfrm>
          <a:prstGeom prst="rect">
            <a:avLst/>
          </a:prstGeom>
          <a:noFill/>
          <a:ln w="28575" algn="ctr">
            <a:noFill/>
            <a:miter lim="800000"/>
            <a:headEnd/>
            <a:tailEnd type="none" w="med" len="lg"/>
          </a:ln>
        </p:spPr>
        <p:txBody>
          <a:bodyPr wrap="square">
            <a:spAutoFit/>
          </a:bodyPr>
          <a:lstStyle/>
          <a:p>
            <a:pPr algn="l">
              <a:spcBef>
                <a:spcPct val="50000"/>
              </a:spcBef>
            </a:pPr>
            <a:r>
              <a:rPr lang="zh-CN" altLang="en-US" sz="3600" b="0">
                <a:latin typeface="Arial" charset="0"/>
                <a:ea typeface="楷体_GB2312" pitchFamily="49" charset="-122"/>
              </a:rPr>
              <a:t>车向</a:t>
            </a:r>
            <a:r>
              <a:rPr lang="zh-CN" altLang="en-US" sz="3600" b="0" smtClean="0">
                <a:latin typeface="Arial" charset="0"/>
                <a:ea typeface="楷体_GB2312" pitchFamily="49" charset="-122"/>
              </a:rPr>
              <a:t>泉</a:t>
            </a:r>
            <a:endParaRPr lang="en-US" altLang="zh-CN" sz="2800" b="0">
              <a:latin typeface="Arial" charset="0"/>
              <a:ea typeface="楷体_GB2312" pitchFamily="49" charset="-122"/>
            </a:endParaRPr>
          </a:p>
        </p:txBody>
      </p:sp>
      <p:sp>
        <p:nvSpPr>
          <p:cNvPr id="4" name="Text Box 4"/>
          <p:cNvSpPr txBox="1">
            <a:spLocks noChangeArrowheads="1"/>
          </p:cNvSpPr>
          <p:nvPr/>
        </p:nvSpPr>
        <p:spPr bwMode="auto">
          <a:xfrm>
            <a:off x="3131841" y="5085184"/>
            <a:ext cx="5904656" cy="523220"/>
          </a:xfrm>
          <a:prstGeom prst="rect">
            <a:avLst/>
          </a:prstGeom>
          <a:noFill/>
          <a:ln w="28575" algn="ctr">
            <a:noFill/>
            <a:miter lim="800000"/>
            <a:headEnd/>
            <a:tailEnd type="none" w="med" len="lg"/>
          </a:ln>
        </p:spPr>
        <p:txBody>
          <a:bodyPr wrap="square">
            <a:spAutoFit/>
          </a:bodyPr>
          <a:lstStyle/>
          <a:p>
            <a:pPr algn="l">
              <a:spcBef>
                <a:spcPct val="50000"/>
              </a:spcBef>
            </a:pPr>
            <a:r>
              <a:rPr lang="en-US" altLang="zh-CN" sz="2800" smtClean="0">
                <a:latin typeface="+mn-lt"/>
                <a:ea typeface="楷体_GB2312" pitchFamily="49" charset="-122"/>
              </a:rPr>
              <a:t>email: chexq@mail.xidian.edu.cn</a:t>
            </a:r>
            <a:endParaRPr lang="en-US" altLang="zh-CN" sz="2000">
              <a:latin typeface="+mn-lt"/>
              <a:ea typeface="楷体_GB2312"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774146">
                                            <p:txEl>
                                              <p:pRg st="0" end="0"/>
                                            </p:txEl>
                                          </p:spTgt>
                                        </p:tgtEl>
                                        <p:attrNameLst>
                                          <p:attrName>style.visibility</p:attrName>
                                        </p:attrNameLst>
                                      </p:cBhvr>
                                      <p:to>
                                        <p:strVal val="visible"/>
                                      </p:to>
                                    </p:set>
                                    <p:anim calcmode="lin" valueType="num">
                                      <p:cBhvr>
                                        <p:cTn id="7" dur="500" fill="hold"/>
                                        <p:tgtEl>
                                          <p:spTgt spid="77414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7414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7414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7414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39" presetClass="entr" presetSubtype="0" accel="100000" fill="hold" nodeType="afterEffect">
                                  <p:stCondLst>
                                    <p:cond delay="0"/>
                                  </p:stCondLst>
                                  <p:childTnLst>
                                    <p:set>
                                      <p:cBhvr>
                                        <p:cTn id="13" dur="1" fill="hold">
                                          <p:stCondLst>
                                            <p:cond delay="0"/>
                                          </p:stCondLst>
                                        </p:cTn>
                                        <p:tgtEl>
                                          <p:spTgt spid="774146">
                                            <p:txEl>
                                              <p:pRg st="1" end="1"/>
                                            </p:txEl>
                                          </p:spTgt>
                                        </p:tgtEl>
                                        <p:attrNameLst>
                                          <p:attrName>style.visibility</p:attrName>
                                        </p:attrNameLst>
                                      </p:cBhvr>
                                      <p:to>
                                        <p:strVal val="visible"/>
                                      </p:to>
                                    </p:set>
                                    <p:anim calcmode="lin" valueType="num">
                                      <p:cBhvr>
                                        <p:cTn id="14" dur="500" fill="hold"/>
                                        <p:tgtEl>
                                          <p:spTgt spid="774146">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774146">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774146">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774146">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9" presetClass="entr" presetSubtype="0" accel="100000" fill="hold" nodeType="afterEffect">
                                  <p:stCondLst>
                                    <p:cond delay="0"/>
                                  </p:stCondLst>
                                  <p:childTnLst>
                                    <p:set>
                                      <p:cBhvr>
                                        <p:cTn id="20" dur="1" fill="hold">
                                          <p:stCondLst>
                                            <p:cond delay="0"/>
                                          </p:stCondLst>
                                        </p:cTn>
                                        <p:tgtEl>
                                          <p:spTgt spid="774146">
                                            <p:txEl>
                                              <p:pRg st="2" end="2"/>
                                            </p:txEl>
                                          </p:spTgt>
                                        </p:tgtEl>
                                        <p:attrNameLst>
                                          <p:attrName>style.visibility</p:attrName>
                                        </p:attrNameLst>
                                      </p:cBhvr>
                                      <p:to>
                                        <p:strVal val="visible"/>
                                      </p:to>
                                    </p:set>
                                    <p:anim calcmode="lin" valueType="num">
                                      <p:cBhvr>
                                        <p:cTn id="21" dur="500" fill="hold"/>
                                        <p:tgtEl>
                                          <p:spTgt spid="774146">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774146">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774146">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774146">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2" presetClass="entr" presetSubtype="4" fill="hold" nodeType="afterEffect">
                                  <p:stCondLst>
                                    <p:cond delay="0"/>
                                  </p:stCondLst>
                                  <p:childTnLst>
                                    <p:set>
                                      <p:cBhvr>
                                        <p:cTn id="27" dur="1" fill="hold">
                                          <p:stCondLst>
                                            <p:cond delay="0"/>
                                          </p:stCondLst>
                                        </p:cTn>
                                        <p:tgtEl>
                                          <p:spTgt spid="774148">
                                            <p:txEl>
                                              <p:pRg st="0" end="0"/>
                                            </p:txEl>
                                          </p:spTgt>
                                        </p:tgtEl>
                                        <p:attrNameLst>
                                          <p:attrName>style.visibility</p:attrName>
                                        </p:attrNameLst>
                                      </p:cBhvr>
                                      <p:to>
                                        <p:strVal val="visible"/>
                                      </p:to>
                                    </p:set>
                                    <p:animEffect transition="in" filter="slide(fromBottom)">
                                      <p:cBhvr>
                                        <p:cTn id="28" dur="500"/>
                                        <p:tgtEl>
                                          <p:spTgt spid="774148">
                                            <p:txEl>
                                              <p:pRg st="0" end="0"/>
                                            </p:txEl>
                                          </p:spTgt>
                                        </p:tgtEl>
                                      </p:cBhvr>
                                    </p:animEffect>
                                  </p:childTnLst>
                                </p:cTn>
                              </p:par>
                            </p:childTnLst>
                          </p:cTn>
                        </p:par>
                        <p:par>
                          <p:cTn id="29" fill="hold">
                            <p:stCondLst>
                              <p:cond delay="2000"/>
                            </p:stCondLst>
                            <p:childTnLst>
                              <p:par>
                                <p:cTn id="30" presetID="39" presetClass="entr" presetSubtype="0" accel="100000" fill="hold" nodeType="after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 calcmode="lin" valueType="num">
                                      <p:cBhvr>
                                        <p:cTn id="32" dur="500" fill="hold"/>
                                        <p:tgtEl>
                                          <p:spTgt spid="4">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3" dur="500" fill="hold"/>
                                        <p:tgtEl>
                                          <p:spTgt spid="4">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4" dur="500" fill="hold"/>
                                        <p:tgtEl>
                                          <p:spTgt spid="4">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35"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Babbage Difference Engine </a:t>
            </a:r>
            <a:r>
              <a:rPr lang="zh-CN" altLang="en-US" smtClean="0"/>
              <a:t>巴贝奇的差分机</a:t>
            </a:r>
            <a:endParaRPr lang="zh-CN" altLang="en-US"/>
          </a:p>
        </p:txBody>
      </p:sp>
      <p:sp>
        <p:nvSpPr>
          <p:cNvPr id="3" name="内容占位符 2"/>
          <p:cNvSpPr>
            <a:spLocks noGrp="1"/>
          </p:cNvSpPr>
          <p:nvPr>
            <p:ph idx="1"/>
          </p:nvPr>
        </p:nvSpPr>
        <p:spPr>
          <a:xfrm>
            <a:off x="683568" y="908720"/>
            <a:ext cx="2016224" cy="864096"/>
          </a:xfrm>
        </p:spPr>
        <p:txBody>
          <a:bodyPr/>
          <a:lstStyle/>
          <a:p>
            <a:pPr marL="0" indent="0">
              <a:buNone/>
            </a:pPr>
            <a:r>
              <a:rPr lang="zh-CN" altLang="en-US" sz="2400" smtClean="0"/>
              <a:t>存储阶差的</a:t>
            </a:r>
            <a:r>
              <a:rPr lang="en-US" altLang="zh-CN" sz="2400" smtClean="0"/>
              <a:t/>
            </a:r>
            <a:br>
              <a:rPr lang="en-US" altLang="zh-CN" sz="2400" smtClean="0"/>
            </a:br>
            <a:r>
              <a:rPr lang="zh-CN" altLang="en-US" sz="2400" smtClean="0"/>
              <a:t>柱子</a:t>
            </a:r>
            <a:r>
              <a:rPr lang="en-US" altLang="zh-CN" sz="2400" smtClean="0">
                <a:latin typeface="+mn-ea"/>
              </a:rPr>
              <a:t>(</a:t>
            </a:r>
            <a:r>
              <a:rPr lang="zh-CN" altLang="en-US" sz="2400" smtClean="0"/>
              <a:t>背面</a:t>
            </a:r>
            <a:r>
              <a:rPr lang="en-US" altLang="zh-CN" sz="2400" smtClean="0">
                <a:latin typeface="+mn-ea"/>
              </a:rPr>
              <a:t>)</a:t>
            </a:r>
            <a:endParaRPr lang="zh-CN" altLang="en-US" sz="2400" smtClean="0">
              <a:latin typeface="+mn-ea"/>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10</a:t>
            </a:fld>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1835696" y="1844824"/>
            <a:ext cx="5487048" cy="4176464"/>
          </a:xfrm>
          <a:prstGeom prst="rect">
            <a:avLst/>
          </a:prstGeom>
          <a:ln>
            <a:noFill/>
          </a:ln>
          <a:effectLst>
            <a:softEdge rad="112500"/>
          </a:effectLst>
        </p:spPr>
      </p:pic>
      <p:sp>
        <p:nvSpPr>
          <p:cNvPr id="7" name="内容占位符 2"/>
          <p:cNvSpPr txBox="1">
            <a:spLocks/>
          </p:cNvSpPr>
          <p:nvPr/>
        </p:nvSpPr>
        <p:spPr bwMode="auto">
          <a:xfrm rot="819402">
            <a:off x="3291591" y="1483148"/>
            <a:ext cx="3096344"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依次对</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7</a:t>
            </a:r>
            <a:r>
              <a:rPr kumimoji="0" lang="zh-CN" altLang="en-US" sz="2400" b="1" i="0" u="none" strike="noStrike" kern="0" cap="none" spc="0" normalizeH="0" baseline="0" noProof="0" smtClean="0">
                <a:ln>
                  <a:noFill/>
                </a:ln>
                <a:solidFill>
                  <a:schemeClr val="tx1"/>
                </a:solidFill>
                <a:effectLst/>
                <a:uLnTx/>
                <a:uFillTx/>
                <a:latin typeface="+mn-ea"/>
                <a:ea typeface="+mn-ea"/>
                <a:cs typeface="+mn-cs"/>
              </a:rPr>
              <a:t>个阶差相加</a:t>
            </a:r>
          </a:p>
        </p:txBody>
      </p:sp>
      <p:sp>
        <p:nvSpPr>
          <p:cNvPr id="8" name="内容占位符 2"/>
          <p:cNvSpPr txBox="1">
            <a:spLocks/>
          </p:cNvSpPr>
          <p:nvPr/>
        </p:nvSpPr>
        <p:spPr bwMode="auto">
          <a:xfrm>
            <a:off x="6156176" y="908720"/>
            <a:ext cx="2520280"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将计算结果传给</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
            </a:r>
            <a:br>
              <a:rPr kumimoji="0" lang="en-US" altLang="zh-CN" sz="2400" b="1" i="0" u="none" strike="noStrike" kern="0" cap="none" spc="0" normalizeH="0" baseline="0" noProof="0" smtClean="0">
                <a:ln>
                  <a:noFill/>
                </a:ln>
                <a:solidFill>
                  <a:schemeClr val="tx1"/>
                </a:solidFill>
                <a:effectLst/>
                <a:uLnTx/>
                <a:uFillTx/>
                <a:latin typeface="+mn-ea"/>
                <a:ea typeface="+mn-ea"/>
                <a:cs typeface="+mn-cs"/>
              </a:rPr>
            </a:br>
            <a:r>
              <a:rPr kumimoji="0" lang="zh-CN" altLang="en-US" sz="2400" b="1" i="0" u="none" strike="noStrike" kern="0" cap="none" spc="0" normalizeH="0" baseline="0" noProof="0" smtClean="0">
                <a:ln>
                  <a:noFill/>
                </a:ln>
                <a:solidFill>
                  <a:schemeClr val="tx1"/>
                </a:solidFill>
                <a:effectLst/>
                <a:uLnTx/>
                <a:uFillTx/>
                <a:latin typeface="+mn-ea"/>
                <a:ea typeface="+mn-ea"/>
                <a:cs typeface="+mn-cs"/>
              </a:rPr>
              <a:t>打印机的轴</a:t>
            </a:r>
          </a:p>
        </p:txBody>
      </p:sp>
      <p:sp>
        <p:nvSpPr>
          <p:cNvPr id="9" name="内容占位符 2"/>
          <p:cNvSpPr txBox="1">
            <a:spLocks/>
          </p:cNvSpPr>
          <p:nvPr/>
        </p:nvSpPr>
        <p:spPr bwMode="auto">
          <a:xfrm>
            <a:off x="179512" y="2132856"/>
            <a:ext cx="1800200"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实现</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20</a:t>
            </a:r>
            <a:r>
              <a:rPr kumimoji="0" lang="zh-CN" altLang="en-US" sz="2400" b="1" i="0" u="none" strike="noStrike" kern="0" cap="none" spc="0" normalizeH="0" baseline="0" noProof="0" smtClean="0">
                <a:ln>
                  <a:noFill/>
                </a:ln>
                <a:solidFill>
                  <a:schemeClr val="tx1"/>
                </a:solidFill>
                <a:effectLst/>
                <a:uLnTx/>
                <a:uFillTx/>
                <a:latin typeface="+mn-ea"/>
                <a:ea typeface="+mn-ea"/>
                <a:cs typeface="+mn-cs"/>
              </a:rPr>
              <a:t>位</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
            </a:r>
            <a:br>
              <a:rPr kumimoji="0" lang="en-US" altLang="zh-CN" sz="2400" b="1" i="0" u="none" strike="noStrike" kern="0" cap="none" spc="0" normalizeH="0" baseline="0" noProof="0" smtClean="0">
                <a:ln>
                  <a:noFill/>
                </a:ln>
                <a:solidFill>
                  <a:schemeClr val="tx1"/>
                </a:solidFill>
                <a:effectLst/>
                <a:uLnTx/>
                <a:uFillTx/>
                <a:latin typeface="+mn-ea"/>
                <a:ea typeface="+mn-ea"/>
                <a:cs typeface="+mn-cs"/>
              </a:rPr>
            </a:br>
            <a:r>
              <a:rPr kumimoji="0" lang="zh-CN" altLang="en-US" sz="2400" b="1" i="0" u="none" strike="noStrike" kern="0" cap="none" spc="0" normalizeH="0" baseline="0" noProof="0" smtClean="0">
                <a:ln>
                  <a:noFill/>
                </a:ln>
                <a:solidFill>
                  <a:schemeClr val="tx1"/>
                </a:solidFill>
                <a:effectLst/>
                <a:uLnTx/>
                <a:uFillTx/>
                <a:latin typeface="+mn-ea"/>
                <a:ea typeface="+mn-ea"/>
                <a:cs typeface="+mn-cs"/>
              </a:rPr>
              <a:t>加法的柱子</a:t>
            </a:r>
          </a:p>
        </p:txBody>
      </p:sp>
      <p:sp>
        <p:nvSpPr>
          <p:cNvPr id="10" name="内容占位符 2"/>
          <p:cNvSpPr txBox="1">
            <a:spLocks/>
          </p:cNvSpPr>
          <p:nvPr/>
        </p:nvSpPr>
        <p:spPr bwMode="auto">
          <a:xfrm>
            <a:off x="179512" y="3284984"/>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由人旋转</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
            </a:r>
            <a:br>
              <a:rPr kumimoji="0" lang="en-US" altLang="zh-CN" sz="2400" b="1" i="0" u="none" strike="noStrike" kern="0" cap="none" spc="0" normalizeH="0" baseline="0" noProof="0" smtClean="0">
                <a:ln>
                  <a:noFill/>
                </a:ln>
                <a:solidFill>
                  <a:schemeClr val="tx1"/>
                </a:solidFill>
                <a:effectLst/>
                <a:uLnTx/>
                <a:uFillTx/>
                <a:latin typeface="+mn-ea"/>
                <a:ea typeface="+mn-ea"/>
                <a:cs typeface="+mn-cs"/>
              </a:rPr>
            </a:br>
            <a:r>
              <a:rPr kumimoji="0" lang="zh-CN" altLang="en-US" sz="2400" b="1" i="0" u="none" strike="noStrike" kern="0" cap="none" spc="0" normalizeH="0" baseline="0" noProof="0" smtClean="0">
                <a:ln>
                  <a:noFill/>
                </a:ln>
                <a:solidFill>
                  <a:schemeClr val="tx1"/>
                </a:solidFill>
                <a:effectLst/>
                <a:uLnTx/>
                <a:uFillTx/>
                <a:latin typeface="+mn-ea"/>
                <a:ea typeface="+mn-ea"/>
                <a:cs typeface="+mn-cs"/>
              </a:rPr>
              <a:t>的手柄</a:t>
            </a:r>
          </a:p>
        </p:txBody>
      </p:sp>
      <p:sp>
        <p:nvSpPr>
          <p:cNvPr id="11" name="内容占位符 2"/>
          <p:cNvSpPr txBox="1">
            <a:spLocks/>
          </p:cNvSpPr>
          <p:nvPr/>
        </p:nvSpPr>
        <p:spPr bwMode="auto">
          <a:xfrm>
            <a:off x="179512" y="4365104"/>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传递动力的轴</a:t>
            </a:r>
          </a:p>
        </p:txBody>
      </p:sp>
      <p:sp>
        <p:nvSpPr>
          <p:cNvPr id="12" name="内容占位符 2"/>
          <p:cNvSpPr txBox="1">
            <a:spLocks/>
          </p:cNvSpPr>
          <p:nvPr/>
        </p:nvSpPr>
        <p:spPr bwMode="auto">
          <a:xfrm>
            <a:off x="7380312" y="3429000"/>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打印机的印刷部分</a:t>
            </a:r>
          </a:p>
        </p:txBody>
      </p:sp>
      <p:sp>
        <p:nvSpPr>
          <p:cNvPr id="13" name="内容占位符 2"/>
          <p:cNvSpPr txBox="1">
            <a:spLocks/>
          </p:cNvSpPr>
          <p:nvPr/>
        </p:nvSpPr>
        <p:spPr bwMode="auto">
          <a:xfrm>
            <a:off x="7380312" y="4653136"/>
            <a:ext cx="158417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defRPr/>
            </a:pPr>
            <a:r>
              <a:rPr kumimoji="0" lang="zh-CN" altLang="en-US" sz="2400" b="1" i="0" u="none" strike="noStrike" kern="0" cap="none" spc="0" normalizeH="0" baseline="0" noProof="0" smtClean="0">
                <a:ln>
                  <a:noFill/>
                </a:ln>
                <a:solidFill>
                  <a:schemeClr val="tx1"/>
                </a:solidFill>
                <a:effectLst/>
                <a:uLnTx/>
                <a:uFillTx/>
                <a:latin typeface="+mn-ea"/>
                <a:ea typeface="+mn-ea"/>
                <a:cs typeface="+mn-cs"/>
              </a:rPr>
              <a:t>石膏盘</a:t>
            </a:r>
            <a:r>
              <a:rPr kumimoji="0" lang="en-US" altLang="zh-CN" sz="2400" b="1" i="0" u="none" strike="noStrike" kern="0" cap="none" spc="0" normalizeH="0" baseline="0" noProof="0" smtClean="0">
                <a:ln>
                  <a:noFill/>
                </a:ln>
                <a:solidFill>
                  <a:schemeClr val="tx1"/>
                </a:solidFill>
                <a:effectLst/>
                <a:uLnTx/>
                <a:uFillTx/>
                <a:latin typeface="+mn-ea"/>
                <a:ea typeface="+mn-ea"/>
                <a:cs typeface="+mn-cs"/>
              </a:rPr>
              <a:t/>
            </a:r>
            <a:br>
              <a:rPr kumimoji="0" lang="en-US" altLang="zh-CN" sz="2400" b="1" i="0" u="none" strike="noStrike" kern="0" cap="none" spc="0" normalizeH="0" baseline="0" noProof="0" smtClean="0">
                <a:ln>
                  <a:noFill/>
                </a:ln>
                <a:solidFill>
                  <a:schemeClr val="tx1"/>
                </a:solidFill>
                <a:effectLst/>
                <a:uLnTx/>
                <a:uFillTx/>
                <a:latin typeface="+mn-ea"/>
                <a:ea typeface="+mn-ea"/>
                <a:cs typeface="+mn-cs"/>
              </a:rPr>
            </a:br>
            <a:r>
              <a:rPr kumimoji="0" lang="zh-CN" altLang="en-US" sz="2400" b="1" i="0" u="none" strike="noStrike" kern="0" cap="none" spc="0" normalizeH="0" baseline="0" noProof="0" smtClean="0">
                <a:ln>
                  <a:noFill/>
                </a:ln>
                <a:solidFill>
                  <a:schemeClr val="tx1"/>
                </a:solidFill>
                <a:effectLst/>
                <a:uLnTx/>
                <a:uFillTx/>
                <a:latin typeface="+mn-ea"/>
                <a:ea typeface="+mn-ea"/>
                <a:cs typeface="+mn-cs"/>
              </a:rPr>
              <a:t>输送部分</a:t>
            </a:r>
          </a:p>
        </p:txBody>
      </p:sp>
      <p:cxnSp>
        <p:nvCxnSpPr>
          <p:cNvPr id="15" name="直接箭头连接符 14"/>
          <p:cNvCxnSpPr/>
          <p:nvPr/>
        </p:nvCxnSpPr>
        <p:spPr bwMode="auto">
          <a:xfrm>
            <a:off x="4139952" y="1844824"/>
            <a:ext cx="1800200" cy="432048"/>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6" name="直接箭头连接符 15"/>
          <p:cNvCxnSpPr/>
          <p:nvPr/>
        </p:nvCxnSpPr>
        <p:spPr bwMode="auto">
          <a:xfrm>
            <a:off x="2339752" y="1412776"/>
            <a:ext cx="1728192" cy="576064"/>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18" name="直接箭头连接符 17"/>
          <p:cNvCxnSpPr/>
          <p:nvPr/>
        </p:nvCxnSpPr>
        <p:spPr bwMode="auto">
          <a:xfrm>
            <a:off x="1691680" y="2492896"/>
            <a:ext cx="2736304" cy="360040"/>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21" name="任意多边形 20"/>
          <p:cNvSpPr/>
          <p:nvPr/>
        </p:nvSpPr>
        <p:spPr bwMode="auto">
          <a:xfrm>
            <a:off x="1559859" y="2969110"/>
            <a:ext cx="1506070" cy="570156"/>
          </a:xfrm>
          <a:custGeom>
            <a:avLst/>
            <a:gdLst>
              <a:gd name="connsiteX0" fmla="*/ 0 w 1506070"/>
              <a:gd name="connsiteY0" fmla="*/ 505610 h 570156"/>
              <a:gd name="connsiteX1" fmla="*/ 796066 w 1506070"/>
              <a:gd name="connsiteY1" fmla="*/ 10758 h 570156"/>
              <a:gd name="connsiteX2" fmla="*/ 1506070 w 1506070"/>
              <a:gd name="connsiteY2" fmla="*/ 570156 h 570156"/>
            </a:gdLst>
            <a:ahLst/>
            <a:cxnLst>
              <a:cxn ang="0">
                <a:pos x="connsiteX0" y="connsiteY0"/>
              </a:cxn>
              <a:cxn ang="0">
                <a:pos x="connsiteX1" y="connsiteY1"/>
              </a:cxn>
              <a:cxn ang="0">
                <a:pos x="connsiteX2" y="connsiteY2"/>
              </a:cxn>
            </a:cxnLst>
            <a:rect l="l" t="t" r="r" b="b"/>
            <a:pathLst>
              <a:path w="1506070" h="570156">
                <a:moveTo>
                  <a:pt x="0" y="505610"/>
                </a:moveTo>
                <a:cubicBezTo>
                  <a:pt x="272527" y="252805"/>
                  <a:pt x="545054" y="0"/>
                  <a:pt x="796066" y="10758"/>
                </a:cubicBezTo>
                <a:cubicBezTo>
                  <a:pt x="1047078" y="21516"/>
                  <a:pt x="1276574" y="295836"/>
                  <a:pt x="1506070" y="570156"/>
                </a:cubicBezTo>
              </a:path>
            </a:pathLst>
          </a:custGeom>
          <a:noFill/>
          <a:ln w="28575" cap="flat" cmpd="sng" algn="ctr">
            <a:solidFill>
              <a:srgbClr val="FF00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任意多边形 21"/>
          <p:cNvSpPr/>
          <p:nvPr/>
        </p:nvSpPr>
        <p:spPr bwMode="auto">
          <a:xfrm>
            <a:off x="1151068" y="3915784"/>
            <a:ext cx="3453205" cy="1889760"/>
          </a:xfrm>
          <a:custGeom>
            <a:avLst/>
            <a:gdLst>
              <a:gd name="connsiteX0" fmla="*/ 0 w 3453205"/>
              <a:gd name="connsiteY0" fmla="*/ 946672 h 1889760"/>
              <a:gd name="connsiteX1" fmla="*/ 1624405 w 3453205"/>
              <a:gd name="connsiteY1" fmla="*/ 1731981 h 1889760"/>
              <a:gd name="connsiteX2" fmla="*/ 3453205 w 3453205"/>
              <a:gd name="connsiteY2" fmla="*/ 0 h 1889760"/>
            </a:gdLst>
            <a:ahLst/>
            <a:cxnLst>
              <a:cxn ang="0">
                <a:pos x="connsiteX0" y="connsiteY0"/>
              </a:cxn>
              <a:cxn ang="0">
                <a:pos x="connsiteX1" y="connsiteY1"/>
              </a:cxn>
              <a:cxn ang="0">
                <a:pos x="connsiteX2" y="connsiteY2"/>
              </a:cxn>
            </a:cxnLst>
            <a:rect l="l" t="t" r="r" b="b"/>
            <a:pathLst>
              <a:path w="3453205" h="1889760">
                <a:moveTo>
                  <a:pt x="0" y="946672"/>
                </a:moveTo>
                <a:cubicBezTo>
                  <a:pt x="524435" y="1418216"/>
                  <a:pt x="1048871" y="1889760"/>
                  <a:pt x="1624405" y="1731981"/>
                </a:cubicBezTo>
                <a:cubicBezTo>
                  <a:pt x="2199939" y="1574202"/>
                  <a:pt x="2826572" y="787101"/>
                  <a:pt x="3453205" y="0"/>
                </a:cubicBezTo>
              </a:path>
            </a:pathLst>
          </a:custGeom>
          <a:noFill/>
          <a:ln w="28575" cap="flat" cmpd="sng" algn="ctr">
            <a:solidFill>
              <a:srgbClr val="FF0000"/>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3" name="直接箭头连接符 22"/>
          <p:cNvCxnSpPr/>
          <p:nvPr/>
        </p:nvCxnSpPr>
        <p:spPr bwMode="auto">
          <a:xfrm flipH="1">
            <a:off x="5580112" y="1700808"/>
            <a:ext cx="1584176" cy="1152128"/>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25" name="直接箭头连接符 24"/>
          <p:cNvCxnSpPr/>
          <p:nvPr/>
        </p:nvCxnSpPr>
        <p:spPr bwMode="auto">
          <a:xfrm flipH="1">
            <a:off x="6084168" y="3861048"/>
            <a:ext cx="1368152" cy="0"/>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cxnSp>
        <p:nvCxnSpPr>
          <p:cNvPr id="27" name="直接箭头连接符 26"/>
          <p:cNvCxnSpPr/>
          <p:nvPr/>
        </p:nvCxnSpPr>
        <p:spPr bwMode="auto">
          <a:xfrm flipH="1" flipV="1">
            <a:off x="6156176" y="4437112"/>
            <a:ext cx="1296144" cy="504056"/>
          </a:xfrm>
          <a:prstGeom prst="straightConnector1">
            <a:avLst/>
          </a:prstGeom>
          <a:solidFill>
            <a:schemeClr val="accent1"/>
          </a:solidFill>
          <a:ln w="28575" cap="flat" cmpd="sng" algn="ctr">
            <a:solidFill>
              <a:srgbClr val="FF0000"/>
            </a:solidFill>
            <a:prstDash val="solid"/>
            <a:round/>
            <a:headEnd type="none" w="med" len="med"/>
            <a:tailEnd type="triangle" w="med" len="lg"/>
          </a:ln>
          <a:effectLst/>
        </p:spPr>
      </p:cxnSp>
      <p:sp>
        <p:nvSpPr>
          <p:cNvPr id="30" name="动作按钮: 上一张 29">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4"/>
          <p:cNvSpPr>
            <a:spLocks noGrp="1"/>
          </p:cNvSpPr>
          <p:nvPr>
            <p:ph type="sldNum" sz="quarter" idx="11"/>
          </p:nvPr>
        </p:nvSpPr>
        <p:spPr>
          <a:noFill/>
        </p:spPr>
        <p:txBody>
          <a:bodyPr/>
          <a:lstStyle/>
          <a:p>
            <a:fld id="{C7B80328-A21E-4978-A1D6-80332A6C048E}" type="slidenum">
              <a:rPr lang="zh-CN" altLang="en-US"/>
              <a:pPr/>
              <a:t>100</a:t>
            </a:fld>
            <a:endParaRPr lang="en-US" altLang="zh-CN"/>
          </a:p>
        </p:txBody>
      </p:sp>
      <p:sp>
        <p:nvSpPr>
          <p:cNvPr id="1179650" name="Rectangle 2"/>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Pan ready to fry eggs</a:t>
            </a:r>
          </a:p>
        </p:txBody>
      </p:sp>
      <p:grpSp>
        <p:nvGrpSpPr>
          <p:cNvPr id="83972" name="Group 3"/>
          <p:cNvGrpSpPr>
            <a:grpSpLocks/>
          </p:cNvGrpSpPr>
          <p:nvPr/>
        </p:nvGrpSpPr>
        <p:grpSpPr bwMode="auto">
          <a:xfrm>
            <a:off x="427038" y="3617913"/>
            <a:ext cx="3830637" cy="2544762"/>
            <a:chOff x="257" y="2438"/>
            <a:chExt cx="2413" cy="1603"/>
          </a:xfrm>
        </p:grpSpPr>
        <p:grpSp>
          <p:nvGrpSpPr>
            <p:cNvPr id="84171" name="Group 4"/>
            <p:cNvGrpSpPr>
              <a:grpSpLocks/>
            </p:cNvGrpSpPr>
            <p:nvPr/>
          </p:nvGrpSpPr>
          <p:grpSpPr bwMode="auto">
            <a:xfrm>
              <a:off x="904" y="2583"/>
              <a:ext cx="1557" cy="859"/>
              <a:chOff x="904" y="2583"/>
              <a:chExt cx="1557" cy="859"/>
            </a:xfrm>
          </p:grpSpPr>
          <p:sp>
            <p:nvSpPr>
              <p:cNvPr id="84176" name="AutoShape 5"/>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4177" name="AutoShape 6"/>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grpSp>
          <p:nvGrpSpPr>
            <p:cNvPr id="84172" name="Group 7"/>
            <p:cNvGrpSpPr>
              <a:grpSpLocks/>
            </p:cNvGrpSpPr>
            <p:nvPr/>
          </p:nvGrpSpPr>
          <p:grpSpPr bwMode="auto">
            <a:xfrm>
              <a:off x="486" y="3182"/>
              <a:ext cx="1557" cy="859"/>
              <a:chOff x="904" y="2583"/>
              <a:chExt cx="1557" cy="859"/>
            </a:xfrm>
          </p:grpSpPr>
          <p:sp>
            <p:nvSpPr>
              <p:cNvPr id="84174" name="AutoShape 8"/>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4175" name="AutoShape 9"/>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sp>
          <p:nvSpPr>
            <p:cNvPr id="84173" name="AutoShape 10"/>
            <p:cNvSpPr>
              <a:spLocks noChangeArrowheads="1"/>
            </p:cNvSpPr>
            <p:nvPr/>
          </p:nvSpPr>
          <p:spPr bwMode="auto">
            <a:xfrm>
              <a:off x="257" y="2438"/>
              <a:ext cx="2413" cy="871"/>
            </a:xfrm>
            <a:prstGeom prst="parallelogram">
              <a:avLst>
                <a:gd name="adj" fmla="val 69259"/>
              </a:avLst>
            </a:prstGeom>
            <a:solidFill>
              <a:schemeClr val="bg1"/>
            </a:solidFill>
            <a:ln w="28575">
              <a:solidFill>
                <a:schemeClr val="tx1"/>
              </a:solidFill>
              <a:miter lim="800000"/>
              <a:headEnd/>
              <a:tailEnd/>
            </a:ln>
          </p:spPr>
          <p:txBody>
            <a:bodyPr wrap="none" anchor="ctr"/>
            <a:lstStyle/>
            <a:p>
              <a:endParaRPr lang="zh-CN" altLang="en-US"/>
            </a:p>
          </p:txBody>
        </p:sp>
      </p:grpSp>
      <p:sp>
        <p:nvSpPr>
          <p:cNvPr id="83973" name="Line 11"/>
          <p:cNvSpPr>
            <a:spLocks noChangeShapeType="1"/>
          </p:cNvSpPr>
          <p:nvPr/>
        </p:nvSpPr>
        <p:spPr bwMode="auto">
          <a:xfrm>
            <a:off x="1409700" y="3609975"/>
            <a:ext cx="1295400" cy="19050"/>
          </a:xfrm>
          <a:prstGeom prst="line">
            <a:avLst/>
          </a:prstGeom>
          <a:noFill/>
          <a:ln w="57150">
            <a:solidFill>
              <a:schemeClr val="bg1"/>
            </a:solidFill>
            <a:round/>
            <a:headEnd/>
            <a:tailEnd/>
          </a:ln>
        </p:spPr>
        <p:txBody>
          <a:bodyPr/>
          <a:lstStyle/>
          <a:p>
            <a:endParaRPr lang="zh-CN" altLang="en-US"/>
          </a:p>
        </p:txBody>
      </p:sp>
      <p:sp>
        <p:nvSpPr>
          <p:cNvPr id="83974" name="Line 12"/>
          <p:cNvSpPr>
            <a:spLocks noChangeShapeType="1"/>
          </p:cNvSpPr>
          <p:nvPr/>
        </p:nvSpPr>
        <p:spPr bwMode="auto">
          <a:xfrm>
            <a:off x="2868613" y="3611563"/>
            <a:ext cx="1295400" cy="19050"/>
          </a:xfrm>
          <a:prstGeom prst="line">
            <a:avLst/>
          </a:prstGeom>
          <a:noFill/>
          <a:ln w="57150">
            <a:solidFill>
              <a:schemeClr val="bg1"/>
            </a:solidFill>
            <a:round/>
            <a:headEnd/>
            <a:tailEnd/>
          </a:ln>
        </p:spPr>
        <p:txBody>
          <a:bodyPr/>
          <a:lstStyle/>
          <a:p>
            <a:endParaRPr lang="zh-CN" altLang="en-US"/>
          </a:p>
        </p:txBody>
      </p:sp>
      <p:sp>
        <p:nvSpPr>
          <p:cNvPr id="1179661" name="Freeform 13"/>
          <p:cNvSpPr>
            <a:spLocks/>
          </p:cNvSpPr>
          <p:nvPr/>
        </p:nvSpPr>
        <p:spPr bwMode="auto">
          <a:xfrm>
            <a:off x="3873500" y="4435475"/>
            <a:ext cx="1954213" cy="1184275"/>
          </a:xfrm>
          <a:custGeom>
            <a:avLst/>
            <a:gdLst>
              <a:gd name="T0" fmla="*/ 128 w 1231"/>
              <a:gd name="T1" fmla="*/ 234 h 746"/>
              <a:gd name="T2" fmla="*/ 0 w 1231"/>
              <a:gd name="T3" fmla="*/ 350 h 746"/>
              <a:gd name="T4" fmla="*/ 13 w 1231"/>
              <a:gd name="T5" fmla="*/ 437 h 746"/>
              <a:gd name="T6" fmla="*/ 72 w 1231"/>
              <a:gd name="T7" fmla="*/ 438 h 746"/>
              <a:gd name="T8" fmla="*/ 192 w 1231"/>
              <a:gd name="T9" fmla="*/ 390 h 746"/>
              <a:gd name="T10" fmla="*/ 218 w 1231"/>
              <a:gd name="T11" fmla="*/ 525 h 746"/>
              <a:gd name="T12" fmla="*/ 80 w 1231"/>
              <a:gd name="T13" fmla="*/ 622 h 746"/>
              <a:gd name="T14" fmla="*/ 64 w 1231"/>
              <a:gd name="T15" fmla="*/ 710 h 746"/>
              <a:gd name="T16" fmla="*/ 103 w 1231"/>
              <a:gd name="T17" fmla="*/ 740 h 746"/>
              <a:gd name="T18" fmla="*/ 168 w 1231"/>
              <a:gd name="T19" fmla="*/ 742 h 746"/>
              <a:gd name="T20" fmla="*/ 295 w 1231"/>
              <a:gd name="T21" fmla="*/ 702 h 746"/>
              <a:gd name="T22" fmla="*/ 514 w 1231"/>
              <a:gd name="T23" fmla="*/ 613 h 746"/>
              <a:gd name="T24" fmla="*/ 591 w 1231"/>
              <a:gd name="T25" fmla="*/ 588 h 746"/>
              <a:gd name="T26" fmla="*/ 616 w 1231"/>
              <a:gd name="T27" fmla="*/ 626 h 746"/>
              <a:gd name="T28" fmla="*/ 655 w 1231"/>
              <a:gd name="T29" fmla="*/ 639 h 746"/>
              <a:gd name="T30" fmla="*/ 693 w 1231"/>
              <a:gd name="T31" fmla="*/ 626 h 746"/>
              <a:gd name="T32" fmla="*/ 744 w 1231"/>
              <a:gd name="T33" fmla="*/ 566 h 746"/>
              <a:gd name="T34" fmla="*/ 832 w 1231"/>
              <a:gd name="T35" fmla="*/ 550 h 746"/>
              <a:gd name="T36" fmla="*/ 928 w 1231"/>
              <a:gd name="T37" fmla="*/ 438 h 746"/>
              <a:gd name="T38" fmla="*/ 1117 w 1231"/>
              <a:gd name="T39" fmla="*/ 386 h 746"/>
              <a:gd name="T40" fmla="*/ 1194 w 1231"/>
              <a:gd name="T41" fmla="*/ 361 h 746"/>
              <a:gd name="T42" fmla="*/ 1220 w 1231"/>
              <a:gd name="T43" fmla="*/ 323 h 746"/>
              <a:gd name="T44" fmla="*/ 1117 w 1231"/>
              <a:gd name="T45" fmla="*/ 209 h 746"/>
              <a:gd name="T46" fmla="*/ 1079 w 1231"/>
              <a:gd name="T47" fmla="*/ 95 h 746"/>
              <a:gd name="T48" fmla="*/ 1027 w 1231"/>
              <a:gd name="T49" fmla="*/ 83 h 746"/>
              <a:gd name="T50" fmla="*/ 648 w 1231"/>
              <a:gd name="T51" fmla="*/ 70 h 746"/>
              <a:gd name="T52" fmla="*/ 576 w 1231"/>
              <a:gd name="T53" fmla="*/ 6 h 746"/>
              <a:gd name="T54" fmla="*/ 448 w 1231"/>
              <a:gd name="T55" fmla="*/ 54 h 746"/>
              <a:gd name="T56" fmla="*/ 167 w 1231"/>
              <a:gd name="T57" fmla="*/ 70 h 746"/>
              <a:gd name="T58" fmla="*/ 64 w 1231"/>
              <a:gd name="T59" fmla="*/ 86 h 746"/>
              <a:gd name="T60" fmla="*/ 26 w 1231"/>
              <a:gd name="T61" fmla="*/ 159 h 746"/>
              <a:gd name="T62" fmla="*/ 128 w 1231"/>
              <a:gd name="T63" fmla="*/ 234 h 7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31"/>
              <a:gd name="T97" fmla="*/ 0 h 746"/>
              <a:gd name="T98" fmla="*/ 1231 w 1231"/>
              <a:gd name="T99" fmla="*/ 746 h 7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31" h="746">
                <a:moveTo>
                  <a:pt x="128" y="234"/>
                </a:moveTo>
                <a:cubicBezTo>
                  <a:pt x="96" y="299"/>
                  <a:pt x="40" y="290"/>
                  <a:pt x="0" y="350"/>
                </a:cubicBezTo>
                <a:cubicBezTo>
                  <a:pt x="5" y="362"/>
                  <a:pt x="0" y="430"/>
                  <a:pt x="13" y="437"/>
                </a:cubicBezTo>
                <a:cubicBezTo>
                  <a:pt x="26" y="443"/>
                  <a:pt x="60" y="441"/>
                  <a:pt x="72" y="438"/>
                </a:cubicBezTo>
                <a:cubicBezTo>
                  <a:pt x="207" y="408"/>
                  <a:pt x="105" y="418"/>
                  <a:pt x="192" y="390"/>
                </a:cubicBezTo>
                <a:cubicBezTo>
                  <a:pt x="258" y="402"/>
                  <a:pt x="297" y="402"/>
                  <a:pt x="218" y="525"/>
                </a:cubicBezTo>
                <a:cubicBezTo>
                  <a:pt x="204" y="562"/>
                  <a:pt x="106" y="591"/>
                  <a:pt x="80" y="622"/>
                </a:cubicBezTo>
                <a:cubicBezTo>
                  <a:pt x="75" y="635"/>
                  <a:pt x="64" y="710"/>
                  <a:pt x="64" y="710"/>
                </a:cubicBezTo>
                <a:cubicBezTo>
                  <a:pt x="69" y="722"/>
                  <a:pt x="90" y="735"/>
                  <a:pt x="103" y="740"/>
                </a:cubicBezTo>
                <a:cubicBezTo>
                  <a:pt x="119" y="746"/>
                  <a:pt x="150" y="745"/>
                  <a:pt x="168" y="742"/>
                </a:cubicBezTo>
                <a:cubicBezTo>
                  <a:pt x="223" y="731"/>
                  <a:pt x="239" y="711"/>
                  <a:pt x="295" y="702"/>
                </a:cubicBezTo>
                <a:cubicBezTo>
                  <a:pt x="385" y="643"/>
                  <a:pt x="409" y="648"/>
                  <a:pt x="514" y="613"/>
                </a:cubicBezTo>
                <a:cubicBezTo>
                  <a:pt x="539" y="605"/>
                  <a:pt x="591" y="588"/>
                  <a:pt x="591" y="588"/>
                </a:cubicBezTo>
                <a:cubicBezTo>
                  <a:pt x="599" y="601"/>
                  <a:pt x="610" y="612"/>
                  <a:pt x="616" y="626"/>
                </a:cubicBezTo>
                <a:cubicBezTo>
                  <a:pt x="627" y="634"/>
                  <a:pt x="642" y="639"/>
                  <a:pt x="655" y="639"/>
                </a:cubicBezTo>
                <a:cubicBezTo>
                  <a:pt x="666" y="631"/>
                  <a:pt x="682" y="632"/>
                  <a:pt x="693" y="626"/>
                </a:cubicBezTo>
                <a:cubicBezTo>
                  <a:pt x="721" y="612"/>
                  <a:pt x="715" y="576"/>
                  <a:pt x="744" y="566"/>
                </a:cubicBezTo>
                <a:cubicBezTo>
                  <a:pt x="783" y="554"/>
                  <a:pt x="784" y="582"/>
                  <a:pt x="832" y="550"/>
                </a:cubicBezTo>
                <a:cubicBezTo>
                  <a:pt x="888" y="510"/>
                  <a:pt x="872" y="462"/>
                  <a:pt x="928" y="438"/>
                </a:cubicBezTo>
                <a:cubicBezTo>
                  <a:pt x="975" y="411"/>
                  <a:pt x="1062" y="404"/>
                  <a:pt x="1117" y="386"/>
                </a:cubicBezTo>
                <a:cubicBezTo>
                  <a:pt x="1143" y="378"/>
                  <a:pt x="1194" y="361"/>
                  <a:pt x="1194" y="361"/>
                </a:cubicBezTo>
                <a:cubicBezTo>
                  <a:pt x="1202" y="348"/>
                  <a:pt x="1218" y="339"/>
                  <a:pt x="1220" y="323"/>
                </a:cubicBezTo>
                <a:cubicBezTo>
                  <a:pt x="1231" y="217"/>
                  <a:pt x="1192" y="228"/>
                  <a:pt x="1117" y="209"/>
                </a:cubicBezTo>
                <a:cubicBezTo>
                  <a:pt x="1095" y="176"/>
                  <a:pt x="1103" y="129"/>
                  <a:pt x="1079" y="95"/>
                </a:cubicBezTo>
                <a:cubicBezTo>
                  <a:pt x="1069" y="81"/>
                  <a:pt x="1045" y="84"/>
                  <a:pt x="1027" y="83"/>
                </a:cubicBezTo>
                <a:cubicBezTo>
                  <a:pt x="886" y="75"/>
                  <a:pt x="790" y="75"/>
                  <a:pt x="648" y="70"/>
                </a:cubicBezTo>
                <a:cubicBezTo>
                  <a:pt x="656" y="58"/>
                  <a:pt x="591" y="9"/>
                  <a:pt x="576" y="6"/>
                </a:cubicBezTo>
                <a:cubicBezTo>
                  <a:pt x="541" y="0"/>
                  <a:pt x="482" y="46"/>
                  <a:pt x="448" y="54"/>
                </a:cubicBezTo>
                <a:cubicBezTo>
                  <a:pt x="333" y="82"/>
                  <a:pt x="287" y="65"/>
                  <a:pt x="167" y="70"/>
                </a:cubicBezTo>
                <a:cubicBezTo>
                  <a:pt x="125" y="84"/>
                  <a:pt x="106" y="72"/>
                  <a:pt x="64" y="86"/>
                </a:cubicBezTo>
                <a:cubicBezTo>
                  <a:pt x="56" y="98"/>
                  <a:pt x="29" y="144"/>
                  <a:pt x="26" y="159"/>
                </a:cubicBezTo>
                <a:cubicBezTo>
                  <a:pt x="37" y="184"/>
                  <a:pt x="111" y="222"/>
                  <a:pt x="128" y="234"/>
                </a:cubicBezTo>
                <a:close/>
              </a:path>
            </a:pathLst>
          </a:custGeom>
          <a:solidFill>
            <a:srgbClr val="FFFF66"/>
          </a:solidFill>
          <a:ln w="9525">
            <a:solidFill>
              <a:schemeClr val="tx1"/>
            </a:solidFill>
            <a:round/>
            <a:headEnd/>
            <a:tailEnd/>
          </a:ln>
        </p:spPr>
        <p:txBody>
          <a:bodyPr/>
          <a:lstStyle/>
          <a:p>
            <a:endParaRPr lang="zh-CN" altLang="en-US"/>
          </a:p>
        </p:txBody>
      </p:sp>
      <p:grpSp>
        <p:nvGrpSpPr>
          <p:cNvPr id="83976" name="Group 14"/>
          <p:cNvGrpSpPr>
            <a:grpSpLocks/>
          </p:cNvGrpSpPr>
          <p:nvPr/>
        </p:nvGrpSpPr>
        <p:grpSpPr bwMode="auto">
          <a:xfrm>
            <a:off x="5600700" y="2081213"/>
            <a:ext cx="2022475" cy="4418012"/>
            <a:chOff x="3528" y="1311"/>
            <a:chExt cx="1274" cy="2783"/>
          </a:xfrm>
        </p:grpSpPr>
        <p:sp>
          <p:nvSpPr>
            <p:cNvPr id="84169" name="AutoShape 15"/>
            <p:cNvSpPr>
              <a:spLocks noChangeArrowheads="1"/>
            </p:cNvSpPr>
            <p:nvPr/>
          </p:nvSpPr>
          <p:spPr bwMode="auto">
            <a:xfrm>
              <a:off x="3528" y="1311"/>
              <a:ext cx="1274" cy="2783"/>
            </a:xfrm>
            <a:prstGeom prst="roundRect">
              <a:avLst>
                <a:gd name="adj" fmla="val 28028"/>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70" name="Text Box 16"/>
            <p:cNvSpPr txBox="1">
              <a:spLocks noChangeArrowheads="1"/>
            </p:cNvSpPr>
            <p:nvPr/>
          </p:nvSpPr>
          <p:spPr bwMode="auto">
            <a:xfrm>
              <a:off x="3726" y="1327"/>
              <a:ext cx="876" cy="231"/>
            </a:xfrm>
            <a:prstGeom prst="rect">
              <a:avLst/>
            </a:prstGeom>
            <a:noFill/>
            <a:ln w="9525">
              <a:noFill/>
              <a:miter lim="800000"/>
              <a:headEnd/>
              <a:tailEnd/>
            </a:ln>
          </p:spPr>
          <p:txBody>
            <a:bodyPr wrap="none">
              <a:spAutoFit/>
            </a:bodyPr>
            <a:lstStyle/>
            <a:p>
              <a:pPr algn="l"/>
              <a:r>
                <a:rPr lang="en-US" altLang="zh-CN" sz="1800" b="0">
                  <a:latin typeface="Arial" charset="0"/>
                  <a:cs typeface="Arial" charset="0"/>
                </a:rPr>
                <a:t>Refrigerator</a:t>
              </a:r>
            </a:p>
          </p:txBody>
        </p:sp>
      </p:grpSp>
      <p:grpSp>
        <p:nvGrpSpPr>
          <p:cNvPr id="83977" name="Group 17"/>
          <p:cNvGrpSpPr>
            <a:grpSpLocks/>
          </p:cNvGrpSpPr>
          <p:nvPr/>
        </p:nvGrpSpPr>
        <p:grpSpPr bwMode="auto">
          <a:xfrm>
            <a:off x="5861050" y="5275263"/>
            <a:ext cx="1404938" cy="554037"/>
            <a:chOff x="1623" y="1539"/>
            <a:chExt cx="885" cy="349"/>
          </a:xfrm>
        </p:grpSpPr>
        <p:grpSp>
          <p:nvGrpSpPr>
            <p:cNvPr id="84152" name="Group 18"/>
            <p:cNvGrpSpPr>
              <a:grpSpLocks/>
            </p:cNvGrpSpPr>
            <p:nvPr/>
          </p:nvGrpSpPr>
          <p:grpSpPr bwMode="auto">
            <a:xfrm>
              <a:off x="1789" y="1553"/>
              <a:ext cx="609" cy="184"/>
              <a:chOff x="1704" y="1640"/>
              <a:chExt cx="609" cy="184"/>
            </a:xfrm>
          </p:grpSpPr>
          <p:sp>
            <p:nvSpPr>
              <p:cNvPr id="84165" name="Oval 19"/>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6" name="Oval 20"/>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7" name="Oval 21"/>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8" name="Oval 22"/>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53" name="Group 23"/>
            <p:cNvGrpSpPr>
              <a:grpSpLocks/>
            </p:cNvGrpSpPr>
            <p:nvPr/>
          </p:nvGrpSpPr>
          <p:grpSpPr bwMode="auto">
            <a:xfrm>
              <a:off x="1704" y="1640"/>
              <a:ext cx="609" cy="184"/>
              <a:chOff x="1704" y="1640"/>
              <a:chExt cx="609" cy="184"/>
            </a:xfrm>
          </p:grpSpPr>
          <p:sp>
            <p:nvSpPr>
              <p:cNvPr id="84161" name="Oval 24"/>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2" name="Oval 25"/>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3" name="Oval 26"/>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64" name="Oval 27"/>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54" name="Group 28"/>
            <p:cNvGrpSpPr>
              <a:grpSpLocks/>
            </p:cNvGrpSpPr>
            <p:nvPr/>
          </p:nvGrpSpPr>
          <p:grpSpPr bwMode="auto">
            <a:xfrm>
              <a:off x="1623" y="1539"/>
              <a:ext cx="885" cy="349"/>
              <a:chOff x="1087" y="2646"/>
              <a:chExt cx="1142" cy="386"/>
            </a:xfrm>
          </p:grpSpPr>
          <p:sp>
            <p:nvSpPr>
              <p:cNvPr id="84155" name="AutoShape 2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56" name="Line 3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57" name="Line 3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58" name="Line 3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59" name="Line 3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60" name="Line 3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3978" name="Group 35"/>
          <p:cNvGrpSpPr>
            <a:grpSpLocks/>
          </p:cNvGrpSpPr>
          <p:nvPr/>
        </p:nvGrpSpPr>
        <p:grpSpPr bwMode="auto">
          <a:xfrm>
            <a:off x="5864225" y="4946650"/>
            <a:ext cx="1404938" cy="554038"/>
            <a:chOff x="1623" y="1539"/>
            <a:chExt cx="885" cy="349"/>
          </a:xfrm>
        </p:grpSpPr>
        <p:grpSp>
          <p:nvGrpSpPr>
            <p:cNvPr id="84135" name="Group 36"/>
            <p:cNvGrpSpPr>
              <a:grpSpLocks/>
            </p:cNvGrpSpPr>
            <p:nvPr/>
          </p:nvGrpSpPr>
          <p:grpSpPr bwMode="auto">
            <a:xfrm>
              <a:off x="1789" y="1553"/>
              <a:ext cx="609" cy="184"/>
              <a:chOff x="1704" y="1640"/>
              <a:chExt cx="609" cy="184"/>
            </a:xfrm>
          </p:grpSpPr>
          <p:sp>
            <p:nvSpPr>
              <p:cNvPr id="84148" name="Oval 3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9" name="Oval 3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50" name="Oval 3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51" name="Oval 4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36" name="Group 41"/>
            <p:cNvGrpSpPr>
              <a:grpSpLocks/>
            </p:cNvGrpSpPr>
            <p:nvPr/>
          </p:nvGrpSpPr>
          <p:grpSpPr bwMode="auto">
            <a:xfrm>
              <a:off x="1704" y="1640"/>
              <a:ext cx="609" cy="184"/>
              <a:chOff x="1704" y="1640"/>
              <a:chExt cx="609" cy="184"/>
            </a:xfrm>
          </p:grpSpPr>
          <p:sp>
            <p:nvSpPr>
              <p:cNvPr id="84144" name="Oval 4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5" name="Oval 4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6" name="Oval 4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47" name="Oval 4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37" name="Group 46"/>
            <p:cNvGrpSpPr>
              <a:grpSpLocks/>
            </p:cNvGrpSpPr>
            <p:nvPr/>
          </p:nvGrpSpPr>
          <p:grpSpPr bwMode="auto">
            <a:xfrm>
              <a:off x="1623" y="1539"/>
              <a:ext cx="885" cy="349"/>
              <a:chOff x="1087" y="2646"/>
              <a:chExt cx="1142" cy="386"/>
            </a:xfrm>
          </p:grpSpPr>
          <p:sp>
            <p:nvSpPr>
              <p:cNvPr id="84138" name="AutoShape 4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39" name="Line 4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40" name="Line 4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41" name="Line 5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42" name="Line 5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43" name="Line 5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3979" name="Group 53"/>
          <p:cNvGrpSpPr>
            <a:grpSpLocks/>
          </p:cNvGrpSpPr>
          <p:nvPr/>
        </p:nvGrpSpPr>
        <p:grpSpPr bwMode="auto">
          <a:xfrm>
            <a:off x="5864225" y="4618038"/>
            <a:ext cx="1404938" cy="554037"/>
            <a:chOff x="1623" y="1539"/>
            <a:chExt cx="885" cy="349"/>
          </a:xfrm>
        </p:grpSpPr>
        <p:grpSp>
          <p:nvGrpSpPr>
            <p:cNvPr id="84118" name="Group 54"/>
            <p:cNvGrpSpPr>
              <a:grpSpLocks/>
            </p:cNvGrpSpPr>
            <p:nvPr/>
          </p:nvGrpSpPr>
          <p:grpSpPr bwMode="auto">
            <a:xfrm>
              <a:off x="1789" y="1553"/>
              <a:ext cx="609" cy="184"/>
              <a:chOff x="1704" y="1640"/>
              <a:chExt cx="609" cy="184"/>
            </a:xfrm>
          </p:grpSpPr>
          <p:sp>
            <p:nvSpPr>
              <p:cNvPr id="84131" name="Oval 5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2" name="Oval 5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3" name="Oval 5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4" name="Oval 5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19" name="Group 59"/>
            <p:cNvGrpSpPr>
              <a:grpSpLocks/>
            </p:cNvGrpSpPr>
            <p:nvPr/>
          </p:nvGrpSpPr>
          <p:grpSpPr bwMode="auto">
            <a:xfrm>
              <a:off x="1704" y="1640"/>
              <a:ext cx="609" cy="184"/>
              <a:chOff x="1704" y="1640"/>
              <a:chExt cx="609" cy="184"/>
            </a:xfrm>
          </p:grpSpPr>
          <p:sp>
            <p:nvSpPr>
              <p:cNvPr id="84127" name="Oval 6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28" name="Oval 6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29" name="Oval 6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30" name="Oval 6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20" name="Group 64"/>
            <p:cNvGrpSpPr>
              <a:grpSpLocks/>
            </p:cNvGrpSpPr>
            <p:nvPr/>
          </p:nvGrpSpPr>
          <p:grpSpPr bwMode="auto">
            <a:xfrm>
              <a:off x="1623" y="1539"/>
              <a:ext cx="885" cy="349"/>
              <a:chOff x="1087" y="2646"/>
              <a:chExt cx="1142" cy="386"/>
            </a:xfrm>
          </p:grpSpPr>
          <p:sp>
            <p:nvSpPr>
              <p:cNvPr id="84121" name="AutoShape 6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22" name="Line 6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23" name="Line 6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24" name="Line 6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25" name="Line 6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26" name="Line 7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3980" name="Rectangle 71"/>
          <p:cNvSpPr>
            <a:spLocks noGrp="1" noChangeArrowheads="1"/>
          </p:cNvSpPr>
          <p:nvPr>
            <p:ph type="title"/>
          </p:nvPr>
        </p:nvSpPr>
        <p:spPr>
          <a:xfrm>
            <a:off x="481013" y="149225"/>
            <a:ext cx="8229600" cy="1266825"/>
          </a:xfrm>
        </p:spPr>
        <p:txBody>
          <a:bodyPr/>
          <a:lstStyle/>
          <a:p>
            <a:pPr eaLnBrk="1" hangingPunct="1"/>
            <a:r>
              <a:rPr lang="en-US" altLang="zh-CN" sz="3600" b="0" smtClean="0">
                <a:ea typeface="宋体" pitchFamily="2" charset="-122"/>
              </a:rPr>
              <a:t>Poor Cache Utilization - with Eggs</a:t>
            </a:r>
          </a:p>
        </p:txBody>
      </p:sp>
      <p:sp>
        <p:nvSpPr>
          <p:cNvPr id="83981" name="Text Box 72"/>
          <p:cNvSpPr txBox="1">
            <a:spLocks noChangeArrowheads="1"/>
          </p:cNvSpPr>
          <p:nvPr/>
        </p:nvSpPr>
        <p:spPr bwMode="auto">
          <a:xfrm>
            <a:off x="6342063" y="3362325"/>
            <a:ext cx="544512" cy="946150"/>
          </a:xfrm>
          <a:prstGeom prst="rect">
            <a:avLst/>
          </a:prstGeom>
          <a:noFill/>
          <a:ln w="9525">
            <a:noFill/>
            <a:miter lim="800000"/>
            <a:headEnd/>
            <a:tailEnd/>
          </a:ln>
        </p:spPr>
        <p:txBody>
          <a:bodyPr>
            <a:spAutoFit/>
          </a:bodyPr>
          <a:lstStyle/>
          <a:p>
            <a:pPr algn="l">
              <a:spcBef>
                <a:spcPct val="50000"/>
              </a:spcBef>
            </a:pPr>
            <a:r>
              <a:rPr lang="en-US" altLang="zh-CN" sz="2800">
                <a:latin typeface="Arial" charset="0"/>
                <a:cs typeface="Arial" charset="0"/>
              </a:rPr>
              <a:t>:</a:t>
            </a:r>
            <a:br>
              <a:rPr lang="en-US" altLang="zh-CN" sz="2800">
                <a:latin typeface="Arial" charset="0"/>
                <a:cs typeface="Arial" charset="0"/>
              </a:rPr>
            </a:br>
            <a:r>
              <a:rPr lang="en-US" altLang="zh-CN" sz="2800">
                <a:latin typeface="Arial" charset="0"/>
                <a:cs typeface="Arial" charset="0"/>
              </a:rPr>
              <a:t>:</a:t>
            </a:r>
          </a:p>
        </p:txBody>
      </p:sp>
      <p:grpSp>
        <p:nvGrpSpPr>
          <p:cNvPr id="83982" name="Group 73"/>
          <p:cNvGrpSpPr>
            <a:grpSpLocks/>
          </p:cNvGrpSpPr>
          <p:nvPr/>
        </p:nvGrpSpPr>
        <p:grpSpPr bwMode="auto">
          <a:xfrm>
            <a:off x="5845175" y="2890838"/>
            <a:ext cx="1404938" cy="554037"/>
            <a:chOff x="1623" y="1539"/>
            <a:chExt cx="885" cy="349"/>
          </a:xfrm>
        </p:grpSpPr>
        <p:grpSp>
          <p:nvGrpSpPr>
            <p:cNvPr id="84101" name="Group 74"/>
            <p:cNvGrpSpPr>
              <a:grpSpLocks/>
            </p:cNvGrpSpPr>
            <p:nvPr/>
          </p:nvGrpSpPr>
          <p:grpSpPr bwMode="auto">
            <a:xfrm>
              <a:off x="1789" y="1553"/>
              <a:ext cx="609" cy="184"/>
              <a:chOff x="1704" y="1640"/>
              <a:chExt cx="609" cy="184"/>
            </a:xfrm>
          </p:grpSpPr>
          <p:sp>
            <p:nvSpPr>
              <p:cNvPr id="84114" name="Oval 7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5" name="Oval 7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6" name="Oval 7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7" name="Oval 7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02" name="Group 79"/>
            <p:cNvGrpSpPr>
              <a:grpSpLocks/>
            </p:cNvGrpSpPr>
            <p:nvPr/>
          </p:nvGrpSpPr>
          <p:grpSpPr bwMode="auto">
            <a:xfrm>
              <a:off x="1704" y="1640"/>
              <a:ext cx="609" cy="184"/>
              <a:chOff x="1704" y="1640"/>
              <a:chExt cx="609" cy="184"/>
            </a:xfrm>
          </p:grpSpPr>
          <p:sp>
            <p:nvSpPr>
              <p:cNvPr id="84110" name="Oval 8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1" name="Oval 8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2" name="Oval 8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13" name="Oval 8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4103" name="Group 84"/>
            <p:cNvGrpSpPr>
              <a:grpSpLocks/>
            </p:cNvGrpSpPr>
            <p:nvPr/>
          </p:nvGrpSpPr>
          <p:grpSpPr bwMode="auto">
            <a:xfrm>
              <a:off x="1623" y="1539"/>
              <a:ext cx="885" cy="349"/>
              <a:chOff x="1087" y="2646"/>
              <a:chExt cx="1142" cy="386"/>
            </a:xfrm>
          </p:grpSpPr>
          <p:sp>
            <p:nvSpPr>
              <p:cNvPr id="84104" name="AutoShape 8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105" name="Line 8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106" name="Line 8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107" name="Line 8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108" name="Line 8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109" name="Line 9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3983" name="Text Box 91"/>
          <p:cNvSpPr txBox="1">
            <a:spLocks noChangeArrowheads="1"/>
          </p:cNvSpPr>
          <p:nvPr/>
        </p:nvSpPr>
        <p:spPr bwMode="auto">
          <a:xfrm>
            <a:off x="885825" y="1090613"/>
            <a:ext cx="184150" cy="366712"/>
          </a:xfrm>
          <a:prstGeom prst="rect">
            <a:avLst/>
          </a:prstGeom>
          <a:noFill/>
          <a:ln w="9525">
            <a:noFill/>
            <a:miter lim="800000"/>
            <a:headEnd/>
            <a:tailEnd/>
          </a:ln>
        </p:spPr>
        <p:txBody>
          <a:bodyPr wrap="none">
            <a:spAutoFit/>
          </a:bodyPr>
          <a:lstStyle/>
          <a:p>
            <a:pPr algn="l"/>
            <a:endParaRPr lang="zh-CN" altLang="en-US" sz="1800" b="0">
              <a:latin typeface="Arial" charset="0"/>
              <a:cs typeface="Arial" charset="0"/>
            </a:endParaRPr>
          </a:p>
        </p:txBody>
      </p:sp>
      <p:grpSp>
        <p:nvGrpSpPr>
          <p:cNvPr id="83984" name="Group 92"/>
          <p:cNvGrpSpPr>
            <a:grpSpLocks/>
          </p:cNvGrpSpPr>
          <p:nvPr/>
        </p:nvGrpSpPr>
        <p:grpSpPr bwMode="auto">
          <a:xfrm>
            <a:off x="1592263" y="3390900"/>
            <a:ext cx="966787" cy="449263"/>
            <a:chOff x="1003" y="2136"/>
            <a:chExt cx="609" cy="283"/>
          </a:xfrm>
        </p:grpSpPr>
        <p:grpSp>
          <p:nvGrpSpPr>
            <p:cNvPr id="84093" name="Group 93"/>
            <p:cNvGrpSpPr>
              <a:grpSpLocks/>
            </p:cNvGrpSpPr>
            <p:nvPr/>
          </p:nvGrpSpPr>
          <p:grpSpPr bwMode="auto">
            <a:xfrm>
              <a:off x="1003" y="2136"/>
              <a:ext cx="609" cy="192"/>
              <a:chOff x="1704" y="1640"/>
              <a:chExt cx="609" cy="184"/>
            </a:xfrm>
          </p:grpSpPr>
          <p:sp>
            <p:nvSpPr>
              <p:cNvPr id="84097" name="Oval 94"/>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8" name="Oval 95"/>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9" name="Oval 96"/>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100" name="Oval 97"/>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94" name="Oval 98"/>
            <p:cNvSpPr>
              <a:spLocks noChangeArrowheads="1"/>
            </p:cNvSpPr>
            <p:nvPr/>
          </p:nvSpPr>
          <p:spPr bwMode="auto">
            <a:xfrm>
              <a:off x="1076"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5" name="Oval 99"/>
            <p:cNvSpPr>
              <a:spLocks noChangeArrowheads="1"/>
            </p:cNvSpPr>
            <p:nvPr/>
          </p:nvSpPr>
          <p:spPr bwMode="auto">
            <a:xfrm>
              <a:off x="1234"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96" name="Oval 100"/>
            <p:cNvSpPr>
              <a:spLocks noChangeArrowheads="1"/>
            </p:cNvSpPr>
            <p:nvPr/>
          </p:nvSpPr>
          <p:spPr bwMode="auto">
            <a:xfrm>
              <a:off x="1393" y="2227"/>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3985" name="Group 101"/>
          <p:cNvGrpSpPr>
            <a:grpSpLocks/>
          </p:cNvGrpSpPr>
          <p:nvPr/>
        </p:nvGrpSpPr>
        <p:grpSpPr bwMode="auto">
          <a:xfrm>
            <a:off x="1328738" y="3367088"/>
            <a:ext cx="1404937" cy="579437"/>
            <a:chOff x="1087" y="2646"/>
            <a:chExt cx="1142" cy="386"/>
          </a:xfrm>
        </p:grpSpPr>
        <p:sp>
          <p:nvSpPr>
            <p:cNvPr id="84087" name="AutoShape 10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88" name="Line 10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89" name="Line 10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90" name="Line 10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91" name="Line 10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92" name="Line 10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3986" name="Group 108"/>
          <p:cNvGrpSpPr>
            <a:grpSpLocks/>
          </p:cNvGrpSpPr>
          <p:nvPr/>
        </p:nvGrpSpPr>
        <p:grpSpPr bwMode="auto">
          <a:xfrm>
            <a:off x="201613" y="3736975"/>
            <a:ext cx="1703387" cy="514350"/>
            <a:chOff x="447" y="2322"/>
            <a:chExt cx="1073" cy="324"/>
          </a:xfrm>
        </p:grpSpPr>
        <p:sp>
          <p:nvSpPr>
            <p:cNvPr id="84082" name="Oval 109"/>
            <p:cNvSpPr>
              <a:spLocks noChangeArrowheads="1"/>
            </p:cNvSpPr>
            <p:nvPr/>
          </p:nvSpPr>
          <p:spPr bwMode="auto">
            <a:xfrm>
              <a:off x="1005" y="2511"/>
              <a:ext cx="453" cy="135"/>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4083" name="Oval 110"/>
            <p:cNvSpPr>
              <a:spLocks noChangeArrowheads="1"/>
            </p:cNvSpPr>
            <p:nvPr/>
          </p:nvSpPr>
          <p:spPr bwMode="auto">
            <a:xfrm>
              <a:off x="944" y="2390"/>
              <a:ext cx="576" cy="208"/>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4084" name="Line 111"/>
            <p:cNvSpPr>
              <a:spLocks noChangeShapeType="1"/>
            </p:cNvSpPr>
            <p:nvPr/>
          </p:nvSpPr>
          <p:spPr bwMode="auto">
            <a:xfrm>
              <a:off x="954" y="2523"/>
              <a:ext cx="63" cy="75"/>
            </a:xfrm>
            <a:prstGeom prst="line">
              <a:avLst/>
            </a:prstGeom>
            <a:noFill/>
            <a:ln w="38100">
              <a:solidFill>
                <a:schemeClr val="tx1"/>
              </a:solidFill>
              <a:round/>
              <a:headEnd/>
              <a:tailEnd/>
            </a:ln>
          </p:spPr>
          <p:txBody>
            <a:bodyPr/>
            <a:lstStyle/>
            <a:p>
              <a:endParaRPr lang="zh-CN" altLang="en-US"/>
            </a:p>
          </p:txBody>
        </p:sp>
        <p:sp>
          <p:nvSpPr>
            <p:cNvPr id="84085" name="Line 112"/>
            <p:cNvSpPr>
              <a:spLocks noChangeShapeType="1"/>
            </p:cNvSpPr>
            <p:nvPr/>
          </p:nvSpPr>
          <p:spPr bwMode="auto">
            <a:xfrm flipV="1">
              <a:off x="1458" y="2511"/>
              <a:ext cx="60" cy="78"/>
            </a:xfrm>
            <a:prstGeom prst="line">
              <a:avLst/>
            </a:prstGeom>
            <a:noFill/>
            <a:ln w="38100">
              <a:solidFill>
                <a:schemeClr val="tx1"/>
              </a:solidFill>
              <a:round/>
              <a:headEnd/>
              <a:tailEnd/>
            </a:ln>
          </p:spPr>
          <p:txBody>
            <a:bodyPr/>
            <a:lstStyle/>
            <a:p>
              <a:endParaRPr lang="zh-CN" altLang="en-US"/>
            </a:p>
          </p:txBody>
        </p:sp>
        <p:sp>
          <p:nvSpPr>
            <p:cNvPr id="84086" name="Line 113"/>
            <p:cNvSpPr>
              <a:spLocks noChangeShapeType="1"/>
            </p:cNvSpPr>
            <p:nvPr/>
          </p:nvSpPr>
          <p:spPr bwMode="auto">
            <a:xfrm flipH="1" flipV="1">
              <a:off x="447" y="2322"/>
              <a:ext cx="492" cy="150"/>
            </a:xfrm>
            <a:prstGeom prst="line">
              <a:avLst/>
            </a:prstGeom>
            <a:noFill/>
            <a:ln w="38100">
              <a:solidFill>
                <a:schemeClr val="tx1"/>
              </a:solidFill>
              <a:round/>
              <a:headEnd/>
              <a:tailEnd/>
            </a:ln>
          </p:spPr>
          <p:txBody>
            <a:bodyPr/>
            <a:lstStyle/>
            <a:p>
              <a:endParaRPr lang="zh-CN" altLang="en-US"/>
            </a:p>
          </p:txBody>
        </p:sp>
      </p:grpSp>
      <p:sp>
        <p:nvSpPr>
          <p:cNvPr id="1179762" name="Oval 114"/>
          <p:cNvSpPr>
            <a:spLocks noChangeArrowheads="1"/>
          </p:cNvSpPr>
          <p:nvPr/>
        </p:nvSpPr>
        <p:spPr bwMode="auto">
          <a:xfrm>
            <a:off x="838200" y="44291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79763" name="Oval 115"/>
          <p:cNvSpPr>
            <a:spLocks noChangeArrowheads="1"/>
          </p:cNvSpPr>
          <p:nvPr/>
        </p:nvSpPr>
        <p:spPr bwMode="auto">
          <a:xfrm>
            <a:off x="2297113" y="4452938"/>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3989" name="Text Box 116"/>
          <p:cNvSpPr txBox="1">
            <a:spLocks noChangeArrowheads="1"/>
          </p:cNvSpPr>
          <p:nvPr/>
        </p:nvSpPr>
        <p:spPr bwMode="auto">
          <a:xfrm>
            <a:off x="554038" y="1244600"/>
            <a:ext cx="4521200" cy="1889125"/>
          </a:xfrm>
          <a:prstGeom prst="rect">
            <a:avLst/>
          </a:prstGeom>
          <a:solidFill>
            <a:schemeClr val="bg1"/>
          </a:solidFill>
          <a:ln w="9525">
            <a:solidFill>
              <a:schemeClr val="tx1"/>
            </a:solidFill>
            <a:miter lim="800000"/>
            <a:headEnd/>
            <a:tailEnd/>
          </a:ln>
        </p:spPr>
        <p:txBody>
          <a:bodyPr>
            <a:spAutoFit/>
          </a:bodyPr>
          <a:lstStyle/>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Carton represents cache line</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Refrigerator represents main memory</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Table represents cache</a:t>
            </a:r>
          </a:p>
          <a:p>
            <a:pPr marL="266700" indent="-266700" algn="l">
              <a:spcBef>
                <a:spcPct val="50000"/>
              </a:spcBef>
              <a:buClr>
                <a:srgbClr val="008000"/>
              </a:buClr>
              <a:buSzPct val="75000"/>
              <a:buFont typeface="Wingdings" pitchFamily="2" charset="2"/>
              <a:buChar char="l"/>
            </a:pPr>
            <a:r>
              <a:rPr lang="en-US" altLang="zh-CN" sz="1800" b="0">
                <a:latin typeface="Arial" charset="0"/>
                <a:cs typeface="Arial" charset="0"/>
              </a:rPr>
              <a:t>When table is filled up – old cartons are evicted and most eggs are wasted</a:t>
            </a:r>
          </a:p>
        </p:txBody>
      </p:sp>
      <p:sp>
        <p:nvSpPr>
          <p:cNvPr id="1179765" name="Oval 117"/>
          <p:cNvSpPr>
            <a:spLocks noChangeArrowheads="1"/>
          </p:cNvSpPr>
          <p:nvPr/>
        </p:nvSpPr>
        <p:spPr bwMode="auto">
          <a:xfrm>
            <a:off x="2879725" y="35274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26" name="Group 118"/>
          <p:cNvGrpSpPr>
            <a:grpSpLocks/>
          </p:cNvGrpSpPr>
          <p:nvPr/>
        </p:nvGrpSpPr>
        <p:grpSpPr bwMode="auto">
          <a:xfrm>
            <a:off x="2776538" y="3379788"/>
            <a:ext cx="1404937" cy="554037"/>
            <a:chOff x="4875" y="1918"/>
            <a:chExt cx="885" cy="349"/>
          </a:xfrm>
        </p:grpSpPr>
        <p:grpSp>
          <p:nvGrpSpPr>
            <p:cNvPr id="84067" name="Group 119"/>
            <p:cNvGrpSpPr>
              <a:grpSpLocks/>
            </p:cNvGrpSpPr>
            <p:nvPr/>
          </p:nvGrpSpPr>
          <p:grpSpPr bwMode="auto">
            <a:xfrm>
              <a:off x="5041" y="1932"/>
              <a:ext cx="609" cy="184"/>
              <a:chOff x="1704" y="1640"/>
              <a:chExt cx="609" cy="184"/>
            </a:xfrm>
          </p:grpSpPr>
          <p:sp>
            <p:nvSpPr>
              <p:cNvPr id="84078" name="Oval 12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79" name="Oval 12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80" name="Oval 12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81" name="Oval 12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68" name="Oval 124"/>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9" name="Oval 125"/>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70" name="Oval 126"/>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71" name="Group 127"/>
            <p:cNvGrpSpPr>
              <a:grpSpLocks/>
            </p:cNvGrpSpPr>
            <p:nvPr/>
          </p:nvGrpSpPr>
          <p:grpSpPr bwMode="auto">
            <a:xfrm>
              <a:off x="4875" y="1918"/>
              <a:ext cx="885" cy="349"/>
              <a:chOff x="1087" y="2646"/>
              <a:chExt cx="1142" cy="386"/>
            </a:xfrm>
          </p:grpSpPr>
          <p:sp>
            <p:nvSpPr>
              <p:cNvPr id="84072" name="AutoShape 128"/>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73" name="Line 129"/>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74" name="Line 130"/>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75" name="Line 131"/>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76" name="Line 132"/>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77" name="Line 133"/>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29" name="Group 134"/>
          <p:cNvGrpSpPr>
            <a:grpSpLocks/>
          </p:cNvGrpSpPr>
          <p:nvPr/>
        </p:nvGrpSpPr>
        <p:grpSpPr bwMode="auto">
          <a:xfrm>
            <a:off x="4067175" y="4314825"/>
            <a:ext cx="1404938" cy="554038"/>
            <a:chOff x="1626" y="1830"/>
            <a:chExt cx="885" cy="349"/>
          </a:xfrm>
        </p:grpSpPr>
        <p:grpSp>
          <p:nvGrpSpPr>
            <p:cNvPr id="84045" name="Group 135"/>
            <p:cNvGrpSpPr>
              <a:grpSpLocks/>
            </p:cNvGrpSpPr>
            <p:nvPr/>
          </p:nvGrpSpPr>
          <p:grpSpPr bwMode="auto">
            <a:xfrm>
              <a:off x="1626" y="1830"/>
              <a:ext cx="885" cy="349"/>
              <a:chOff x="4875" y="1918"/>
              <a:chExt cx="885" cy="349"/>
            </a:xfrm>
          </p:grpSpPr>
          <p:grpSp>
            <p:nvGrpSpPr>
              <p:cNvPr id="84052" name="Group 136"/>
              <p:cNvGrpSpPr>
                <a:grpSpLocks/>
              </p:cNvGrpSpPr>
              <p:nvPr/>
            </p:nvGrpSpPr>
            <p:grpSpPr bwMode="auto">
              <a:xfrm>
                <a:off x="5041" y="1932"/>
                <a:ext cx="609" cy="184"/>
                <a:chOff x="1704" y="1640"/>
                <a:chExt cx="609" cy="184"/>
              </a:xfrm>
            </p:grpSpPr>
            <p:sp>
              <p:nvSpPr>
                <p:cNvPr id="84063" name="Oval 13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4" name="Oval 13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5" name="Oval 13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66" name="Oval 14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53" name="Oval 141"/>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54" name="Oval 142"/>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55" name="Oval 143"/>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56" name="Group 144"/>
              <p:cNvGrpSpPr>
                <a:grpSpLocks/>
              </p:cNvGrpSpPr>
              <p:nvPr/>
            </p:nvGrpSpPr>
            <p:grpSpPr bwMode="auto">
              <a:xfrm>
                <a:off x="4875" y="1918"/>
                <a:ext cx="885" cy="349"/>
                <a:chOff x="1087" y="2646"/>
                <a:chExt cx="1142" cy="386"/>
              </a:xfrm>
            </p:grpSpPr>
            <p:sp>
              <p:nvSpPr>
                <p:cNvPr id="84057" name="AutoShape 14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58" name="Line 14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59" name="Line 14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60" name="Line 14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61" name="Line 14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62" name="Line 15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4046" name="Freeform 151"/>
            <p:cNvSpPr>
              <a:spLocks/>
            </p:cNvSpPr>
            <p:nvPr/>
          </p:nvSpPr>
          <p:spPr bwMode="auto">
            <a:xfrm>
              <a:off x="1806" y="1884"/>
              <a:ext cx="54" cy="66"/>
            </a:xfrm>
            <a:custGeom>
              <a:avLst/>
              <a:gdLst>
                <a:gd name="T0" fmla="*/ 0 w 54"/>
                <a:gd name="T1" fmla="*/ 0 h 66"/>
                <a:gd name="T2" fmla="*/ 24 w 54"/>
                <a:gd name="T3" fmla="*/ 42 h 66"/>
                <a:gd name="T4" fmla="*/ 30 w 54"/>
                <a:gd name="T5" fmla="*/ 24 h 66"/>
                <a:gd name="T6" fmla="*/ 54 w 54"/>
                <a:gd name="T7" fmla="*/ 66 h 66"/>
                <a:gd name="T8" fmla="*/ 0 60000 65536"/>
                <a:gd name="T9" fmla="*/ 0 60000 65536"/>
                <a:gd name="T10" fmla="*/ 0 60000 65536"/>
                <a:gd name="T11" fmla="*/ 0 60000 65536"/>
                <a:gd name="T12" fmla="*/ 0 w 54"/>
                <a:gd name="T13" fmla="*/ 0 h 66"/>
                <a:gd name="T14" fmla="*/ 54 w 54"/>
                <a:gd name="T15" fmla="*/ 66 h 66"/>
              </a:gdLst>
              <a:ahLst/>
              <a:cxnLst>
                <a:cxn ang="T8">
                  <a:pos x="T0" y="T1"/>
                </a:cxn>
                <a:cxn ang="T9">
                  <a:pos x="T2" y="T3"/>
                </a:cxn>
                <a:cxn ang="T10">
                  <a:pos x="T4" y="T5"/>
                </a:cxn>
                <a:cxn ang="T11">
                  <a:pos x="T6" y="T7"/>
                </a:cxn>
              </a:cxnLst>
              <a:rect l="T12" t="T13" r="T14" b="T15"/>
              <a:pathLst>
                <a:path w="54" h="66">
                  <a:moveTo>
                    <a:pt x="0" y="0"/>
                  </a:moveTo>
                  <a:cubicBezTo>
                    <a:pt x="3" y="19"/>
                    <a:pt x="1" y="53"/>
                    <a:pt x="24" y="42"/>
                  </a:cubicBezTo>
                  <a:cubicBezTo>
                    <a:pt x="30" y="39"/>
                    <a:pt x="28" y="30"/>
                    <a:pt x="30" y="24"/>
                  </a:cubicBezTo>
                  <a:cubicBezTo>
                    <a:pt x="54" y="32"/>
                    <a:pt x="54" y="38"/>
                    <a:pt x="54" y="66"/>
                  </a:cubicBezTo>
                </a:path>
              </a:pathLst>
            </a:custGeom>
            <a:noFill/>
            <a:ln w="28575" cmpd="sng">
              <a:solidFill>
                <a:schemeClr val="tx1"/>
              </a:solidFill>
              <a:round/>
              <a:headEnd/>
              <a:tailEnd/>
            </a:ln>
          </p:spPr>
          <p:txBody>
            <a:bodyPr/>
            <a:lstStyle/>
            <a:p>
              <a:endParaRPr lang="zh-CN" altLang="en-US"/>
            </a:p>
          </p:txBody>
        </p:sp>
        <p:sp>
          <p:nvSpPr>
            <p:cNvPr id="84047" name="Freeform 152"/>
            <p:cNvSpPr>
              <a:spLocks/>
            </p:cNvSpPr>
            <p:nvPr/>
          </p:nvSpPr>
          <p:spPr bwMode="auto">
            <a:xfrm>
              <a:off x="1908" y="1950"/>
              <a:ext cx="30" cy="48"/>
            </a:xfrm>
            <a:custGeom>
              <a:avLst/>
              <a:gdLst>
                <a:gd name="T0" fmla="*/ 0 w 30"/>
                <a:gd name="T1" fmla="*/ 0 h 48"/>
                <a:gd name="T2" fmla="*/ 6 w 30"/>
                <a:gd name="T3" fmla="*/ 18 h 48"/>
                <a:gd name="T4" fmla="*/ 30 w 30"/>
                <a:gd name="T5" fmla="*/ 48 h 48"/>
                <a:gd name="T6" fmla="*/ 0 60000 65536"/>
                <a:gd name="T7" fmla="*/ 0 60000 65536"/>
                <a:gd name="T8" fmla="*/ 0 60000 65536"/>
                <a:gd name="T9" fmla="*/ 0 w 30"/>
                <a:gd name="T10" fmla="*/ 0 h 48"/>
                <a:gd name="T11" fmla="*/ 30 w 30"/>
                <a:gd name="T12" fmla="*/ 48 h 48"/>
              </a:gdLst>
              <a:ahLst/>
              <a:cxnLst>
                <a:cxn ang="T6">
                  <a:pos x="T0" y="T1"/>
                </a:cxn>
                <a:cxn ang="T7">
                  <a:pos x="T2" y="T3"/>
                </a:cxn>
                <a:cxn ang="T8">
                  <a:pos x="T4" y="T5"/>
                </a:cxn>
              </a:cxnLst>
              <a:rect l="T9" t="T10" r="T11" b="T12"/>
              <a:pathLst>
                <a:path w="30" h="48">
                  <a:moveTo>
                    <a:pt x="0" y="0"/>
                  </a:moveTo>
                  <a:cubicBezTo>
                    <a:pt x="2" y="6"/>
                    <a:pt x="2" y="14"/>
                    <a:pt x="6" y="18"/>
                  </a:cubicBezTo>
                  <a:cubicBezTo>
                    <a:pt x="23" y="35"/>
                    <a:pt x="30" y="8"/>
                    <a:pt x="30" y="48"/>
                  </a:cubicBezTo>
                </a:path>
              </a:pathLst>
            </a:custGeom>
            <a:noFill/>
            <a:ln w="28575" cmpd="sng">
              <a:solidFill>
                <a:schemeClr val="tx1"/>
              </a:solidFill>
              <a:round/>
              <a:headEnd/>
              <a:tailEnd/>
            </a:ln>
          </p:spPr>
          <p:txBody>
            <a:bodyPr/>
            <a:lstStyle/>
            <a:p>
              <a:endParaRPr lang="zh-CN" altLang="en-US"/>
            </a:p>
          </p:txBody>
        </p:sp>
        <p:sp>
          <p:nvSpPr>
            <p:cNvPr id="84048" name="Freeform 153"/>
            <p:cNvSpPr>
              <a:spLocks/>
            </p:cNvSpPr>
            <p:nvPr/>
          </p:nvSpPr>
          <p:spPr bwMode="auto">
            <a:xfrm>
              <a:off x="1962" y="1887"/>
              <a:ext cx="110" cy="30"/>
            </a:xfrm>
            <a:custGeom>
              <a:avLst/>
              <a:gdLst>
                <a:gd name="T0" fmla="*/ 0 w 110"/>
                <a:gd name="T1" fmla="*/ 27 h 30"/>
                <a:gd name="T2" fmla="*/ 36 w 110"/>
                <a:gd name="T3" fmla="*/ 21 h 30"/>
                <a:gd name="T4" fmla="*/ 54 w 110"/>
                <a:gd name="T5" fmla="*/ 9 h 30"/>
                <a:gd name="T6" fmla="*/ 84 w 110"/>
                <a:gd name="T7" fmla="*/ 9 h 30"/>
                <a:gd name="T8" fmla="*/ 0 60000 65536"/>
                <a:gd name="T9" fmla="*/ 0 60000 65536"/>
                <a:gd name="T10" fmla="*/ 0 60000 65536"/>
                <a:gd name="T11" fmla="*/ 0 60000 65536"/>
                <a:gd name="T12" fmla="*/ 0 w 110"/>
                <a:gd name="T13" fmla="*/ 0 h 30"/>
                <a:gd name="T14" fmla="*/ 110 w 110"/>
                <a:gd name="T15" fmla="*/ 30 h 30"/>
              </a:gdLst>
              <a:ahLst/>
              <a:cxnLst>
                <a:cxn ang="T8">
                  <a:pos x="T0" y="T1"/>
                </a:cxn>
                <a:cxn ang="T9">
                  <a:pos x="T2" y="T3"/>
                </a:cxn>
                <a:cxn ang="T10">
                  <a:pos x="T4" y="T5"/>
                </a:cxn>
                <a:cxn ang="T11">
                  <a:pos x="T6" y="T7"/>
                </a:cxn>
              </a:cxnLst>
              <a:rect l="T12" t="T13" r="T14" b="T15"/>
              <a:pathLst>
                <a:path w="110" h="30">
                  <a:moveTo>
                    <a:pt x="0" y="27"/>
                  </a:moveTo>
                  <a:cubicBezTo>
                    <a:pt x="12" y="25"/>
                    <a:pt x="24" y="25"/>
                    <a:pt x="36" y="21"/>
                  </a:cubicBezTo>
                  <a:cubicBezTo>
                    <a:pt x="43" y="19"/>
                    <a:pt x="47" y="10"/>
                    <a:pt x="54" y="9"/>
                  </a:cubicBezTo>
                  <a:cubicBezTo>
                    <a:pt x="110" y="0"/>
                    <a:pt x="43" y="30"/>
                    <a:pt x="84" y="9"/>
                  </a:cubicBezTo>
                </a:path>
              </a:pathLst>
            </a:custGeom>
            <a:noFill/>
            <a:ln w="28575" cmpd="sng">
              <a:solidFill>
                <a:schemeClr val="tx1"/>
              </a:solidFill>
              <a:round/>
              <a:headEnd/>
              <a:tailEnd/>
            </a:ln>
          </p:spPr>
          <p:txBody>
            <a:bodyPr/>
            <a:lstStyle/>
            <a:p>
              <a:endParaRPr lang="zh-CN" altLang="en-US"/>
            </a:p>
          </p:txBody>
        </p:sp>
        <p:sp>
          <p:nvSpPr>
            <p:cNvPr id="84049" name="Freeform 154"/>
            <p:cNvSpPr>
              <a:spLocks/>
            </p:cNvSpPr>
            <p:nvPr/>
          </p:nvSpPr>
          <p:spPr bwMode="auto">
            <a:xfrm>
              <a:off x="2148" y="1866"/>
              <a:ext cx="37" cy="72"/>
            </a:xfrm>
            <a:custGeom>
              <a:avLst/>
              <a:gdLst>
                <a:gd name="T0" fmla="*/ 0 w 37"/>
                <a:gd name="T1" fmla="*/ 0 h 72"/>
                <a:gd name="T2" fmla="*/ 30 w 37"/>
                <a:gd name="T3" fmla="*/ 48 h 72"/>
                <a:gd name="T4" fmla="*/ 36 w 37"/>
                <a:gd name="T5" fmla="*/ 72 h 72"/>
                <a:gd name="T6" fmla="*/ 0 60000 65536"/>
                <a:gd name="T7" fmla="*/ 0 60000 65536"/>
                <a:gd name="T8" fmla="*/ 0 60000 65536"/>
                <a:gd name="T9" fmla="*/ 0 w 37"/>
                <a:gd name="T10" fmla="*/ 0 h 72"/>
                <a:gd name="T11" fmla="*/ 37 w 37"/>
                <a:gd name="T12" fmla="*/ 72 h 72"/>
              </a:gdLst>
              <a:ahLst/>
              <a:cxnLst>
                <a:cxn ang="T6">
                  <a:pos x="T0" y="T1"/>
                </a:cxn>
                <a:cxn ang="T7">
                  <a:pos x="T2" y="T3"/>
                </a:cxn>
                <a:cxn ang="T8">
                  <a:pos x="T4" y="T5"/>
                </a:cxn>
              </a:cxnLst>
              <a:rect l="T9" t="T10" r="T11" b="T12"/>
              <a:pathLst>
                <a:path w="37" h="72">
                  <a:moveTo>
                    <a:pt x="0" y="0"/>
                  </a:moveTo>
                  <a:cubicBezTo>
                    <a:pt x="14" y="43"/>
                    <a:pt x="1" y="29"/>
                    <a:pt x="30" y="48"/>
                  </a:cubicBezTo>
                  <a:cubicBezTo>
                    <a:pt x="37" y="68"/>
                    <a:pt x="36" y="60"/>
                    <a:pt x="36" y="72"/>
                  </a:cubicBezTo>
                </a:path>
              </a:pathLst>
            </a:custGeom>
            <a:noFill/>
            <a:ln w="28575" cmpd="sng">
              <a:solidFill>
                <a:schemeClr val="tx1"/>
              </a:solidFill>
              <a:round/>
              <a:headEnd/>
              <a:tailEnd/>
            </a:ln>
          </p:spPr>
          <p:txBody>
            <a:bodyPr/>
            <a:lstStyle/>
            <a:p>
              <a:endParaRPr lang="zh-CN" altLang="en-US"/>
            </a:p>
          </p:txBody>
        </p:sp>
        <p:sp>
          <p:nvSpPr>
            <p:cNvPr id="84050" name="Freeform 155"/>
            <p:cNvSpPr>
              <a:spLocks/>
            </p:cNvSpPr>
            <p:nvPr/>
          </p:nvSpPr>
          <p:spPr bwMode="auto">
            <a:xfrm>
              <a:off x="2286" y="1874"/>
              <a:ext cx="83" cy="58"/>
            </a:xfrm>
            <a:custGeom>
              <a:avLst/>
              <a:gdLst>
                <a:gd name="T0" fmla="*/ 0 w 83"/>
                <a:gd name="T1" fmla="*/ 4 h 58"/>
                <a:gd name="T2" fmla="*/ 72 w 83"/>
                <a:gd name="T3" fmla="*/ 16 h 58"/>
                <a:gd name="T4" fmla="*/ 66 w 83"/>
                <a:gd name="T5" fmla="*/ 58 h 58"/>
                <a:gd name="T6" fmla="*/ 0 60000 65536"/>
                <a:gd name="T7" fmla="*/ 0 60000 65536"/>
                <a:gd name="T8" fmla="*/ 0 60000 65536"/>
                <a:gd name="T9" fmla="*/ 0 w 83"/>
                <a:gd name="T10" fmla="*/ 0 h 58"/>
                <a:gd name="T11" fmla="*/ 83 w 83"/>
                <a:gd name="T12" fmla="*/ 58 h 58"/>
              </a:gdLst>
              <a:ahLst/>
              <a:cxnLst>
                <a:cxn ang="T6">
                  <a:pos x="T0" y="T1"/>
                </a:cxn>
                <a:cxn ang="T7">
                  <a:pos x="T2" y="T3"/>
                </a:cxn>
                <a:cxn ang="T8">
                  <a:pos x="T4" y="T5"/>
                </a:cxn>
              </a:cxnLst>
              <a:rect l="T9" t="T10" r="T11" b="T12"/>
              <a:pathLst>
                <a:path w="83" h="58">
                  <a:moveTo>
                    <a:pt x="0" y="4"/>
                  </a:moveTo>
                  <a:cubicBezTo>
                    <a:pt x="23" y="12"/>
                    <a:pt x="54" y="0"/>
                    <a:pt x="72" y="16"/>
                  </a:cubicBezTo>
                  <a:cubicBezTo>
                    <a:pt x="83" y="25"/>
                    <a:pt x="66" y="44"/>
                    <a:pt x="66" y="58"/>
                  </a:cubicBezTo>
                </a:path>
              </a:pathLst>
            </a:custGeom>
            <a:noFill/>
            <a:ln w="28575" cmpd="sng">
              <a:solidFill>
                <a:schemeClr val="tx1"/>
              </a:solidFill>
              <a:round/>
              <a:headEnd/>
              <a:tailEnd/>
            </a:ln>
          </p:spPr>
          <p:txBody>
            <a:bodyPr/>
            <a:lstStyle/>
            <a:p>
              <a:endParaRPr lang="zh-CN" altLang="en-US"/>
            </a:p>
          </p:txBody>
        </p:sp>
        <p:sp>
          <p:nvSpPr>
            <p:cNvPr id="84051" name="Freeform 156"/>
            <p:cNvSpPr>
              <a:spLocks/>
            </p:cNvSpPr>
            <p:nvPr/>
          </p:nvSpPr>
          <p:spPr bwMode="auto">
            <a:xfrm>
              <a:off x="2226" y="1972"/>
              <a:ext cx="78" cy="32"/>
            </a:xfrm>
            <a:custGeom>
              <a:avLst/>
              <a:gdLst>
                <a:gd name="T0" fmla="*/ 78 w 78"/>
                <a:gd name="T1" fmla="*/ 2 h 32"/>
                <a:gd name="T2" fmla="*/ 24 w 78"/>
                <a:gd name="T3" fmla="*/ 32 h 32"/>
                <a:gd name="T4" fmla="*/ 0 w 78"/>
                <a:gd name="T5" fmla="*/ 26 h 32"/>
                <a:gd name="T6" fmla="*/ 0 60000 65536"/>
                <a:gd name="T7" fmla="*/ 0 60000 65536"/>
                <a:gd name="T8" fmla="*/ 0 60000 65536"/>
                <a:gd name="T9" fmla="*/ 0 w 78"/>
                <a:gd name="T10" fmla="*/ 0 h 32"/>
                <a:gd name="T11" fmla="*/ 78 w 78"/>
                <a:gd name="T12" fmla="*/ 32 h 32"/>
              </a:gdLst>
              <a:ahLst/>
              <a:cxnLst>
                <a:cxn ang="T6">
                  <a:pos x="T0" y="T1"/>
                </a:cxn>
                <a:cxn ang="T7">
                  <a:pos x="T2" y="T3"/>
                </a:cxn>
                <a:cxn ang="T8">
                  <a:pos x="T4" y="T5"/>
                </a:cxn>
              </a:cxnLst>
              <a:rect l="T9" t="T10" r="T11" b="T12"/>
              <a:pathLst>
                <a:path w="78" h="32">
                  <a:moveTo>
                    <a:pt x="78" y="2"/>
                  </a:moveTo>
                  <a:cubicBezTo>
                    <a:pt x="49" y="12"/>
                    <a:pt x="35" y="0"/>
                    <a:pt x="24" y="32"/>
                  </a:cubicBezTo>
                  <a:cubicBezTo>
                    <a:pt x="4" y="25"/>
                    <a:pt x="12" y="26"/>
                    <a:pt x="0" y="26"/>
                  </a:cubicBezTo>
                </a:path>
              </a:pathLst>
            </a:custGeom>
            <a:noFill/>
            <a:ln w="28575" cmpd="sng">
              <a:solidFill>
                <a:schemeClr val="tx1"/>
              </a:solidFill>
              <a:round/>
              <a:headEnd/>
              <a:tailEnd/>
            </a:ln>
          </p:spPr>
          <p:txBody>
            <a:bodyPr/>
            <a:lstStyle/>
            <a:p>
              <a:endParaRPr lang="zh-CN" altLang="en-US"/>
            </a:p>
          </p:txBody>
        </p:sp>
      </p:grpSp>
      <p:grpSp>
        <p:nvGrpSpPr>
          <p:cNvPr id="1179821" name="Group 157"/>
          <p:cNvGrpSpPr>
            <a:grpSpLocks/>
          </p:cNvGrpSpPr>
          <p:nvPr/>
        </p:nvGrpSpPr>
        <p:grpSpPr bwMode="auto">
          <a:xfrm>
            <a:off x="5732463" y="4125913"/>
            <a:ext cx="1404937" cy="554037"/>
            <a:chOff x="4875" y="1918"/>
            <a:chExt cx="885" cy="349"/>
          </a:xfrm>
        </p:grpSpPr>
        <p:grpSp>
          <p:nvGrpSpPr>
            <p:cNvPr id="84030" name="Group 158"/>
            <p:cNvGrpSpPr>
              <a:grpSpLocks/>
            </p:cNvGrpSpPr>
            <p:nvPr/>
          </p:nvGrpSpPr>
          <p:grpSpPr bwMode="auto">
            <a:xfrm>
              <a:off x="5041" y="1932"/>
              <a:ext cx="609" cy="184"/>
              <a:chOff x="1704" y="1640"/>
              <a:chExt cx="609" cy="184"/>
            </a:xfrm>
          </p:grpSpPr>
          <p:sp>
            <p:nvSpPr>
              <p:cNvPr id="84041" name="Oval 159"/>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2" name="Oval 160"/>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3" name="Oval 161"/>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44" name="Oval 162"/>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31" name="Oval 163"/>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32" name="Oval 164"/>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33" name="Oval 165"/>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34" name="Group 166"/>
            <p:cNvGrpSpPr>
              <a:grpSpLocks/>
            </p:cNvGrpSpPr>
            <p:nvPr/>
          </p:nvGrpSpPr>
          <p:grpSpPr bwMode="auto">
            <a:xfrm>
              <a:off x="4875" y="1918"/>
              <a:ext cx="885" cy="349"/>
              <a:chOff x="1087" y="2646"/>
              <a:chExt cx="1142" cy="386"/>
            </a:xfrm>
          </p:grpSpPr>
          <p:sp>
            <p:nvSpPr>
              <p:cNvPr id="84035" name="AutoShape 16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36" name="Line 16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37" name="Line 16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38" name="Line 17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39" name="Line 17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40" name="Line 17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1179837" name="Group 173"/>
          <p:cNvGrpSpPr>
            <a:grpSpLocks/>
          </p:cNvGrpSpPr>
          <p:nvPr/>
        </p:nvGrpSpPr>
        <p:grpSpPr bwMode="auto">
          <a:xfrm>
            <a:off x="708025" y="4283075"/>
            <a:ext cx="1404938" cy="579438"/>
            <a:chOff x="4875" y="1918"/>
            <a:chExt cx="885" cy="349"/>
          </a:xfrm>
        </p:grpSpPr>
        <p:grpSp>
          <p:nvGrpSpPr>
            <p:cNvPr id="84015" name="Group 174"/>
            <p:cNvGrpSpPr>
              <a:grpSpLocks/>
            </p:cNvGrpSpPr>
            <p:nvPr/>
          </p:nvGrpSpPr>
          <p:grpSpPr bwMode="auto">
            <a:xfrm>
              <a:off x="5041" y="1932"/>
              <a:ext cx="609" cy="184"/>
              <a:chOff x="1704" y="1640"/>
              <a:chExt cx="609" cy="184"/>
            </a:xfrm>
          </p:grpSpPr>
          <p:sp>
            <p:nvSpPr>
              <p:cNvPr id="84026" name="Oval 17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7" name="Oval 17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8" name="Oval 17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29" name="Oval 17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16" name="Oval 179"/>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7" name="Oval 180"/>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8" name="Oval 181"/>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19" name="Group 182"/>
            <p:cNvGrpSpPr>
              <a:grpSpLocks/>
            </p:cNvGrpSpPr>
            <p:nvPr/>
          </p:nvGrpSpPr>
          <p:grpSpPr bwMode="auto">
            <a:xfrm>
              <a:off x="4875" y="1918"/>
              <a:ext cx="885" cy="349"/>
              <a:chOff x="1087" y="2646"/>
              <a:chExt cx="1142" cy="386"/>
            </a:xfrm>
          </p:grpSpPr>
          <p:sp>
            <p:nvSpPr>
              <p:cNvPr id="84020" name="AutoShape 183"/>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21" name="Line 184"/>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22" name="Line 185"/>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23" name="Line 186"/>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24" name="Line 187"/>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25" name="Line 188"/>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1179857" name="Group 189"/>
          <p:cNvGrpSpPr>
            <a:grpSpLocks/>
          </p:cNvGrpSpPr>
          <p:nvPr/>
        </p:nvGrpSpPr>
        <p:grpSpPr bwMode="auto">
          <a:xfrm>
            <a:off x="2155825" y="4308475"/>
            <a:ext cx="1404938" cy="554038"/>
            <a:chOff x="4875" y="1918"/>
            <a:chExt cx="885" cy="349"/>
          </a:xfrm>
        </p:grpSpPr>
        <p:grpSp>
          <p:nvGrpSpPr>
            <p:cNvPr id="84000" name="Group 190"/>
            <p:cNvGrpSpPr>
              <a:grpSpLocks/>
            </p:cNvGrpSpPr>
            <p:nvPr/>
          </p:nvGrpSpPr>
          <p:grpSpPr bwMode="auto">
            <a:xfrm>
              <a:off x="5041" y="1932"/>
              <a:ext cx="609" cy="184"/>
              <a:chOff x="1704" y="1640"/>
              <a:chExt cx="609" cy="184"/>
            </a:xfrm>
          </p:grpSpPr>
          <p:sp>
            <p:nvSpPr>
              <p:cNvPr id="84011" name="Oval 191"/>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2" name="Oval 192"/>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3" name="Oval 193"/>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14" name="Oval 194"/>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4001" name="Oval 195"/>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02" name="Oval 196"/>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4003" name="Oval 197"/>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4004" name="Group 198"/>
            <p:cNvGrpSpPr>
              <a:grpSpLocks/>
            </p:cNvGrpSpPr>
            <p:nvPr/>
          </p:nvGrpSpPr>
          <p:grpSpPr bwMode="auto">
            <a:xfrm>
              <a:off x="4875" y="1918"/>
              <a:ext cx="885" cy="349"/>
              <a:chOff x="1087" y="2646"/>
              <a:chExt cx="1142" cy="386"/>
            </a:xfrm>
          </p:grpSpPr>
          <p:sp>
            <p:nvSpPr>
              <p:cNvPr id="84005" name="AutoShape 19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4006" name="Line 20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4007" name="Line 20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4008" name="Line 20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4009" name="Line 20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4010" name="Line 20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1179853" name="Text Box 205"/>
          <p:cNvSpPr txBox="1">
            <a:spLocks noChangeArrowheads="1"/>
          </p:cNvSpPr>
          <p:nvPr/>
        </p:nvSpPr>
        <p:spPr bwMode="auto">
          <a:xfrm>
            <a:off x="427038" y="5391150"/>
            <a:ext cx="4826000" cy="1201738"/>
          </a:xfrm>
          <a:prstGeom prst="rect">
            <a:avLst/>
          </a:prstGeom>
          <a:solidFill>
            <a:schemeClr val="bg1"/>
          </a:solidFill>
          <a:ln w="9525">
            <a:solidFill>
              <a:schemeClr val="tx1"/>
            </a:solidFill>
            <a:miter lim="800000"/>
            <a:headEnd/>
            <a:tailEnd/>
          </a:ln>
        </p:spPr>
        <p:txBody>
          <a:bodyPr>
            <a:spAutoFit/>
          </a:bodyPr>
          <a:lstStyle/>
          <a:p>
            <a:pPr marL="177800" indent="-177800" algn="l">
              <a:spcBef>
                <a:spcPct val="50000"/>
              </a:spcBef>
              <a:buClr>
                <a:srgbClr val="008000"/>
              </a:buClr>
              <a:buSzPct val="75000"/>
              <a:buFont typeface="Wingdings" pitchFamily="2" charset="2"/>
              <a:buChar char="l"/>
            </a:pPr>
            <a:r>
              <a:rPr lang="en-US" altLang="zh-CN" sz="1600" b="0">
                <a:latin typeface="Arial" charset="0"/>
                <a:cs typeface="Arial" charset="0"/>
              </a:rPr>
              <a:t>Request for an egg not already on table, brings a new carton of eggs from the refrigerator, but user only fries one egg from each carton.</a:t>
            </a:r>
          </a:p>
          <a:p>
            <a:pPr marL="177800" indent="-177800" algn="l">
              <a:spcBef>
                <a:spcPct val="50000"/>
              </a:spcBef>
              <a:buClr>
                <a:srgbClr val="008000"/>
              </a:buClr>
              <a:buSzPct val="75000"/>
              <a:buFont typeface="Wingdings" pitchFamily="2" charset="2"/>
              <a:buChar char="l"/>
            </a:pPr>
            <a:r>
              <a:rPr lang="en-US" altLang="zh-CN" sz="1600" b="0">
                <a:latin typeface="Arial" charset="0"/>
                <a:cs typeface="Arial" charset="0"/>
              </a:rPr>
              <a:t>When table fills up old carton is evicted </a:t>
            </a:r>
          </a:p>
        </p:txBody>
      </p:sp>
      <p:sp>
        <p:nvSpPr>
          <p:cNvPr id="1179854" name="Rectangle 206"/>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one </a:t>
            </a:r>
            <a:br>
              <a:rPr lang="en-US" altLang="zh-CN" sz="1800" b="0">
                <a:latin typeface="Arial" charset="0"/>
                <a:cs typeface="Arial" charset="0"/>
              </a:rPr>
            </a:br>
            <a:r>
              <a:rPr lang="en-US" altLang="zh-CN" sz="1800" b="0">
                <a:latin typeface="Arial" charset="0"/>
                <a:cs typeface="Arial" charset="0"/>
              </a:rPr>
              <a:t>specific egg</a:t>
            </a:r>
          </a:p>
        </p:txBody>
      </p:sp>
      <p:sp>
        <p:nvSpPr>
          <p:cNvPr id="1179855" name="Rectangle 207"/>
          <p:cNvSpPr>
            <a:spLocks noChangeArrowheads="1"/>
          </p:cNvSpPr>
          <p:nvPr/>
        </p:nvSpPr>
        <p:spPr bwMode="auto">
          <a:xfrm>
            <a:off x="5538788" y="1238250"/>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a:t>
            </a:r>
            <a:br>
              <a:rPr lang="en-US" altLang="zh-CN" sz="1800" b="0">
                <a:latin typeface="Arial" charset="0"/>
                <a:cs typeface="Arial" charset="0"/>
              </a:rPr>
            </a:br>
            <a:r>
              <a:rPr lang="en-US" altLang="zh-CN" sz="1800" b="0">
                <a:latin typeface="Arial" charset="0"/>
                <a:cs typeface="Arial" charset="0"/>
              </a:rPr>
              <a:t>2</a:t>
            </a:r>
            <a:r>
              <a:rPr lang="en-US" altLang="zh-CN" sz="1800" b="0" baseline="30000">
                <a:latin typeface="Arial" charset="0"/>
                <a:cs typeface="Arial" charset="0"/>
              </a:rPr>
              <a:t>nd</a:t>
            </a:r>
            <a:r>
              <a:rPr lang="en-US" altLang="zh-CN" sz="1800" b="0">
                <a:latin typeface="Arial" charset="0"/>
                <a:cs typeface="Arial" charset="0"/>
              </a:rPr>
              <a:t> specific egg</a:t>
            </a:r>
          </a:p>
        </p:txBody>
      </p:sp>
      <p:sp>
        <p:nvSpPr>
          <p:cNvPr id="1179856" name="Rectangle 208"/>
          <p:cNvSpPr>
            <a:spLocks noChangeArrowheads="1"/>
          </p:cNvSpPr>
          <p:nvPr/>
        </p:nvSpPr>
        <p:spPr bwMode="auto">
          <a:xfrm>
            <a:off x="5538788" y="1238250"/>
            <a:ext cx="2705100" cy="6778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a 3rd </a:t>
            </a:r>
            <a:br>
              <a:rPr lang="en-US" altLang="zh-CN" sz="1800" b="0">
                <a:latin typeface="Arial" charset="0"/>
                <a:cs typeface="Arial" charset="0"/>
              </a:rPr>
            </a:br>
            <a:r>
              <a:rPr lang="en-US" altLang="zh-CN" sz="1800" b="0">
                <a:latin typeface="Arial" charset="0"/>
                <a:cs typeface="Arial" charset="0"/>
              </a:rPr>
              <a:t>egg – Carton evicted</a:t>
            </a:r>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96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98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9854"/>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0.55 -0.02222 C 0.48177 -0.0706 0.41354 -0.11898 0.32187 -0.11574 C 0.2302 -0.11134 0.11527 -0.05579 4.72222E-6 -7.40741E-7 " pathEditMode="relative" rAng="10800000" ptsTypes="aaA">
                                      <p:cBhvr>
                                        <p:cTn id="16" dur="2000" fill="hold"/>
                                        <p:tgtEl>
                                          <p:spTgt spid="1179837"/>
                                        </p:tgtEl>
                                        <p:attrNameLst>
                                          <p:attrName>ppt_x</p:attrName>
                                          <p:attrName>ppt_y</p:attrName>
                                        </p:attrNameLst>
                                      </p:cBhvr>
                                      <p:rCtr x="-27500" y="-3700"/>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179762"/>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grpId="1" nodeType="afterEffect">
                                  <p:stCondLst>
                                    <p:cond delay="0"/>
                                  </p:stCondLst>
                                  <p:childTnLst>
                                    <p:animMotion origin="layout" path="M 1.94444E-6 -5.18519E-6 C -0.00174 -0.03288 -0.0033 -0.06551 0.00416 -0.07963 C 0.01163 -0.09376 0.02795 -0.08959 0.04444 -0.08519 " pathEditMode="relative" ptsTypes="aaA">
                                      <p:cBhvr>
                                        <p:cTn id="22" dur="500" fill="hold"/>
                                        <p:tgtEl>
                                          <p:spTgt spid="117976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98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985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nodeType="afterEffect">
                                  <p:stCondLst>
                                    <p:cond delay="0"/>
                                  </p:stCondLst>
                                  <p:childTnLst>
                                    <p:animMotion origin="layout" path="M 0.38559 -0.03125 C 0.32483 -0.08912 0.26441 -0.14722 0.20018 -0.1419 C 0.13594 -0.13681 0.06806 -0.06829 -2.77778E-6 2.59259E-6 " pathEditMode="relative" rAng="10668304" ptsTypes="aaA">
                                      <p:cBhvr>
                                        <p:cTn id="31" dur="2000" fill="hold"/>
                                        <p:tgtEl>
                                          <p:spTgt spid="1179857"/>
                                        </p:tgtEl>
                                        <p:attrNameLst>
                                          <p:attrName>ppt_x</p:attrName>
                                          <p:attrName>ppt_y</p:attrName>
                                        </p:attrNameLst>
                                      </p:cBhvr>
                                      <p:rCtr x="-19500" y="-4500"/>
                                    </p:animMotion>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179763"/>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grpId="1" nodeType="afterEffect">
                                  <p:stCondLst>
                                    <p:cond delay="0"/>
                                  </p:stCondLst>
                                  <p:childTnLst>
                                    <p:animMotion origin="layout" path="M -2.77778E-6 3.33333E-6 C -0.01094 -0.03773 -0.0217 -0.07523 -0.0375 -0.08889 C -0.0533 -0.10255 -0.07396 -0.09213 -0.09444 -0.08148 " pathEditMode="relative" ptsTypes="aaA">
                                      <p:cBhvr>
                                        <p:cTn id="37" dur="500" fill="hold"/>
                                        <p:tgtEl>
                                          <p:spTgt spid="1179763"/>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8.33333E-7 -5.18519E-6 C -0.0375 -0.0676 -0.075 -0.13496 -0.12917 -0.15278 C -0.18334 -0.17061 -0.25417 -0.1389 -0.325 -0.10695 " pathEditMode="relative" ptsTypes="aaA">
                                      <p:cBhvr>
                                        <p:cTn id="41" dur="2000" fill="hold"/>
                                        <p:tgtEl>
                                          <p:spTgt spid="1179821"/>
                                        </p:tgtEl>
                                        <p:attrNameLst>
                                          <p:attrName>ppt_x</p:attrName>
                                          <p:attrName>ppt_y</p:attrName>
                                        </p:attrNameLst>
                                      </p:cBhvr>
                                    </p:animMotion>
                                  </p:childTnLst>
                                </p:cTn>
                              </p:par>
                              <p:par>
                                <p:cTn id="42" presetID="1" presetClass="entr" presetSubtype="0" fill="hold" grpId="0" nodeType="withEffect">
                                  <p:stCondLst>
                                    <p:cond delay="0"/>
                                  </p:stCondLst>
                                  <p:childTnLst>
                                    <p:set>
                                      <p:cBhvr>
                                        <p:cTn id="43" dur="1" fill="hold">
                                          <p:stCondLst>
                                            <p:cond delay="0"/>
                                          </p:stCondLst>
                                        </p:cTn>
                                        <p:tgtEl>
                                          <p:spTgt spid="1179856"/>
                                        </p:tgtEl>
                                        <p:attrNameLst>
                                          <p:attrName>style.visibility</p:attrName>
                                        </p:attrNameLst>
                                      </p:cBhvr>
                                      <p:to>
                                        <p:strVal val="visible"/>
                                      </p:to>
                                    </p:set>
                                  </p:childTnLst>
                                </p:cTn>
                              </p:par>
                            </p:childTnLst>
                          </p:cTn>
                        </p:par>
                        <p:par>
                          <p:cTn id="44" fill="hold">
                            <p:stCondLst>
                              <p:cond delay="2000"/>
                            </p:stCondLst>
                            <p:childTnLst>
                              <p:par>
                                <p:cTn id="45" presetID="0" presetClass="path" presetSubtype="0" accel="50000" decel="50000" fill="hold" grpId="0" nodeType="afterEffect">
                                  <p:stCondLst>
                                    <p:cond delay="0"/>
                                  </p:stCondLst>
                                  <p:childTnLst>
                                    <p:animMotion origin="layout" path="M -2.5E-6 1.85185E-6 C -0.03316 -0.02824 -0.06614 -0.05648 -0.09375 -0.04861 C -0.12135 -0.04074 -0.14357 0.00324 -0.16562 0.04722 " pathEditMode="relative" rAng="0" ptsTypes="aaA">
                                      <p:cBhvr>
                                        <p:cTn id="46" dur="2000" fill="hold"/>
                                        <p:tgtEl>
                                          <p:spTgt spid="1179765"/>
                                        </p:tgtEl>
                                        <p:attrNameLst>
                                          <p:attrName>ppt_x</p:attrName>
                                          <p:attrName>ppt_y</p:attrName>
                                        </p:attrNameLst>
                                      </p:cBhvr>
                                      <p:rCtr x="-8300" y="-500"/>
                                    </p:animMotion>
                                  </p:childTnLst>
                                </p:cTn>
                              </p:par>
                              <p:par>
                                <p:cTn id="47" presetID="0" presetClass="path" presetSubtype="0" accel="50000" decel="50000" fill="hold" nodeType="withEffect">
                                  <p:stCondLst>
                                    <p:cond delay="0"/>
                                  </p:stCondLst>
                                  <p:childTnLst>
                                    <p:animMotion origin="layout" path="M 3.61111E-6 7.40741E-7 C 0.05851 -0.04861 0.11701 -0.09699 0.14062 -0.07361 C 0.16423 -0.05023 0.15295 0.04491 0.14167 0.14028 " pathEditMode="relative" ptsTypes="aaA">
                                      <p:cBhvr>
                                        <p:cTn id="48" dur="2000" fill="hold"/>
                                        <p:tgtEl>
                                          <p:spTgt spid="26"/>
                                        </p:tgtEl>
                                        <p:attrNameLst>
                                          <p:attrName>ppt_x</p:attrName>
                                          <p:attrName>ppt_y</p:attrName>
                                        </p:attrNameLst>
                                      </p:cBhvr>
                                    </p:animMotion>
                                  </p:childTnLst>
                                </p:cTn>
                              </p:par>
                            </p:childTnLst>
                          </p:cTn>
                        </p:par>
                        <p:par>
                          <p:cTn id="49" fill="hold">
                            <p:stCondLst>
                              <p:cond delay="4000"/>
                            </p:stCondLst>
                            <p:childTnLst>
                              <p:par>
                                <p:cTn id="50" presetID="1" presetClass="entr" presetSubtype="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grpId="0" nodeType="afterEffect">
                                  <p:stCondLst>
                                    <p:cond delay="0"/>
                                  </p:stCondLst>
                                  <p:childTnLst>
                                    <p:set>
                                      <p:cBhvr>
                                        <p:cTn id="54" dur="1" fill="hold">
                                          <p:stCondLst>
                                            <p:cond delay="0"/>
                                          </p:stCondLst>
                                        </p:cTn>
                                        <p:tgtEl>
                                          <p:spTgt spid="11796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79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0" grpId="0" animBg="1"/>
      <p:bldP spid="1179661" grpId="0" animBg="1"/>
      <p:bldP spid="1179762" grpId="0" animBg="1"/>
      <p:bldP spid="1179762" grpId="1" animBg="1"/>
      <p:bldP spid="1179763" grpId="0" animBg="1"/>
      <p:bldP spid="1179763" grpId="1" animBg="1"/>
      <p:bldP spid="1179765" grpId="0" animBg="1"/>
      <p:bldP spid="1179853" grpId="0" animBg="1"/>
      <p:bldP spid="1179854" grpId="0" animBg="1"/>
      <p:bldP spid="1179855" grpId="0" animBg="1"/>
      <p:bldP spid="117985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4"/>
          <p:cNvSpPr>
            <a:spLocks noGrp="1"/>
          </p:cNvSpPr>
          <p:nvPr>
            <p:ph type="sldNum" sz="quarter" idx="11"/>
          </p:nvPr>
        </p:nvSpPr>
        <p:spPr>
          <a:noFill/>
        </p:spPr>
        <p:txBody>
          <a:bodyPr/>
          <a:lstStyle/>
          <a:p>
            <a:fld id="{FCA549AE-396A-43B8-8E5D-C05D1FEB8E4C}" type="slidenum">
              <a:rPr lang="zh-CN" altLang="en-US"/>
              <a:pPr/>
              <a:t>101</a:t>
            </a:fld>
            <a:endParaRPr lang="en-US" altLang="zh-CN"/>
          </a:p>
        </p:txBody>
      </p:sp>
      <p:grpSp>
        <p:nvGrpSpPr>
          <p:cNvPr id="84995" name="Group 2"/>
          <p:cNvGrpSpPr>
            <a:grpSpLocks/>
          </p:cNvGrpSpPr>
          <p:nvPr/>
        </p:nvGrpSpPr>
        <p:grpSpPr bwMode="auto">
          <a:xfrm>
            <a:off x="5600700" y="2081213"/>
            <a:ext cx="2022475" cy="4418012"/>
            <a:chOff x="3528" y="1311"/>
            <a:chExt cx="1274" cy="2783"/>
          </a:xfrm>
        </p:grpSpPr>
        <p:sp>
          <p:nvSpPr>
            <p:cNvPr id="85197" name="AutoShape 3"/>
            <p:cNvSpPr>
              <a:spLocks noChangeArrowheads="1"/>
            </p:cNvSpPr>
            <p:nvPr/>
          </p:nvSpPr>
          <p:spPr bwMode="auto">
            <a:xfrm>
              <a:off x="3528" y="1311"/>
              <a:ext cx="1274" cy="2783"/>
            </a:xfrm>
            <a:prstGeom prst="roundRect">
              <a:avLst>
                <a:gd name="adj" fmla="val 28028"/>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98" name="Text Box 4"/>
            <p:cNvSpPr txBox="1">
              <a:spLocks noChangeArrowheads="1"/>
            </p:cNvSpPr>
            <p:nvPr/>
          </p:nvSpPr>
          <p:spPr bwMode="auto">
            <a:xfrm>
              <a:off x="3726" y="1327"/>
              <a:ext cx="876" cy="231"/>
            </a:xfrm>
            <a:prstGeom prst="rect">
              <a:avLst/>
            </a:prstGeom>
            <a:noFill/>
            <a:ln w="9525">
              <a:noFill/>
              <a:miter lim="800000"/>
              <a:headEnd/>
              <a:tailEnd/>
            </a:ln>
          </p:spPr>
          <p:txBody>
            <a:bodyPr wrap="none">
              <a:spAutoFit/>
            </a:bodyPr>
            <a:lstStyle/>
            <a:p>
              <a:pPr algn="l"/>
              <a:r>
                <a:rPr lang="en-US" altLang="zh-CN" sz="1800" b="0">
                  <a:latin typeface="Arial" charset="0"/>
                  <a:cs typeface="Arial" charset="0"/>
                </a:rPr>
                <a:t>Refrigerator</a:t>
              </a:r>
            </a:p>
          </p:txBody>
        </p:sp>
      </p:grpSp>
      <p:sp>
        <p:nvSpPr>
          <p:cNvPr id="84996" name="Rectangle 5"/>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Previous user had used</a:t>
            </a:r>
            <a:br>
              <a:rPr lang="en-US" altLang="zh-CN" sz="1800" b="0">
                <a:latin typeface="Arial" charset="0"/>
                <a:cs typeface="Arial" charset="0"/>
              </a:rPr>
            </a:br>
            <a:r>
              <a:rPr lang="en-US" altLang="zh-CN" sz="1800" b="0">
                <a:latin typeface="Arial" charset="0"/>
                <a:cs typeface="Arial" charset="0"/>
              </a:rPr>
              <a:t>all eggs on table</a:t>
            </a:r>
          </a:p>
        </p:txBody>
      </p:sp>
      <p:grpSp>
        <p:nvGrpSpPr>
          <p:cNvPr id="84997" name="Group 6"/>
          <p:cNvGrpSpPr>
            <a:grpSpLocks/>
          </p:cNvGrpSpPr>
          <p:nvPr/>
        </p:nvGrpSpPr>
        <p:grpSpPr bwMode="auto">
          <a:xfrm>
            <a:off x="427038" y="3617913"/>
            <a:ext cx="3830637" cy="2544762"/>
            <a:chOff x="257" y="2438"/>
            <a:chExt cx="2413" cy="1603"/>
          </a:xfrm>
        </p:grpSpPr>
        <p:grpSp>
          <p:nvGrpSpPr>
            <p:cNvPr id="85190" name="Group 7"/>
            <p:cNvGrpSpPr>
              <a:grpSpLocks/>
            </p:cNvGrpSpPr>
            <p:nvPr/>
          </p:nvGrpSpPr>
          <p:grpSpPr bwMode="auto">
            <a:xfrm>
              <a:off x="904" y="2583"/>
              <a:ext cx="1557" cy="859"/>
              <a:chOff x="904" y="2583"/>
              <a:chExt cx="1557" cy="859"/>
            </a:xfrm>
          </p:grpSpPr>
          <p:sp>
            <p:nvSpPr>
              <p:cNvPr id="85195" name="AutoShape 8"/>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5196" name="AutoShape 9"/>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grpSp>
          <p:nvGrpSpPr>
            <p:cNvPr id="85191" name="Group 10"/>
            <p:cNvGrpSpPr>
              <a:grpSpLocks/>
            </p:cNvGrpSpPr>
            <p:nvPr/>
          </p:nvGrpSpPr>
          <p:grpSpPr bwMode="auto">
            <a:xfrm>
              <a:off x="486" y="3182"/>
              <a:ext cx="1557" cy="859"/>
              <a:chOff x="904" y="2583"/>
              <a:chExt cx="1557" cy="859"/>
            </a:xfrm>
          </p:grpSpPr>
          <p:sp>
            <p:nvSpPr>
              <p:cNvPr id="85193" name="AutoShape 11"/>
              <p:cNvSpPr>
                <a:spLocks noChangeArrowheads="1"/>
              </p:cNvSpPr>
              <p:nvPr/>
            </p:nvSpPr>
            <p:spPr bwMode="auto">
              <a:xfrm>
                <a:off x="2351"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sp>
            <p:nvSpPr>
              <p:cNvPr id="85194" name="AutoShape 12"/>
              <p:cNvSpPr>
                <a:spLocks noChangeArrowheads="1"/>
              </p:cNvSpPr>
              <p:nvPr/>
            </p:nvSpPr>
            <p:spPr bwMode="auto">
              <a:xfrm>
                <a:off x="904" y="2583"/>
                <a:ext cx="110" cy="859"/>
              </a:xfrm>
              <a:custGeom>
                <a:avLst/>
                <a:gdLst>
                  <a:gd name="T0" fmla="*/ 96 w 21600"/>
                  <a:gd name="T1" fmla="*/ 430 h 21600"/>
                  <a:gd name="T2" fmla="*/ 55 w 21600"/>
                  <a:gd name="T3" fmla="*/ 859 h 21600"/>
                  <a:gd name="T4" fmla="*/ 14 w 21600"/>
                  <a:gd name="T5" fmla="*/ 430 h 21600"/>
                  <a:gd name="T6" fmla="*/ 55 w 21600"/>
                  <a:gd name="T7" fmla="*/ 0 h 21600"/>
                  <a:gd name="T8" fmla="*/ 0 60000 65536"/>
                  <a:gd name="T9" fmla="*/ 0 60000 65536"/>
                  <a:gd name="T10" fmla="*/ 0 60000 65536"/>
                  <a:gd name="T11" fmla="*/ 0 60000 65536"/>
                  <a:gd name="T12" fmla="*/ 4516 w 21600"/>
                  <a:gd name="T13" fmla="*/ 4501 h 21600"/>
                  <a:gd name="T14" fmla="*/ 17084 w 21600"/>
                  <a:gd name="T15" fmla="*/ 1709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28575">
                <a:solidFill>
                  <a:schemeClr val="tx1"/>
                </a:solidFill>
                <a:miter lim="800000"/>
                <a:headEnd/>
                <a:tailEnd/>
              </a:ln>
            </p:spPr>
            <p:txBody>
              <a:bodyPr wrap="none" anchor="ctr"/>
              <a:lstStyle/>
              <a:p>
                <a:endParaRPr lang="zh-CN" altLang="en-US"/>
              </a:p>
            </p:txBody>
          </p:sp>
        </p:grpSp>
        <p:sp>
          <p:nvSpPr>
            <p:cNvPr id="85192" name="AutoShape 13"/>
            <p:cNvSpPr>
              <a:spLocks noChangeArrowheads="1"/>
            </p:cNvSpPr>
            <p:nvPr/>
          </p:nvSpPr>
          <p:spPr bwMode="auto">
            <a:xfrm>
              <a:off x="257" y="2438"/>
              <a:ext cx="2413" cy="871"/>
            </a:xfrm>
            <a:prstGeom prst="parallelogram">
              <a:avLst>
                <a:gd name="adj" fmla="val 69259"/>
              </a:avLst>
            </a:prstGeom>
            <a:solidFill>
              <a:schemeClr val="bg1"/>
            </a:solidFill>
            <a:ln w="28575">
              <a:solidFill>
                <a:schemeClr val="tx1"/>
              </a:solidFill>
              <a:miter lim="800000"/>
              <a:headEnd/>
              <a:tailEnd/>
            </a:ln>
          </p:spPr>
          <p:txBody>
            <a:bodyPr wrap="none" anchor="ctr"/>
            <a:lstStyle/>
            <a:p>
              <a:endParaRPr lang="zh-CN" altLang="en-US"/>
            </a:p>
          </p:txBody>
        </p:sp>
      </p:grpSp>
      <p:sp>
        <p:nvSpPr>
          <p:cNvPr id="84998" name="Rectangle 14"/>
          <p:cNvSpPr>
            <a:spLocks noChangeArrowheads="1"/>
          </p:cNvSpPr>
          <p:nvPr/>
        </p:nvSpPr>
        <p:spPr bwMode="auto">
          <a:xfrm>
            <a:off x="1343025" y="3571875"/>
            <a:ext cx="2676525" cy="88900"/>
          </a:xfrm>
          <a:prstGeom prst="rect">
            <a:avLst/>
          </a:prstGeom>
          <a:solidFill>
            <a:schemeClr val="bg1"/>
          </a:solidFill>
          <a:ln w="9525">
            <a:noFill/>
            <a:miter lim="800000"/>
            <a:headEnd/>
            <a:tailEnd/>
          </a:ln>
        </p:spPr>
        <p:txBody>
          <a:bodyPr wrap="none" anchor="ctr"/>
          <a:lstStyle/>
          <a:p>
            <a:endParaRPr lang="zh-CN" altLang="en-US"/>
          </a:p>
        </p:txBody>
      </p:sp>
      <p:grpSp>
        <p:nvGrpSpPr>
          <p:cNvPr id="84999" name="Group 15"/>
          <p:cNvGrpSpPr>
            <a:grpSpLocks/>
          </p:cNvGrpSpPr>
          <p:nvPr/>
        </p:nvGrpSpPr>
        <p:grpSpPr bwMode="auto">
          <a:xfrm>
            <a:off x="5861050" y="5275263"/>
            <a:ext cx="1404938" cy="554037"/>
            <a:chOff x="1623" y="1539"/>
            <a:chExt cx="885" cy="349"/>
          </a:xfrm>
        </p:grpSpPr>
        <p:grpSp>
          <p:nvGrpSpPr>
            <p:cNvPr id="85173" name="Group 16"/>
            <p:cNvGrpSpPr>
              <a:grpSpLocks/>
            </p:cNvGrpSpPr>
            <p:nvPr/>
          </p:nvGrpSpPr>
          <p:grpSpPr bwMode="auto">
            <a:xfrm>
              <a:off x="1789" y="1553"/>
              <a:ext cx="609" cy="184"/>
              <a:chOff x="1704" y="1640"/>
              <a:chExt cx="609" cy="184"/>
            </a:xfrm>
          </p:grpSpPr>
          <p:sp>
            <p:nvSpPr>
              <p:cNvPr id="85186" name="Oval 1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7" name="Oval 1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8" name="Oval 1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9" name="Oval 2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74" name="Group 21"/>
            <p:cNvGrpSpPr>
              <a:grpSpLocks/>
            </p:cNvGrpSpPr>
            <p:nvPr/>
          </p:nvGrpSpPr>
          <p:grpSpPr bwMode="auto">
            <a:xfrm>
              <a:off x="1704" y="1640"/>
              <a:ext cx="609" cy="184"/>
              <a:chOff x="1704" y="1640"/>
              <a:chExt cx="609" cy="184"/>
            </a:xfrm>
          </p:grpSpPr>
          <p:sp>
            <p:nvSpPr>
              <p:cNvPr id="85182" name="Oval 2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3" name="Oval 2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4" name="Oval 2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85" name="Oval 2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75" name="Group 26"/>
            <p:cNvGrpSpPr>
              <a:grpSpLocks/>
            </p:cNvGrpSpPr>
            <p:nvPr/>
          </p:nvGrpSpPr>
          <p:grpSpPr bwMode="auto">
            <a:xfrm>
              <a:off x="1623" y="1539"/>
              <a:ext cx="885" cy="349"/>
              <a:chOff x="1087" y="2646"/>
              <a:chExt cx="1142" cy="386"/>
            </a:xfrm>
          </p:grpSpPr>
          <p:sp>
            <p:nvSpPr>
              <p:cNvPr id="85176" name="AutoShape 27"/>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77" name="Line 28"/>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78" name="Line 29"/>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79" name="Line 30"/>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80" name="Line 31"/>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81" name="Line 32"/>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0" name="Group 33"/>
          <p:cNvGrpSpPr>
            <a:grpSpLocks/>
          </p:cNvGrpSpPr>
          <p:nvPr/>
        </p:nvGrpSpPr>
        <p:grpSpPr bwMode="auto">
          <a:xfrm>
            <a:off x="5864225" y="4946650"/>
            <a:ext cx="1404938" cy="554038"/>
            <a:chOff x="1623" y="1539"/>
            <a:chExt cx="885" cy="349"/>
          </a:xfrm>
        </p:grpSpPr>
        <p:grpSp>
          <p:nvGrpSpPr>
            <p:cNvPr id="85156" name="Group 34"/>
            <p:cNvGrpSpPr>
              <a:grpSpLocks/>
            </p:cNvGrpSpPr>
            <p:nvPr/>
          </p:nvGrpSpPr>
          <p:grpSpPr bwMode="auto">
            <a:xfrm>
              <a:off x="1789" y="1553"/>
              <a:ext cx="609" cy="184"/>
              <a:chOff x="1704" y="1640"/>
              <a:chExt cx="609" cy="184"/>
            </a:xfrm>
          </p:grpSpPr>
          <p:sp>
            <p:nvSpPr>
              <p:cNvPr id="85169" name="Oval 3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0" name="Oval 3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1" name="Oval 3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72" name="Oval 3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57" name="Group 39"/>
            <p:cNvGrpSpPr>
              <a:grpSpLocks/>
            </p:cNvGrpSpPr>
            <p:nvPr/>
          </p:nvGrpSpPr>
          <p:grpSpPr bwMode="auto">
            <a:xfrm>
              <a:off x="1704" y="1640"/>
              <a:ext cx="609" cy="184"/>
              <a:chOff x="1704" y="1640"/>
              <a:chExt cx="609" cy="184"/>
            </a:xfrm>
          </p:grpSpPr>
          <p:sp>
            <p:nvSpPr>
              <p:cNvPr id="85165" name="Oval 4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6" name="Oval 4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7" name="Oval 4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68" name="Oval 4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58" name="Group 44"/>
            <p:cNvGrpSpPr>
              <a:grpSpLocks/>
            </p:cNvGrpSpPr>
            <p:nvPr/>
          </p:nvGrpSpPr>
          <p:grpSpPr bwMode="auto">
            <a:xfrm>
              <a:off x="1623" y="1539"/>
              <a:ext cx="885" cy="349"/>
              <a:chOff x="1087" y="2646"/>
              <a:chExt cx="1142" cy="386"/>
            </a:xfrm>
          </p:grpSpPr>
          <p:sp>
            <p:nvSpPr>
              <p:cNvPr id="85159" name="AutoShape 4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60" name="Line 4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61" name="Line 4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62" name="Line 4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63" name="Line 4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64" name="Line 5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1" name="Group 51"/>
          <p:cNvGrpSpPr>
            <a:grpSpLocks/>
          </p:cNvGrpSpPr>
          <p:nvPr/>
        </p:nvGrpSpPr>
        <p:grpSpPr bwMode="auto">
          <a:xfrm>
            <a:off x="5864225" y="4618038"/>
            <a:ext cx="1404938" cy="554037"/>
            <a:chOff x="1623" y="1539"/>
            <a:chExt cx="885" cy="349"/>
          </a:xfrm>
        </p:grpSpPr>
        <p:grpSp>
          <p:nvGrpSpPr>
            <p:cNvPr id="85139" name="Group 52"/>
            <p:cNvGrpSpPr>
              <a:grpSpLocks/>
            </p:cNvGrpSpPr>
            <p:nvPr/>
          </p:nvGrpSpPr>
          <p:grpSpPr bwMode="auto">
            <a:xfrm>
              <a:off x="1789" y="1553"/>
              <a:ext cx="609" cy="184"/>
              <a:chOff x="1704" y="1640"/>
              <a:chExt cx="609" cy="184"/>
            </a:xfrm>
          </p:grpSpPr>
          <p:sp>
            <p:nvSpPr>
              <p:cNvPr id="85152" name="Oval 53"/>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3" name="Oval 54"/>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4" name="Oval 55"/>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5" name="Oval 56"/>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40" name="Group 57"/>
            <p:cNvGrpSpPr>
              <a:grpSpLocks/>
            </p:cNvGrpSpPr>
            <p:nvPr/>
          </p:nvGrpSpPr>
          <p:grpSpPr bwMode="auto">
            <a:xfrm>
              <a:off x="1704" y="1640"/>
              <a:ext cx="609" cy="184"/>
              <a:chOff x="1704" y="1640"/>
              <a:chExt cx="609" cy="184"/>
            </a:xfrm>
          </p:grpSpPr>
          <p:sp>
            <p:nvSpPr>
              <p:cNvPr id="85148" name="Oval 58"/>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49" name="Oval 59"/>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0" name="Oval 60"/>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51" name="Oval 61"/>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41" name="Group 62"/>
            <p:cNvGrpSpPr>
              <a:grpSpLocks/>
            </p:cNvGrpSpPr>
            <p:nvPr/>
          </p:nvGrpSpPr>
          <p:grpSpPr bwMode="auto">
            <a:xfrm>
              <a:off x="1623" y="1539"/>
              <a:ext cx="885" cy="349"/>
              <a:chOff x="1087" y="2646"/>
              <a:chExt cx="1142" cy="386"/>
            </a:xfrm>
          </p:grpSpPr>
          <p:sp>
            <p:nvSpPr>
              <p:cNvPr id="85142" name="AutoShape 63"/>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43" name="Line 64"/>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44" name="Line 65"/>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45" name="Line 66"/>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46" name="Line 67"/>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47" name="Line 68"/>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02" name="Text Box 69"/>
          <p:cNvSpPr txBox="1">
            <a:spLocks noChangeArrowheads="1"/>
          </p:cNvSpPr>
          <p:nvPr/>
        </p:nvSpPr>
        <p:spPr bwMode="auto">
          <a:xfrm>
            <a:off x="6342063" y="3362325"/>
            <a:ext cx="544512" cy="946150"/>
          </a:xfrm>
          <a:prstGeom prst="rect">
            <a:avLst/>
          </a:prstGeom>
          <a:noFill/>
          <a:ln w="9525">
            <a:noFill/>
            <a:miter lim="800000"/>
            <a:headEnd/>
            <a:tailEnd/>
          </a:ln>
        </p:spPr>
        <p:txBody>
          <a:bodyPr>
            <a:spAutoFit/>
          </a:bodyPr>
          <a:lstStyle/>
          <a:p>
            <a:pPr algn="l">
              <a:spcBef>
                <a:spcPct val="50000"/>
              </a:spcBef>
            </a:pPr>
            <a:r>
              <a:rPr lang="en-US" altLang="zh-CN" sz="2800">
                <a:latin typeface="Arial" charset="0"/>
                <a:cs typeface="Arial" charset="0"/>
              </a:rPr>
              <a:t>:</a:t>
            </a:r>
            <a:br>
              <a:rPr lang="en-US" altLang="zh-CN" sz="2800">
                <a:latin typeface="Arial" charset="0"/>
                <a:cs typeface="Arial" charset="0"/>
              </a:rPr>
            </a:br>
            <a:r>
              <a:rPr lang="en-US" altLang="zh-CN" sz="2800">
                <a:latin typeface="Arial" charset="0"/>
                <a:cs typeface="Arial" charset="0"/>
              </a:rPr>
              <a:t>:</a:t>
            </a:r>
          </a:p>
        </p:txBody>
      </p:sp>
      <p:grpSp>
        <p:nvGrpSpPr>
          <p:cNvPr id="85003" name="Group 70"/>
          <p:cNvGrpSpPr>
            <a:grpSpLocks/>
          </p:cNvGrpSpPr>
          <p:nvPr/>
        </p:nvGrpSpPr>
        <p:grpSpPr bwMode="auto">
          <a:xfrm>
            <a:off x="5845175" y="2890838"/>
            <a:ext cx="1404938" cy="554037"/>
            <a:chOff x="1623" y="1539"/>
            <a:chExt cx="885" cy="349"/>
          </a:xfrm>
        </p:grpSpPr>
        <p:grpSp>
          <p:nvGrpSpPr>
            <p:cNvPr id="85122" name="Group 71"/>
            <p:cNvGrpSpPr>
              <a:grpSpLocks/>
            </p:cNvGrpSpPr>
            <p:nvPr/>
          </p:nvGrpSpPr>
          <p:grpSpPr bwMode="auto">
            <a:xfrm>
              <a:off x="1789" y="1553"/>
              <a:ext cx="609" cy="184"/>
              <a:chOff x="1704" y="1640"/>
              <a:chExt cx="609" cy="184"/>
            </a:xfrm>
          </p:grpSpPr>
          <p:sp>
            <p:nvSpPr>
              <p:cNvPr id="85135" name="Oval 72"/>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6" name="Oval 73"/>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7" name="Oval 74"/>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8" name="Oval 75"/>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23" name="Group 76"/>
            <p:cNvGrpSpPr>
              <a:grpSpLocks/>
            </p:cNvGrpSpPr>
            <p:nvPr/>
          </p:nvGrpSpPr>
          <p:grpSpPr bwMode="auto">
            <a:xfrm>
              <a:off x="1704" y="1640"/>
              <a:ext cx="609" cy="184"/>
              <a:chOff x="1704" y="1640"/>
              <a:chExt cx="609" cy="184"/>
            </a:xfrm>
          </p:grpSpPr>
          <p:sp>
            <p:nvSpPr>
              <p:cNvPr id="85131" name="Oval 77"/>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2" name="Oval 78"/>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3" name="Oval 79"/>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34" name="Oval 80"/>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24" name="Group 81"/>
            <p:cNvGrpSpPr>
              <a:grpSpLocks/>
            </p:cNvGrpSpPr>
            <p:nvPr/>
          </p:nvGrpSpPr>
          <p:grpSpPr bwMode="auto">
            <a:xfrm>
              <a:off x="1623" y="1539"/>
              <a:ext cx="885" cy="349"/>
              <a:chOff x="1087" y="2646"/>
              <a:chExt cx="1142" cy="386"/>
            </a:xfrm>
          </p:grpSpPr>
          <p:sp>
            <p:nvSpPr>
              <p:cNvPr id="85125" name="AutoShape 8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26" name="Line 8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27" name="Line 8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28" name="Line 8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29" name="Line 8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30" name="Line 8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4" name="Group 88"/>
          <p:cNvGrpSpPr>
            <a:grpSpLocks/>
          </p:cNvGrpSpPr>
          <p:nvPr/>
        </p:nvGrpSpPr>
        <p:grpSpPr bwMode="auto">
          <a:xfrm>
            <a:off x="5865813" y="4289425"/>
            <a:ext cx="1404937" cy="554038"/>
            <a:chOff x="1623" y="1539"/>
            <a:chExt cx="885" cy="349"/>
          </a:xfrm>
        </p:grpSpPr>
        <p:grpSp>
          <p:nvGrpSpPr>
            <p:cNvPr id="85105" name="Group 89"/>
            <p:cNvGrpSpPr>
              <a:grpSpLocks/>
            </p:cNvGrpSpPr>
            <p:nvPr/>
          </p:nvGrpSpPr>
          <p:grpSpPr bwMode="auto">
            <a:xfrm>
              <a:off x="1789" y="1553"/>
              <a:ext cx="609" cy="184"/>
              <a:chOff x="1704" y="1640"/>
              <a:chExt cx="609" cy="184"/>
            </a:xfrm>
          </p:grpSpPr>
          <p:sp>
            <p:nvSpPr>
              <p:cNvPr id="85118" name="Oval 9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9" name="Oval 9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20" name="Oval 9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21" name="Oval 9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06" name="Group 94"/>
            <p:cNvGrpSpPr>
              <a:grpSpLocks/>
            </p:cNvGrpSpPr>
            <p:nvPr/>
          </p:nvGrpSpPr>
          <p:grpSpPr bwMode="auto">
            <a:xfrm>
              <a:off x="1704" y="1640"/>
              <a:ext cx="609" cy="184"/>
              <a:chOff x="1704" y="1640"/>
              <a:chExt cx="609" cy="184"/>
            </a:xfrm>
          </p:grpSpPr>
          <p:sp>
            <p:nvSpPr>
              <p:cNvPr id="85114" name="Oval 95"/>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5" name="Oval 96"/>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6" name="Oval 97"/>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17" name="Oval 98"/>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85107" name="Group 99"/>
            <p:cNvGrpSpPr>
              <a:grpSpLocks/>
            </p:cNvGrpSpPr>
            <p:nvPr/>
          </p:nvGrpSpPr>
          <p:grpSpPr bwMode="auto">
            <a:xfrm>
              <a:off x="1623" y="1539"/>
              <a:ext cx="885" cy="349"/>
              <a:chOff x="1087" y="2646"/>
              <a:chExt cx="1142" cy="386"/>
            </a:xfrm>
          </p:grpSpPr>
          <p:sp>
            <p:nvSpPr>
              <p:cNvPr id="85108" name="AutoShape 100"/>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109" name="Line 101"/>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110" name="Line 102"/>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111" name="Line 103"/>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112" name="Line 104"/>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13" name="Line 105"/>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grpSp>
        <p:nvGrpSpPr>
          <p:cNvPr id="85005" name="Group 106"/>
          <p:cNvGrpSpPr>
            <a:grpSpLocks/>
          </p:cNvGrpSpPr>
          <p:nvPr/>
        </p:nvGrpSpPr>
        <p:grpSpPr bwMode="auto">
          <a:xfrm>
            <a:off x="5775325" y="4083050"/>
            <a:ext cx="1404938" cy="554038"/>
            <a:chOff x="4875" y="1918"/>
            <a:chExt cx="885" cy="349"/>
          </a:xfrm>
        </p:grpSpPr>
        <p:grpSp>
          <p:nvGrpSpPr>
            <p:cNvPr id="85090" name="Group 107"/>
            <p:cNvGrpSpPr>
              <a:grpSpLocks/>
            </p:cNvGrpSpPr>
            <p:nvPr/>
          </p:nvGrpSpPr>
          <p:grpSpPr bwMode="auto">
            <a:xfrm>
              <a:off x="5041" y="1932"/>
              <a:ext cx="609" cy="184"/>
              <a:chOff x="1704" y="1640"/>
              <a:chExt cx="609" cy="184"/>
            </a:xfrm>
          </p:grpSpPr>
          <p:sp>
            <p:nvSpPr>
              <p:cNvPr id="85101" name="Oval 108"/>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2" name="Oval 109"/>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3" name="Oval 110"/>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104" name="Oval 111"/>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5091" name="Oval 112"/>
            <p:cNvSpPr>
              <a:spLocks noChangeArrowheads="1"/>
            </p:cNvSpPr>
            <p:nvPr/>
          </p:nvSpPr>
          <p:spPr bwMode="auto">
            <a:xfrm>
              <a:off x="5114"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92" name="Oval 113"/>
            <p:cNvSpPr>
              <a:spLocks noChangeArrowheads="1"/>
            </p:cNvSpPr>
            <p:nvPr/>
          </p:nvSpPr>
          <p:spPr bwMode="auto">
            <a:xfrm>
              <a:off x="5272"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93" name="Oval 114"/>
            <p:cNvSpPr>
              <a:spLocks noChangeArrowheads="1"/>
            </p:cNvSpPr>
            <p:nvPr/>
          </p:nvSpPr>
          <p:spPr bwMode="auto">
            <a:xfrm>
              <a:off x="5431" y="2019"/>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5094" name="Group 115"/>
            <p:cNvGrpSpPr>
              <a:grpSpLocks/>
            </p:cNvGrpSpPr>
            <p:nvPr/>
          </p:nvGrpSpPr>
          <p:grpSpPr bwMode="auto">
            <a:xfrm>
              <a:off x="4875" y="1918"/>
              <a:ext cx="885" cy="349"/>
              <a:chOff x="1087" y="2646"/>
              <a:chExt cx="1142" cy="386"/>
            </a:xfrm>
          </p:grpSpPr>
          <p:sp>
            <p:nvSpPr>
              <p:cNvPr id="85095" name="AutoShape 116"/>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96" name="Line 117"/>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97" name="Line 118"/>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98" name="Line 119"/>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99" name="Line 120"/>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100" name="Line 121"/>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06" name="Text Box 122"/>
          <p:cNvSpPr txBox="1">
            <a:spLocks noChangeArrowheads="1"/>
          </p:cNvSpPr>
          <p:nvPr/>
        </p:nvSpPr>
        <p:spPr bwMode="auto">
          <a:xfrm>
            <a:off x="885825" y="1090613"/>
            <a:ext cx="184150" cy="366712"/>
          </a:xfrm>
          <a:prstGeom prst="rect">
            <a:avLst/>
          </a:prstGeom>
          <a:noFill/>
          <a:ln w="9525">
            <a:noFill/>
            <a:miter lim="800000"/>
            <a:headEnd/>
            <a:tailEnd/>
          </a:ln>
        </p:spPr>
        <p:txBody>
          <a:bodyPr wrap="none">
            <a:spAutoFit/>
          </a:bodyPr>
          <a:lstStyle/>
          <a:p>
            <a:pPr algn="l"/>
            <a:endParaRPr lang="zh-CN" altLang="en-US" sz="1800" b="0">
              <a:latin typeface="Arial" charset="0"/>
              <a:cs typeface="Arial" charset="0"/>
            </a:endParaRPr>
          </a:p>
        </p:txBody>
      </p:sp>
      <p:grpSp>
        <p:nvGrpSpPr>
          <p:cNvPr id="85007" name="Group 123"/>
          <p:cNvGrpSpPr>
            <a:grpSpLocks/>
          </p:cNvGrpSpPr>
          <p:nvPr/>
        </p:nvGrpSpPr>
        <p:grpSpPr bwMode="auto">
          <a:xfrm>
            <a:off x="1244600" y="3359150"/>
            <a:ext cx="1404938" cy="579438"/>
            <a:chOff x="1087" y="2646"/>
            <a:chExt cx="1142" cy="386"/>
          </a:xfrm>
        </p:grpSpPr>
        <p:sp>
          <p:nvSpPr>
            <p:cNvPr id="85084" name="AutoShape 124"/>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85" name="Line 125"/>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86" name="Line 126"/>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87" name="Line 127"/>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88" name="Line 128"/>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89" name="Line 129"/>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5008" name="Group 130"/>
          <p:cNvGrpSpPr>
            <a:grpSpLocks/>
          </p:cNvGrpSpPr>
          <p:nvPr/>
        </p:nvGrpSpPr>
        <p:grpSpPr bwMode="auto">
          <a:xfrm>
            <a:off x="2643188" y="3348038"/>
            <a:ext cx="1404937" cy="579437"/>
            <a:chOff x="1087" y="2646"/>
            <a:chExt cx="1142" cy="386"/>
          </a:xfrm>
        </p:grpSpPr>
        <p:sp>
          <p:nvSpPr>
            <p:cNvPr id="85078" name="AutoShape 131"/>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79" name="Line 132"/>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80" name="Line 133"/>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81" name="Line 134"/>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82" name="Line 135"/>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83" name="Line 136"/>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85009" name="Group 137"/>
          <p:cNvGrpSpPr>
            <a:grpSpLocks/>
          </p:cNvGrpSpPr>
          <p:nvPr/>
        </p:nvGrpSpPr>
        <p:grpSpPr bwMode="auto">
          <a:xfrm>
            <a:off x="201613" y="3736975"/>
            <a:ext cx="1703387" cy="514350"/>
            <a:chOff x="447" y="2322"/>
            <a:chExt cx="1073" cy="324"/>
          </a:xfrm>
        </p:grpSpPr>
        <p:sp>
          <p:nvSpPr>
            <p:cNvPr id="85073" name="Oval 138"/>
            <p:cNvSpPr>
              <a:spLocks noChangeArrowheads="1"/>
            </p:cNvSpPr>
            <p:nvPr/>
          </p:nvSpPr>
          <p:spPr bwMode="auto">
            <a:xfrm>
              <a:off x="1005" y="2511"/>
              <a:ext cx="453" cy="135"/>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5074" name="Oval 139"/>
            <p:cNvSpPr>
              <a:spLocks noChangeArrowheads="1"/>
            </p:cNvSpPr>
            <p:nvPr/>
          </p:nvSpPr>
          <p:spPr bwMode="auto">
            <a:xfrm>
              <a:off x="944" y="2390"/>
              <a:ext cx="576" cy="208"/>
            </a:xfrm>
            <a:prstGeom prst="ellipse">
              <a:avLst/>
            </a:prstGeom>
            <a:solidFill>
              <a:schemeClr val="bg1"/>
            </a:solidFill>
            <a:ln w="38100">
              <a:solidFill>
                <a:schemeClr val="tx1"/>
              </a:solidFill>
              <a:round/>
              <a:headEnd/>
              <a:tailEnd/>
            </a:ln>
          </p:spPr>
          <p:txBody>
            <a:bodyPr wrap="none" anchor="ctr"/>
            <a:lstStyle/>
            <a:p>
              <a:endParaRPr lang="zh-CN" altLang="en-US"/>
            </a:p>
          </p:txBody>
        </p:sp>
        <p:sp>
          <p:nvSpPr>
            <p:cNvPr id="85075" name="Line 140"/>
            <p:cNvSpPr>
              <a:spLocks noChangeShapeType="1"/>
            </p:cNvSpPr>
            <p:nvPr/>
          </p:nvSpPr>
          <p:spPr bwMode="auto">
            <a:xfrm>
              <a:off x="954" y="2523"/>
              <a:ext cx="63" cy="75"/>
            </a:xfrm>
            <a:prstGeom prst="line">
              <a:avLst/>
            </a:prstGeom>
            <a:noFill/>
            <a:ln w="38100">
              <a:solidFill>
                <a:schemeClr val="tx1"/>
              </a:solidFill>
              <a:round/>
              <a:headEnd/>
              <a:tailEnd/>
            </a:ln>
          </p:spPr>
          <p:txBody>
            <a:bodyPr/>
            <a:lstStyle/>
            <a:p>
              <a:endParaRPr lang="zh-CN" altLang="en-US"/>
            </a:p>
          </p:txBody>
        </p:sp>
        <p:sp>
          <p:nvSpPr>
            <p:cNvPr id="85076" name="Line 141"/>
            <p:cNvSpPr>
              <a:spLocks noChangeShapeType="1"/>
            </p:cNvSpPr>
            <p:nvPr/>
          </p:nvSpPr>
          <p:spPr bwMode="auto">
            <a:xfrm flipV="1">
              <a:off x="1458" y="2511"/>
              <a:ext cx="60" cy="78"/>
            </a:xfrm>
            <a:prstGeom prst="line">
              <a:avLst/>
            </a:prstGeom>
            <a:noFill/>
            <a:ln w="38100">
              <a:solidFill>
                <a:schemeClr val="tx1"/>
              </a:solidFill>
              <a:round/>
              <a:headEnd/>
              <a:tailEnd/>
            </a:ln>
          </p:spPr>
          <p:txBody>
            <a:bodyPr/>
            <a:lstStyle/>
            <a:p>
              <a:endParaRPr lang="zh-CN" altLang="en-US"/>
            </a:p>
          </p:txBody>
        </p:sp>
        <p:sp>
          <p:nvSpPr>
            <p:cNvPr id="85077" name="Line 142"/>
            <p:cNvSpPr>
              <a:spLocks noChangeShapeType="1"/>
            </p:cNvSpPr>
            <p:nvPr/>
          </p:nvSpPr>
          <p:spPr bwMode="auto">
            <a:xfrm flipH="1" flipV="1">
              <a:off x="447" y="2322"/>
              <a:ext cx="492" cy="150"/>
            </a:xfrm>
            <a:prstGeom prst="line">
              <a:avLst/>
            </a:prstGeom>
            <a:noFill/>
            <a:ln w="38100">
              <a:solidFill>
                <a:schemeClr val="tx1"/>
              </a:solidFill>
              <a:round/>
              <a:headEnd/>
              <a:tailEnd/>
            </a:ln>
          </p:spPr>
          <p:txBody>
            <a:bodyPr/>
            <a:lstStyle/>
            <a:p>
              <a:endParaRPr lang="zh-CN" altLang="en-US"/>
            </a:p>
          </p:txBody>
        </p:sp>
      </p:grpSp>
      <p:sp>
        <p:nvSpPr>
          <p:cNvPr id="1181839" name="Oval 143"/>
          <p:cNvSpPr>
            <a:spLocks noChangeArrowheads="1"/>
          </p:cNvSpPr>
          <p:nvPr/>
        </p:nvSpPr>
        <p:spPr bwMode="auto">
          <a:xfrm>
            <a:off x="971550"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0" name="Oval 144"/>
          <p:cNvSpPr>
            <a:spLocks noChangeArrowheads="1"/>
          </p:cNvSpPr>
          <p:nvPr/>
        </p:nvSpPr>
        <p:spPr bwMode="auto">
          <a:xfrm>
            <a:off x="1222375"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1" name="Oval 145"/>
          <p:cNvSpPr>
            <a:spLocks noChangeArrowheads="1"/>
          </p:cNvSpPr>
          <p:nvPr/>
        </p:nvSpPr>
        <p:spPr bwMode="auto">
          <a:xfrm>
            <a:off x="1473200"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2" name="Oval 146"/>
          <p:cNvSpPr>
            <a:spLocks noChangeArrowheads="1"/>
          </p:cNvSpPr>
          <p:nvPr/>
        </p:nvSpPr>
        <p:spPr bwMode="auto">
          <a:xfrm>
            <a:off x="1725613" y="430688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3" name="Oval 147"/>
          <p:cNvSpPr>
            <a:spLocks noChangeArrowheads="1"/>
          </p:cNvSpPr>
          <p:nvPr/>
        </p:nvSpPr>
        <p:spPr bwMode="auto">
          <a:xfrm>
            <a:off x="1087438"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4" name="Oval 148"/>
          <p:cNvSpPr>
            <a:spLocks noChangeArrowheads="1"/>
          </p:cNvSpPr>
          <p:nvPr/>
        </p:nvSpPr>
        <p:spPr bwMode="auto">
          <a:xfrm>
            <a:off x="1338263"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5" name="Oval 149"/>
          <p:cNvSpPr>
            <a:spLocks noChangeArrowheads="1"/>
          </p:cNvSpPr>
          <p:nvPr/>
        </p:nvSpPr>
        <p:spPr bwMode="auto">
          <a:xfrm>
            <a:off x="1590675" y="4451350"/>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6" name="Oval 150"/>
          <p:cNvSpPr>
            <a:spLocks noChangeArrowheads="1"/>
          </p:cNvSpPr>
          <p:nvPr/>
        </p:nvSpPr>
        <p:spPr bwMode="auto">
          <a:xfrm>
            <a:off x="838200" y="4429125"/>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7" name="Oval 151"/>
          <p:cNvSpPr>
            <a:spLocks noChangeArrowheads="1"/>
          </p:cNvSpPr>
          <p:nvPr/>
        </p:nvSpPr>
        <p:spPr bwMode="auto">
          <a:xfrm>
            <a:off x="2306638"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8" name="Oval 152"/>
          <p:cNvSpPr>
            <a:spLocks noChangeArrowheads="1"/>
          </p:cNvSpPr>
          <p:nvPr/>
        </p:nvSpPr>
        <p:spPr bwMode="auto">
          <a:xfrm>
            <a:off x="2557463"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49" name="Oval 153"/>
          <p:cNvSpPr>
            <a:spLocks noChangeArrowheads="1"/>
          </p:cNvSpPr>
          <p:nvPr/>
        </p:nvSpPr>
        <p:spPr bwMode="auto">
          <a:xfrm>
            <a:off x="2808288"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0" name="Oval 154"/>
          <p:cNvSpPr>
            <a:spLocks noChangeArrowheads="1"/>
          </p:cNvSpPr>
          <p:nvPr/>
        </p:nvSpPr>
        <p:spPr bwMode="auto">
          <a:xfrm>
            <a:off x="3060700" y="4308475"/>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1" name="Oval 155"/>
          <p:cNvSpPr>
            <a:spLocks noChangeArrowheads="1"/>
          </p:cNvSpPr>
          <p:nvPr/>
        </p:nvSpPr>
        <p:spPr bwMode="auto">
          <a:xfrm>
            <a:off x="2422525"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2" name="Oval 156"/>
          <p:cNvSpPr>
            <a:spLocks noChangeArrowheads="1"/>
          </p:cNvSpPr>
          <p:nvPr/>
        </p:nvSpPr>
        <p:spPr bwMode="auto">
          <a:xfrm>
            <a:off x="2673350"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3" name="Oval 157"/>
          <p:cNvSpPr>
            <a:spLocks noChangeArrowheads="1"/>
          </p:cNvSpPr>
          <p:nvPr/>
        </p:nvSpPr>
        <p:spPr bwMode="auto">
          <a:xfrm>
            <a:off x="2925763" y="4452938"/>
            <a:ext cx="212725" cy="3048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1181854" name="Oval 158"/>
          <p:cNvSpPr>
            <a:spLocks noChangeArrowheads="1"/>
          </p:cNvSpPr>
          <p:nvPr/>
        </p:nvSpPr>
        <p:spPr bwMode="auto">
          <a:xfrm>
            <a:off x="2173288" y="4430713"/>
            <a:ext cx="212725" cy="292100"/>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26" name="Rectangle 159"/>
          <p:cNvSpPr>
            <a:spLocks noGrp="1" noChangeArrowheads="1"/>
          </p:cNvSpPr>
          <p:nvPr>
            <p:ph type="title"/>
          </p:nvPr>
        </p:nvSpPr>
        <p:spPr>
          <a:xfrm>
            <a:off x="457200" y="188913"/>
            <a:ext cx="8229600" cy="1182687"/>
          </a:xfrm>
          <a:noFill/>
        </p:spPr>
        <p:txBody>
          <a:bodyPr/>
          <a:lstStyle/>
          <a:p>
            <a:pPr eaLnBrk="1" hangingPunct="1"/>
            <a:r>
              <a:rPr lang="en-US" altLang="zh-CN" sz="3600" b="0" smtClean="0">
                <a:ea typeface="宋体" pitchFamily="2" charset="-122"/>
              </a:rPr>
              <a:t>Good Cache Utilization - with Eggs</a:t>
            </a:r>
          </a:p>
        </p:txBody>
      </p:sp>
      <p:sp>
        <p:nvSpPr>
          <p:cNvPr id="1181856" name="Text Box 160"/>
          <p:cNvSpPr txBox="1">
            <a:spLocks noChangeArrowheads="1"/>
          </p:cNvSpPr>
          <p:nvPr/>
        </p:nvSpPr>
        <p:spPr bwMode="auto">
          <a:xfrm>
            <a:off x="385763" y="5592763"/>
            <a:ext cx="4749800" cy="925512"/>
          </a:xfrm>
          <a:prstGeom prst="rect">
            <a:avLst/>
          </a:prstGeom>
          <a:solidFill>
            <a:schemeClr val="bg1"/>
          </a:solidFill>
          <a:ln w="9525">
            <a:solidFill>
              <a:schemeClr val="tx1"/>
            </a:solidFill>
            <a:miter lim="800000"/>
            <a:headEnd/>
            <a:tailEnd/>
          </a:ln>
        </p:spPr>
        <p:txBody>
          <a:bodyPr>
            <a:spAutoFit/>
          </a:bodyPr>
          <a:lstStyle/>
          <a:p>
            <a:pPr algn="l">
              <a:spcBef>
                <a:spcPct val="50000"/>
              </a:spcBef>
            </a:pPr>
            <a:r>
              <a:rPr lang="en-US" altLang="zh-CN" sz="1800" b="0">
                <a:latin typeface="Arial" charset="0"/>
                <a:cs typeface="Arial" charset="0"/>
              </a:rPr>
              <a:t>Carton eviction doesn’t hurt us because we’ve already fried all the eggs in the cartons on the table – just like previous user</a:t>
            </a:r>
          </a:p>
        </p:txBody>
      </p:sp>
      <p:sp>
        <p:nvSpPr>
          <p:cNvPr id="1181857" name="Rectangle 161"/>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Eggs 1-8</a:t>
            </a:r>
          </a:p>
        </p:txBody>
      </p:sp>
      <p:sp>
        <p:nvSpPr>
          <p:cNvPr id="1181858" name="Rectangle 162"/>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requests Eggs 9-16</a:t>
            </a:r>
          </a:p>
        </p:txBody>
      </p:sp>
      <p:sp>
        <p:nvSpPr>
          <p:cNvPr id="1181859" name="Rectangle 163"/>
          <p:cNvSpPr>
            <a:spLocks noChangeArrowheads="1"/>
          </p:cNvSpPr>
          <p:nvPr/>
        </p:nvSpPr>
        <p:spPr bwMode="auto">
          <a:xfrm>
            <a:off x="5529263" y="1222375"/>
            <a:ext cx="2566987" cy="576263"/>
          </a:xfrm>
          <a:prstGeom prst="rect">
            <a:avLst/>
          </a:prstGeom>
          <a:solidFill>
            <a:schemeClr val="bg1"/>
          </a:solidFill>
          <a:ln w="9525">
            <a:solidFill>
              <a:schemeClr val="tx1"/>
            </a:solidFill>
            <a:miter lim="800000"/>
            <a:headEnd/>
            <a:tailEnd/>
          </a:ln>
        </p:spPr>
        <p:txBody>
          <a:bodyPr wrap="none" anchor="ctr"/>
          <a:lstStyle/>
          <a:p>
            <a:r>
              <a:rPr lang="en-US" altLang="zh-CN" sz="1800" b="0">
                <a:latin typeface="Arial" charset="0"/>
                <a:cs typeface="Arial" charset="0"/>
              </a:rPr>
              <a:t>User eventually asks </a:t>
            </a:r>
            <a:br>
              <a:rPr lang="en-US" altLang="zh-CN" sz="1800" b="0">
                <a:latin typeface="Arial" charset="0"/>
                <a:cs typeface="Arial" charset="0"/>
              </a:rPr>
            </a:br>
            <a:r>
              <a:rPr lang="en-US" altLang="zh-CN" sz="1800" b="0">
                <a:latin typeface="Arial" charset="0"/>
                <a:cs typeface="Arial" charset="0"/>
              </a:rPr>
              <a:t>for all the eggs</a:t>
            </a:r>
          </a:p>
        </p:txBody>
      </p:sp>
      <p:sp>
        <p:nvSpPr>
          <p:cNvPr id="85031" name="Text Box 164"/>
          <p:cNvSpPr txBox="1">
            <a:spLocks noChangeArrowheads="1"/>
          </p:cNvSpPr>
          <p:nvPr/>
        </p:nvSpPr>
        <p:spPr bwMode="auto">
          <a:xfrm>
            <a:off x="430213" y="1274763"/>
            <a:ext cx="4826000" cy="1887537"/>
          </a:xfrm>
          <a:prstGeom prst="rect">
            <a:avLst/>
          </a:prstGeom>
          <a:solidFill>
            <a:schemeClr val="bg1"/>
          </a:solidFill>
          <a:ln w="9525">
            <a:solidFill>
              <a:schemeClr val="tx1"/>
            </a:solidFill>
            <a:miter lim="800000"/>
            <a:headEnd/>
            <a:tailEnd/>
          </a:ln>
        </p:spPr>
        <p:txBody>
          <a:bodyPr>
            <a:spAutoFit/>
          </a:bodyPr>
          <a:lstStyle/>
          <a:p>
            <a:pPr marL="177800" indent="-177800" algn="l">
              <a:spcBef>
                <a:spcPct val="50000"/>
              </a:spcBef>
              <a:buClr>
                <a:srgbClr val="008000"/>
              </a:buClr>
              <a:buSzPct val="75000"/>
              <a:buFont typeface="Wingdings" pitchFamily="2" charset="2"/>
              <a:buChar char="l"/>
            </a:pPr>
            <a:r>
              <a:rPr lang="en-US" altLang="zh-CN" sz="1800" b="0">
                <a:latin typeface="Arial" charset="0"/>
                <a:cs typeface="Arial" charset="0"/>
              </a:rPr>
              <a:t>Request for one egg brings new carton of eggs from refrigerator </a:t>
            </a:r>
            <a:br>
              <a:rPr lang="en-US" altLang="zh-CN" sz="1800" b="0">
                <a:latin typeface="Arial" charset="0"/>
                <a:cs typeface="Arial" charset="0"/>
              </a:rPr>
            </a:br>
            <a:r>
              <a:rPr lang="en-US" altLang="zh-CN" sz="1800" b="0">
                <a:latin typeface="Arial" charset="0"/>
                <a:cs typeface="Arial" charset="0"/>
              </a:rPr>
              <a:t>User specifically requests eggs form carton already on table</a:t>
            </a:r>
          </a:p>
          <a:p>
            <a:pPr marL="177800" indent="-177800" algn="l">
              <a:spcBef>
                <a:spcPct val="50000"/>
              </a:spcBef>
              <a:buClr>
                <a:srgbClr val="008000"/>
              </a:buClr>
              <a:buSzPct val="75000"/>
              <a:buFont typeface="Wingdings" pitchFamily="2" charset="2"/>
              <a:buChar char="l"/>
            </a:pPr>
            <a:r>
              <a:rPr lang="en-US" altLang="zh-CN" sz="1800" b="0">
                <a:latin typeface="Arial" charset="0"/>
                <a:cs typeface="Arial" charset="0"/>
              </a:rPr>
              <a:t>User fries all eggs in carton before egg from next carton is requested</a:t>
            </a:r>
          </a:p>
        </p:txBody>
      </p:sp>
      <p:grpSp>
        <p:nvGrpSpPr>
          <p:cNvPr id="1181826" name="Group 165"/>
          <p:cNvGrpSpPr>
            <a:grpSpLocks/>
          </p:cNvGrpSpPr>
          <p:nvPr/>
        </p:nvGrpSpPr>
        <p:grpSpPr bwMode="auto">
          <a:xfrm>
            <a:off x="5910263" y="4078288"/>
            <a:ext cx="1100137" cy="449262"/>
            <a:chOff x="703" y="3155"/>
            <a:chExt cx="693" cy="283"/>
          </a:xfrm>
        </p:grpSpPr>
        <p:sp>
          <p:nvSpPr>
            <p:cNvPr id="85065" name="Oval 166"/>
            <p:cNvSpPr>
              <a:spLocks noChangeArrowheads="1"/>
            </p:cNvSpPr>
            <p:nvPr/>
          </p:nvSpPr>
          <p:spPr bwMode="auto">
            <a:xfrm>
              <a:off x="787"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6" name="Oval 167"/>
            <p:cNvSpPr>
              <a:spLocks noChangeArrowheads="1"/>
            </p:cNvSpPr>
            <p:nvPr/>
          </p:nvSpPr>
          <p:spPr bwMode="auto">
            <a:xfrm>
              <a:off x="945"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7" name="Oval 168"/>
            <p:cNvSpPr>
              <a:spLocks noChangeArrowheads="1"/>
            </p:cNvSpPr>
            <p:nvPr/>
          </p:nvSpPr>
          <p:spPr bwMode="auto">
            <a:xfrm>
              <a:off x="1103"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8" name="Oval 169"/>
            <p:cNvSpPr>
              <a:spLocks noChangeArrowheads="1"/>
            </p:cNvSpPr>
            <p:nvPr/>
          </p:nvSpPr>
          <p:spPr bwMode="auto">
            <a:xfrm>
              <a:off x="1262" y="3155"/>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69" name="Oval 170"/>
            <p:cNvSpPr>
              <a:spLocks noChangeArrowheads="1"/>
            </p:cNvSpPr>
            <p:nvPr/>
          </p:nvSpPr>
          <p:spPr bwMode="auto">
            <a:xfrm>
              <a:off x="860"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0" name="Oval 171"/>
            <p:cNvSpPr>
              <a:spLocks noChangeArrowheads="1"/>
            </p:cNvSpPr>
            <p:nvPr/>
          </p:nvSpPr>
          <p:spPr bwMode="auto">
            <a:xfrm>
              <a:off x="1018"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1" name="Oval 172"/>
            <p:cNvSpPr>
              <a:spLocks noChangeArrowheads="1"/>
            </p:cNvSpPr>
            <p:nvPr/>
          </p:nvSpPr>
          <p:spPr bwMode="auto">
            <a:xfrm>
              <a:off x="1177" y="3246"/>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72" name="Oval 173"/>
            <p:cNvSpPr>
              <a:spLocks noChangeArrowheads="1"/>
            </p:cNvSpPr>
            <p:nvPr/>
          </p:nvSpPr>
          <p:spPr bwMode="auto">
            <a:xfrm>
              <a:off x="703" y="3232"/>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grpSp>
        <p:nvGrpSpPr>
          <p:cNvPr id="1181833" name="Group 174"/>
          <p:cNvGrpSpPr>
            <a:grpSpLocks/>
          </p:cNvGrpSpPr>
          <p:nvPr/>
        </p:nvGrpSpPr>
        <p:grpSpPr bwMode="auto">
          <a:xfrm>
            <a:off x="695325" y="4257675"/>
            <a:ext cx="1404938" cy="579438"/>
            <a:chOff x="1087" y="2646"/>
            <a:chExt cx="1142" cy="386"/>
          </a:xfrm>
        </p:grpSpPr>
        <p:sp>
          <p:nvSpPr>
            <p:cNvPr id="85059" name="AutoShape 175"/>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60" name="Line 176"/>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61" name="Line 177"/>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62" name="Line 178"/>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63" name="Line 179"/>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64" name="Line 180"/>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1181861" name="Group 181"/>
          <p:cNvGrpSpPr>
            <a:grpSpLocks/>
          </p:cNvGrpSpPr>
          <p:nvPr/>
        </p:nvGrpSpPr>
        <p:grpSpPr bwMode="auto">
          <a:xfrm>
            <a:off x="2087563" y="4254500"/>
            <a:ext cx="1404937" cy="579438"/>
            <a:chOff x="1087" y="2646"/>
            <a:chExt cx="1142" cy="386"/>
          </a:xfrm>
        </p:grpSpPr>
        <p:sp>
          <p:nvSpPr>
            <p:cNvPr id="85053" name="AutoShape 182"/>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54" name="Line 183"/>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55" name="Line 184"/>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56" name="Line 185"/>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57" name="Line 186"/>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58" name="Line 187"/>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nvGrpSpPr>
          <p:cNvPr id="1181870" name="Group 188"/>
          <p:cNvGrpSpPr>
            <a:grpSpLocks/>
          </p:cNvGrpSpPr>
          <p:nvPr/>
        </p:nvGrpSpPr>
        <p:grpSpPr bwMode="auto">
          <a:xfrm>
            <a:off x="5768975" y="4054475"/>
            <a:ext cx="1404938" cy="579438"/>
            <a:chOff x="1762" y="2206"/>
            <a:chExt cx="885" cy="365"/>
          </a:xfrm>
        </p:grpSpPr>
        <p:grpSp>
          <p:nvGrpSpPr>
            <p:cNvPr id="85037" name="Group 189"/>
            <p:cNvGrpSpPr>
              <a:grpSpLocks/>
            </p:cNvGrpSpPr>
            <p:nvPr/>
          </p:nvGrpSpPr>
          <p:grpSpPr bwMode="auto">
            <a:xfrm>
              <a:off x="1936" y="2237"/>
              <a:ext cx="609" cy="192"/>
              <a:chOff x="1704" y="1640"/>
              <a:chExt cx="609" cy="184"/>
            </a:xfrm>
          </p:grpSpPr>
          <p:sp>
            <p:nvSpPr>
              <p:cNvPr id="85049" name="Oval 190"/>
              <p:cNvSpPr>
                <a:spLocks noChangeArrowheads="1"/>
              </p:cNvSpPr>
              <p:nvPr/>
            </p:nvSpPr>
            <p:spPr bwMode="auto">
              <a:xfrm>
                <a:off x="1704"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0" name="Oval 191"/>
              <p:cNvSpPr>
                <a:spLocks noChangeArrowheads="1"/>
              </p:cNvSpPr>
              <p:nvPr/>
            </p:nvSpPr>
            <p:spPr bwMode="auto">
              <a:xfrm>
                <a:off x="1862"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1" name="Oval 192"/>
              <p:cNvSpPr>
                <a:spLocks noChangeArrowheads="1"/>
              </p:cNvSpPr>
              <p:nvPr/>
            </p:nvSpPr>
            <p:spPr bwMode="auto">
              <a:xfrm>
                <a:off x="2020"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52" name="Oval 193"/>
              <p:cNvSpPr>
                <a:spLocks noChangeArrowheads="1"/>
              </p:cNvSpPr>
              <p:nvPr/>
            </p:nvSpPr>
            <p:spPr bwMode="auto">
              <a:xfrm>
                <a:off x="2179" y="1640"/>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sp>
          <p:nvSpPr>
            <p:cNvPr id="85038" name="Oval 194"/>
            <p:cNvSpPr>
              <a:spLocks noChangeArrowheads="1"/>
            </p:cNvSpPr>
            <p:nvPr/>
          </p:nvSpPr>
          <p:spPr bwMode="auto">
            <a:xfrm>
              <a:off x="2009"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39" name="Oval 195"/>
            <p:cNvSpPr>
              <a:spLocks noChangeArrowheads="1"/>
            </p:cNvSpPr>
            <p:nvPr/>
          </p:nvSpPr>
          <p:spPr bwMode="auto">
            <a:xfrm>
              <a:off x="2167"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40" name="Oval 196"/>
            <p:cNvSpPr>
              <a:spLocks noChangeArrowheads="1"/>
            </p:cNvSpPr>
            <p:nvPr/>
          </p:nvSpPr>
          <p:spPr bwMode="auto">
            <a:xfrm>
              <a:off x="2326" y="2328"/>
              <a:ext cx="134" cy="192"/>
            </a:xfrm>
            <a:prstGeom prst="ellipse">
              <a:avLst/>
            </a:prstGeom>
            <a:solidFill>
              <a:schemeClr val="bg1"/>
            </a:solidFill>
            <a:ln w="28575">
              <a:solidFill>
                <a:schemeClr val="tx1"/>
              </a:solidFill>
              <a:round/>
              <a:headEnd/>
              <a:tailEnd/>
            </a:ln>
          </p:spPr>
          <p:txBody>
            <a:bodyPr wrap="none" anchor="ctr"/>
            <a:lstStyle/>
            <a:p>
              <a:endParaRPr lang="zh-CN" altLang="en-US"/>
            </a:p>
          </p:txBody>
        </p:sp>
        <p:sp>
          <p:nvSpPr>
            <p:cNvPr id="85041" name="Oval 197"/>
            <p:cNvSpPr>
              <a:spLocks noChangeArrowheads="1"/>
            </p:cNvSpPr>
            <p:nvPr/>
          </p:nvSpPr>
          <p:spPr bwMode="auto">
            <a:xfrm>
              <a:off x="1852" y="2314"/>
              <a:ext cx="134" cy="184"/>
            </a:xfrm>
            <a:prstGeom prst="ellipse">
              <a:avLst/>
            </a:prstGeom>
            <a:solidFill>
              <a:schemeClr val="bg1"/>
            </a:solidFill>
            <a:ln w="28575">
              <a:solidFill>
                <a:schemeClr val="tx1"/>
              </a:solidFill>
              <a:round/>
              <a:headEnd/>
              <a:tailEnd/>
            </a:ln>
          </p:spPr>
          <p:txBody>
            <a:bodyPr wrap="none" anchor="ctr"/>
            <a:lstStyle/>
            <a:p>
              <a:endParaRPr lang="zh-CN" altLang="en-US"/>
            </a:p>
          </p:txBody>
        </p:sp>
        <p:grpSp>
          <p:nvGrpSpPr>
            <p:cNvPr id="85042" name="Group 198"/>
            <p:cNvGrpSpPr>
              <a:grpSpLocks/>
            </p:cNvGrpSpPr>
            <p:nvPr/>
          </p:nvGrpSpPr>
          <p:grpSpPr bwMode="auto">
            <a:xfrm>
              <a:off x="1762" y="2206"/>
              <a:ext cx="885" cy="365"/>
              <a:chOff x="1087" y="2646"/>
              <a:chExt cx="1142" cy="386"/>
            </a:xfrm>
          </p:grpSpPr>
          <p:sp>
            <p:nvSpPr>
              <p:cNvPr id="85043" name="AutoShape 199"/>
              <p:cNvSpPr>
                <a:spLocks noChangeArrowheads="1"/>
              </p:cNvSpPr>
              <p:nvPr/>
            </p:nvSpPr>
            <p:spPr bwMode="auto">
              <a:xfrm>
                <a:off x="1087" y="2861"/>
                <a:ext cx="1005" cy="171"/>
              </a:xfrm>
              <a:prstGeom prst="roundRect">
                <a:avLst>
                  <a:gd name="adj" fmla="val 16667"/>
                </a:avLst>
              </a:prstGeom>
              <a:solidFill>
                <a:schemeClr val="bg1"/>
              </a:solidFill>
              <a:ln w="28575">
                <a:solidFill>
                  <a:schemeClr val="tx1"/>
                </a:solidFill>
                <a:round/>
                <a:headEnd/>
                <a:tailEnd/>
              </a:ln>
            </p:spPr>
            <p:txBody>
              <a:bodyPr wrap="none" anchor="ctr"/>
              <a:lstStyle/>
              <a:p>
                <a:endParaRPr lang="zh-CN" altLang="en-US" sz="1800" b="0">
                  <a:latin typeface="Arial" charset="0"/>
                  <a:cs typeface="Arial" charset="0"/>
                </a:endParaRPr>
              </a:p>
            </p:txBody>
          </p:sp>
          <p:sp>
            <p:nvSpPr>
              <p:cNvPr id="85044" name="Line 200"/>
              <p:cNvSpPr>
                <a:spLocks noChangeShapeType="1"/>
              </p:cNvSpPr>
              <p:nvPr/>
            </p:nvSpPr>
            <p:spPr bwMode="auto">
              <a:xfrm flipV="1">
                <a:off x="1103" y="2660"/>
                <a:ext cx="147" cy="208"/>
              </a:xfrm>
              <a:prstGeom prst="line">
                <a:avLst/>
              </a:prstGeom>
              <a:noFill/>
              <a:ln w="28575">
                <a:solidFill>
                  <a:schemeClr val="tx1"/>
                </a:solidFill>
                <a:round/>
                <a:headEnd/>
                <a:tailEnd/>
              </a:ln>
            </p:spPr>
            <p:txBody>
              <a:bodyPr/>
              <a:lstStyle/>
              <a:p>
                <a:endParaRPr lang="zh-CN" altLang="en-US"/>
              </a:p>
            </p:txBody>
          </p:sp>
          <p:sp>
            <p:nvSpPr>
              <p:cNvPr id="85045" name="Line 201"/>
              <p:cNvSpPr>
                <a:spLocks noChangeShapeType="1"/>
              </p:cNvSpPr>
              <p:nvPr/>
            </p:nvSpPr>
            <p:spPr bwMode="auto">
              <a:xfrm flipV="1">
                <a:off x="2082" y="2806"/>
                <a:ext cx="147" cy="208"/>
              </a:xfrm>
              <a:prstGeom prst="line">
                <a:avLst/>
              </a:prstGeom>
              <a:noFill/>
              <a:ln w="28575">
                <a:solidFill>
                  <a:schemeClr val="tx1"/>
                </a:solidFill>
                <a:round/>
                <a:headEnd/>
                <a:tailEnd/>
              </a:ln>
            </p:spPr>
            <p:txBody>
              <a:bodyPr/>
              <a:lstStyle/>
              <a:p>
                <a:endParaRPr lang="zh-CN" altLang="en-US"/>
              </a:p>
            </p:txBody>
          </p:sp>
          <p:sp>
            <p:nvSpPr>
              <p:cNvPr id="85046" name="Line 202"/>
              <p:cNvSpPr>
                <a:spLocks noChangeShapeType="1"/>
              </p:cNvSpPr>
              <p:nvPr/>
            </p:nvSpPr>
            <p:spPr bwMode="auto">
              <a:xfrm flipV="1">
                <a:off x="2068" y="2646"/>
                <a:ext cx="147" cy="208"/>
              </a:xfrm>
              <a:prstGeom prst="line">
                <a:avLst/>
              </a:prstGeom>
              <a:noFill/>
              <a:ln w="28575">
                <a:solidFill>
                  <a:schemeClr val="tx1"/>
                </a:solidFill>
                <a:round/>
                <a:headEnd/>
                <a:tailEnd/>
              </a:ln>
            </p:spPr>
            <p:txBody>
              <a:bodyPr/>
              <a:lstStyle/>
              <a:p>
                <a:endParaRPr lang="zh-CN" altLang="en-US"/>
              </a:p>
            </p:txBody>
          </p:sp>
          <p:sp>
            <p:nvSpPr>
              <p:cNvPr id="85047" name="Line 203"/>
              <p:cNvSpPr>
                <a:spLocks noChangeShapeType="1"/>
              </p:cNvSpPr>
              <p:nvPr/>
            </p:nvSpPr>
            <p:spPr bwMode="auto">
              <a:xfrm>
                <a:off x="1251" y="2658"/>
                <a:ext cx="968" cy="0"/>
              </a:xfrm>
              <a:prstGeom prst="line">
                <a:avLst/>
              </a:prstGeom>
              <a:noFill/>
              <a:ln w="28575">
                <a:solidFill>
                  <a:schemeClr val="tx1"/>
                </a:solidFill>
                <a:round/>
                <a:headEnd/>
                <a:tailEnd/>
              </a:ln>
            </p:spPr>
            <p:txBody>
              <a:bodyPr/>
              <a:lstStyle/>
              <a:p>
                <a:endParaRPr lang="zh-CN" altLang="en-US"/>
              </a:p>
            </p:txBody>
          </p:sp>
          <p:sp>
            <p:nvSpPr>
              <p:cNvPr id="85048" name="Line 204"/>
              <p:cNvSpPr>
                <a:spLocks noChangeShapeType="1"/>
              </p:cNvSpPr>
              <p:nvPr/>
            </p:nvSpPr>
            <p:spPr bwMode="auto">
              <a:xfrm>
                <a:off x="2205" y="2659"/>
                <a:ext cx="13" cy="172"/>
              </a:xfrm>
              <a:prstGeom prst="line">
                <a:avLst/>
              </a:prstGeom>
              <a:noFill/>
              <a:ln w="28575">
                <a:solidFill>
                  <a:schemeClr val="tx1"/>
                </a:solidFill>
                <a:round/>
                <a:headEnd/>
                <a:tailEnd/>
              </a:ln>
            </p:spPr>
            <p:txBody>
              <a:bodyPr/>
              <a:lstStyle/>
              <a:p>
                <a:endParaRPr lang="zh-CN" altLang="en-US"/>
              </a:p>
            </p:txBody>
          </p:sp>
        </p:grpSp>
      </p:grpSp>
      <p:sp>
        <p:nvSpPr>
          <p:cNvPr id="85036" name="AutoShape 205">
            <a:hlinkClick r:id="rId4" action="ppaction://hlinksldjump" highlightClick="1"/>
          </p:cNvPr>
          <p:cNvSpPr>
            <a:spLocks noChangeArrowheads="1"/>
          </p:cNvSpPr>
          <p:nvPr/>
        </p:nvSpPr>
        <p:spPr bwMode="auto">
          <a:xfrm>
            <a:off x="8172450" y="5300663"/>
            <a:ext cx="720725" cy="720725"/>
          </a:xfrm>
          <a:prstGeom prst="actionButtonReturn">
            <a:avLst/>
          </a:prstGeom>
          <a:solidFill>
            <a:schemeClr val="accent1"/>
          </a:solidFill>
          <a:ln w="28575">
            <a:noFill/>
            <a:miter lim="800000"/>
            <a:headEnd/>
            <a:tailEnd type="none" w="med" len="lg"/>
          </a:ln>
        </p:spPr>
        <p:txBody>
          <a:bodyPr wrap="none" anchor="ctr">
            <a:spAutoFit/>
          </a:bodyPr>
          <a:lstStyle/>
          <a:p>
            <a:endParaRPr lang="zh-CN" altLang="en-US"/>
          </a:p>
        </p:txBody>
      </p:sp>
    </p:spTree>
    <p:custDataLst>
      <p:tags r:id="rId1"/>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18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1857"/>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nodeType="afterEffect">
                                  <p:stCondLst>
                                    <p:cond delay="0"/>
                                  </p:stCondLst>
                                  <p:childTnLst>
                                    <p:animMotion origin="layout" path="M 0.55139 -0.02222 C 0.42864 -0.08518 0.30538 -0.14814 0.21389 -0.14444 C 0.12222 -0.14074 0.06111 -0.07037 2.5E-6 -4.81481E-6 " pathEditMode="relative" rAng="10800000" ptsTypes="aaA">
                                      <p:cBhvr>
                                        <p:cTn id="11" dur="2000" fill="hold"/>
                                        <p:tgtEl>
                                          <p:spTgt spid="1181833"/>
                                        </p:tgtEl>
                                        <p:attrNameLst>
                                          <p:attrName>ppt_x</p:attrName>
                                          <p:attrName>ppt_y</p:attrName>
                                        </p:attrNameLst>
                                      </p:cBhvr>
                                      <p:rCtr x="-276" y="-52"/>
                                    </p:animMotion>
                                  </p:childTnLst>
                                </p:cTn>
                              </p:par>
                              <p:par>
                                <p:cTn id="12" presetID="1" presetClass="entr" presetSubtype="0" fill="hold" nodeType="withEffect">
                                  <p:stCondLst>
                                    <p:cond delay="0"/>
                                  </p:stCondLst>
                                  <p:childTnLst>
                                    <p:set>
                                      <p:cBhvr>
                                        <p:cTn id="13" dur="1" fill="hold">
                                          <p:stCondLst>
                                            <p:cond delay="0"/>
                                          </p:stCondLst>
                                        </p:cTn>
                                        <p:tgtEl>
                                          <p:spTgt spid="1181826"/>
                                        </p:tgtEl>
                                        <p:attrNameLst>
                                          <p:attrName>style.visibility</p:attrName>
                                        </p:attrNameLst>
                                      </p:cBhvr>
                                      <p:to>
                                        <p:strVal val="visible"/>
                                      </p:to>
                                    </p:set>
                                  </p:childTnLst>
                                </p:cTn>
                              </p:par>
                              <p:par>
                                <p:cTn id="14" presetID="0" presetClass="path" presetSubtype="0" accel="50000" decel="50000" fill="hold" nodeType="withEffect">
                                  <p:stCondLst>
                                    <p:cond delay="0"/>
                                  </p:stCondLst>
                                  <p:childTnLst>
                                    <p:animMotion origin="layout" path="M 8.61111E-6 4.81481E-6 C -0.1269 -0.06458 -0.25381 -0.12894 -0.34583 -0.12361 C -0.43784 -0.11829 -0.49496 -0.04329 -0.55208 0.03194 " pathEditMode="relative" ptsTypes="aaA">
                                      <p:cBhvr>
                                        <p:cTn id="15" dur="2000" fill="hold"/>
                                        <p:tgtEl>
                                          <p:spTgt spid="1181826"/>
                                        </p:tgtEl>
                                        <p:attrNameLst>
                                          <p:attrName>ppt_x</p:attrName>
                                          <p:attrName>ppt_y</p:attrName>
                                        </p:attrNameLst>
                                      </p:cBhvr>
                                    </p:animMotion>
                                  </p:childTnLst>
                                </p:cTn>
                              </p:par>
                            </p:childTnLst>
                          </p:cTn>
                        </p:par>
                        <p:par>
                          <p:cTn id="16" fill="hold">
                            <p:stCondLst>
                              <p:cond delay="2000"/>
                            </p:stCondLst>
                            <p:childTnLst>
                              <p:par>
                                <p:cTn id="17" presetID="1" presetClass="exit" presetSubtype="0" fill="hold" nodeType="afterEffect">
                                  <p:stCondLst>
                                    <p:cond delay="0"/>
                                  </p:stCondLst>
                                  <p:childTnLst>
                                    <p:set>
                                      <p:cBhvr>
                                        <p:cTn id="18" dur="1" fill="hold">
                                          <p:stCondLst>
                                            <p:cond delay="0"/>
                                          </p:stCondLst>
                                        </p:cTn>
                                        <p:tgtEl>
                                          <p:spTgt spid="1181826"/>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1818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818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818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818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818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8184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818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81842"/>
                                        </p:tgtEl>
                                        <p:attrNameLst>
                                          <p:attrName>style.visibility</p:attrName>
                                        </p:attrNameLst>
                                      </p:cBhvr>
                                      <p:to>
                                        <p:strVal val="visible"/>
                                      </p:to>
                                    </p:set>
                                  </p:childTnLst>
                                </p:cTn>
                              </p:par>
                            </p:childTnLst>
                          </p:cTn>
                        </p:par>
                        <p:par>
                          <p:cTn id="36" fill="hold">
                            <p:stCondLst>
                              <p:cond delay="2000"/>
                            </p:stCondLst>
                            <p:childTnLst>
                              <p:par>
                                <p:cTn id="37" presetID="0" presetClass="path" presetSubtype="0" accel="50000" decel="50000" fill="hold" grpId="1" nodeType="afterEffect">
                                  <p:stCondLst>
                                    <p:cond delay="0"/>
                                  </p:stCondLst>
                                  <p:childTnLst>
                                    <p:animMotion origin="layout" path="M 1.38889E-6 3.7037E-7 C 0.00017 -0.02894 0.00052 -0.05764 0.00486 -0.07315 C 0.0092 -0.08866 0.01771 -0.09074 0.02639 -0.09259 " pathEditMode="relative" rAng="0" ptsTypes="aaA">
                                      <p:cBhvr>
                                        <p:cTn id="38" dur="500" fill="hold"/>
                                        <p:tgtEl>
                                          <p:spTgt spid="1181846"/>
                                        </p:tgtEl>
                                        <p:attrNameLst>
                                          <p:attrName>ppt_x</p:attrName>
                                          <p:attrName>ppt_y</p:attrName>
                                        </p:attrNameLst>
                                      </p:cBhvr>
                                      <p:rCtr x="13" y="-46"/>
                                    </p:animMotion>
                                  </p:childTnLst>
                                </p:cTn>
                              </p:par>
                            </p:childTnLst>
                          </p:cTn>
                        </p:par>
                        <p:par>
                          <p:cTn id="39" fill="hold">
                            <p:stCondLst>
                              <p:cond delay="2500"/>
                            </p:stCondLst>
                            <p:childTnLst>
                              <p:par>
                                <p:cTn id="40" presetID="0" presetClass="path" presetSubtype="0" accel="50000" decel="50000" fill="hold" grpId="1" nodeType="afterEffect">
                                  <p:stCondLst>
                                    <p:cond delay="0"/>
                                  </p:stCondLst>
                                  <p:childTnLst>
                                    <p:animMotion origin="layout" path="M -2.5E-6 3.33333E-6 C -2.5E-6 0.00046 0.0132 -0.03773 0.02639 -0.07523 " pathEditMode="relative" rAng="0" ptsTypes="aA">
                                      <p:cBhvr>
                                        <p:cTn id="41" dur="500" fill="hold"/>
                                        <p:tgtEl>
                                          <p:spTgt spid="1181839"/>
                                        </p:tgtEl>
                                        <p:attrNameLst>
                                          <p:attrName>ppt_x</p:attrName>
                                          <p:attrName>ppt_y</p:attrName>
                                        </p:attrNameLst>
                                      </p:cBhvr>
                                      <p:rCtr x="13" y="-38"/>
                                    </p:animMotion>
                                  </p:childTnLst>
                                </p:cTn>
                              </p:par>
                            </p:childTnLst>
                          </p:cTn>
                        </p:par>
                        <p:par>
                          <p:cTn id="42" fill="hold">
                            <p:stCondLst>
                              <p:cond delay="3000"/>
                            </p:stCondLst>
                            <p:childTnLst>
                              <p:par>
                                <p:cTn id="43" presetID="0" presetClass="path" presetSubtype="0" accel="50000" decel="50000" fill="hold" grpId="1" nodeType="afterEffect">
                                  <p:stCondLst>
                                    <p:cond delay="0"/>
                                  </p:stCondLst>
                                  <p:childTnLst>
                                    <p:animMotion origin="layout" path="M 0.02223 -0.00833 C 0.01719 -0.03565 0.01216 -0.06273 0.01389 -0.0787 C 0.01563 -0.09468 0.02414 -0.09931 0.03264 -0.1037 " pathEditMode="relative" rAng="0" ptsTypes="aaA">
                                      <p:cBhvr>
                                        <p:cTn id="44" dur="500" fill="hold"/>
                                        <p:tgtEl>
                                          <p:spTgt spid="1181843"/>
                                        </p:tgtEl>
                                        <p:attrNameLst>
                                          <p:attrName>ppt_x</p:attrName>
                                          <p:attrName>ppt_y</p:attrName>
                                        </p:attrNameLst>
                                      </p:cBhvr>
                                      <p:rCtr x="0" y="-48"/>
                                    </p:animMotion>
                                  </p:childTnLst>
                                </p:cTn>
                              </p:par>
                            </p:childTnLst>
                          </p:cTn>
                        </p:par>
                        <p:par>
                          <p:cTn id="45" fill="hold">
                            <p:stCondLst>
                              <p:cond delay="3500"/>
                            </p:stCondLst>
                            <p:childTnLst>
                              <p:par>
                                <p:cTn id="46" presetID="0" presetClass="path" presetSubtype="0" accel="50000" decel="50000" fill="hold" grpId="1" nodeType="afterEffect">
                                  <p:stCondLst>
                                    <p:cond delay="0"/>
                                  </p:stCondLst>
                                  <p:childTnLst>
                                    <p:animMotion origin="layout" path="M 0.00746 0.01273 C 0.01232 -0.00463 0.01736 -0.02176 0.01927 -0.03449 C 0.02118 -0.04722 0.02014 -0.05532 0.01927 -0.06319 " pathEditMode="relative" rAng="0" ptsTypes="aaA">
                                      <p:cBhvr>
                                        <p:cTn id="47" dur="500" fill="hold"/>
                                        <p:tgtEl>
                                          <p:spTgt spid="1181840"/>
                                        </p:tgtEl>
                                        <p:attrNameLst>
                                          <p:attrName>ppt_x</p:attrName>
                                          <p:attrName>ppt_y</p:attrName>
                                        </p:attrNameLst>
                                      </p:cBhvr>
                                      <p:rCtr x="7" y="-38"/>
                                    </p:animMotion>
                                  </p:childTnLst>
                                </p:cTn>
                              </p:par>
                            </p:childTnLst>
                          </p:cTn>
                        </p:par>
                        <p:par>
                          <p:cTn id="48" fill="hold">
                            <p:stCondLst>
                              <p:cond delay="4000"/>
                            </p:stCondLst>
                            <p:childTnLst>
                              <p:par>
                                <p:cTn id="49" presetID="0" presetClass="path" presetSubtype="0" accel="50000" decel="50000" fill="hold" grpId="1" nodeType="afterEffect">
                                  <p:stCondLst>
                                    <p:cond delay="0"/>
                                  </p:stCondLst>
                                  <p:childTnLst>
                                    <p:animMotion origin="layout" path="M -0.0052 -0.00833 C -0.0052 -0.0081 0.0007 -0.05602 0.0066 -0.1037 " pathEditMode="relative" rAng="0" ptsTypes="aA">
                                      <p:cBhvr>
                                        <p:cTn id="50" dur="500" fill="hold"/>
                                        <p:tgtEl>
                                          <p:spTgt spid="1181844"/>
                                        </p:tgtEl>
                                        <p:attrNameLst>
                                          <p:attrName>ppt_x</p:attrName>
                                          <p:attrName>ppt_y</p:attrName>
                                        </p:attrNameLst>
                                      </p:cBhvr>
                                      <p:rCtr x="6" y="-48"/>
                                    </p:animMotion>
                                  </p:childTnLst>
                                </p:cTn>
                              </p:par>
                            </p:childTnLst>
                          </p:cTn>
                        </p:par>
                        <p:par>
                          <p:cTn id="51" fill="hold">
                            <p:stCondLst>
                              <p:cond delay="4500"/>
                            </p:stCondLst>
                            <p:childTnLst>
                              <p:par>
                                <p:cTn id="52" presetID="0" presetClass="path" presetSubtype="0" accel="50000" decel="50000" fill="hold" grpId="1" nodeType="afterEffect">
                                  <p:stCondLst>
                                    <p:cond delay="0"/>
                                  </p:stCondLst>
                                  <p:childTnLst>
                                    <p:animMotion origin="layout" path="M -0.01997 0.01273 C -0.01997 0.01296 -0.02587 -0.02708 -0.03177 -0.0669 " pathEditMode="relative" rAng="0" ptsTypes="aA">
                                      <p:cBhvr>
                                        <p:cTn id="53" dur="500" fill="hold"/>
                                        <p:tgtEl>
                                          <p:spTgt spid="1181841"/>
                                        </p:tgtEl>
                                        <p:attrNameLst>
                                          <p:attrName>ppt_x</p:attrName>
                                          <p:attrName>ppt_y</p:attrName>
                                        </p:attrNameLst>
                                      </p:cBhvr>
                                      <p:rCtr x="-6" y="-40"/>
                                    </p:animMotion>
                                  </p:childTnLst>
                                </p:cTn>
                              </p:par>
                            </p:childTnLst>
                          </p:cTn>
                        </p:par>
                        <p:par>
                          <p:cTn id="54" fill="hold">
                            <p:stCondLst>
                              <p:cond delay="5000"/>
                            </p:stCondLst>
                            <p:childTnLst>
                              <p:par>
                                <p:cTn id="55" presetID="0" presetClass="path" presetSubtype="0" accel="50000" decel="50000" fill="hold" grpId="1" nodeType="afterEffect">
                                  <p:stCondLst>
                                    <p:cond delay="0"/>
                                  </p:stCondLst>
                                  <p:childTnLst>
                                    <p:animMotion origin="layout" path="M -0.03281 -0.00833 C -0.03281 -0.0081 -0.03246 -0.05926 -0.03212 -0.11019 " pathEditMode="relative" rAng="0" ptsTypes="aA">
                                      <p:cBhvr>
                                        <p:cTn id="56" dur="500" fill="hold"/>
                                        <p:tgtEl>
                                          <p:spTgt spid="1181845"/>
                                        </p:tgtEl>
                                        <p:attrNameLst>
                                          <p:attrName>ppt_x</p:attrName>
                                          <p:attrName>ppt_y</p:attrName>
                                        </p:attrNameLst>
                                      </p:cBhvr>
                                      <p:rCtr x="0" y="-51"/>
                                    </p:animMotion>
                                  </p:childTnLst>
                                </p:cTn>
                              </p:par>
                            </p:childTnLst>
                          </p:cTn>
                        </p:par>
                        <p:par>
                          <p:cTn id="57" fill="hold">
                            <p:stCondLst>
                              <p:cond delay="5500"/>
                            </p:stCondLst>
                            <p:childTnLst>
                              <p:par>
                                <p:cTn id="58" presetID="0" presetClass="path" presetSubtype="0" accel="50000" decel="50000" fill="hold" grpId="1" nodeType="afterEffect">
                                  <p:stCondLst>
                                    <p:cond delay="0"/>
                                  </p:stCondLst>
                                  <p:childTnLst>
                                    <p:animMotion origin="layout" path="M 3.61111E-6 1.48148E-6 C 0.00034 -0.02315 0.00052 -0.0463 -0.00157 -0.05787 C -0.0033 -0.06852 -0.0073 -0.06852 -0.01129 -0.06806 " pathEditMode="relative" rAng="1813589" ptsTypes="aaA">
                                      <p:cBhvr>
                                        <p:cTn id="59" dur="1000" fill="hold"/>
                                        <p:tgtEl>
                                          <p:spTgt spid="1181842"/>
                                        </p:tgtEl>
                                        <p:attrNameLst>
                                          <p:attrName>ppt_x</p:attrName>
                                          <p:attrName>ppt_y</p:attrName>
                                        </p:attrNameLst>
                                      </p:cBhvr>
                                      <p:rCtr x="-5" y="-37"/>
                                    </p:animMotion>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18185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81870"/>
                                        </p:tgtEl>
                                        <p:attrNameLst>
                                          <p:attrName>style.visibility</p:attrName>
                                        </p:attrNameLst>
                                      </p:cBhvr>
                                      <p:to>
                                        <p:strVal val="visible"/>
                                      </p:to>
                                    </p:set>
                                  </p:childTnLst>
                                </p:cTn>
                              </p:par>
                              <p:par>
                                <p:cTn id="66" presetID="0" presetClass="path" presetSubtype="0" accel="50000" decel="50000" fill="hold" nodeType="withEffect">
                                  <p:stCondLst>
                                    <p:cond delay="0"/>
                                  </p:stCondLst>
                                  <p:childTnLst>
                                    <p:animMotion origin="layout" path="M -5.55556E-6 4.07407E-6 C -0.06146 -0.04468 -0.12292 -0.08935 -0.19028 -0.08426 C -0.25764 -0.07917 -0.33091 -0.02431 -0.40417 0.03055 " pathEditMode="relative" ptsTypes="aaA">
                                      <p:cBhvr>
                                        <p:cTn id="67" dur="2000" fill="hold"/>
                                        <p:tgtEl>
                                          <p:spTgt spid="1181870"/>
                                        </p:tgtEl>
                                        <p:attrNameLst>
                                          <p:attrName>ppt_x</p:attrName>
                                          <p:attrName>ppt_y</p:attrName>
                                        </p:attrNameLst>
                                      </p:cBhvr>
                                    </p:animMotion>
                                  </p:childTnLst>
                                </p:cTn>
                              </p:par>
                            </p:childTnLst>
                          </p:cTn>
                        </p:par>
                        <p:par>
                          <p:cTn id="68" fill="hold">
                            <p:stCondLst>
                              <p:cond delay="2000"/>
                            </p:stCondLst>
                            <p:childTnLst>
                              <p:par>
                                <p:cTn id="69" presetID="1" presetClass="exit" presetSubtype="0" fill="hold" nodeType="afterEffect">
                                  <p:stCondLst>
                                    <p:cond delay="0"/>
                                  </p:stCondLst>
                                  <p:childTnLst>
                                    <p:set>
                                      <p:cBhvr>
                                        <p:cTn id="70" dur="1" fill="hold">
                                          <p:stCondLst>
                                            <p:cond delay="0"/>
                                          </p:stCondLst>
                                        </p:cTn>
                                        <p:tgtEl>
                                          <p:spTgt spid="1181870"/>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181861"/>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grpId="0" nodeType="afterEffect">
                                  <p:stCondLst>
                                    <p:cond delay="0"/>
                                  </p:stCondLst>
                                  <p:childTnLst>
                                    <p:set>
                                      <p:cBhvr>
                                        <p:cTn id="75" dur="1" fill="hold">
                                          <p:stCondLst>
                                            <p:cond delay="0"/>
                                          </p:stCondLst>
                                        </p:cTn>
                                        <p:tgtEl>
                                          <p:spTgt spid="118185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18185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1818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8185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8184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8184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818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1850"/>
                                        </p:tgtEl>
                                        <p:attrNameLst>
                                          <p:attrName>style.visibility</p:attrName>
                                        </p:attrNameLst>
                                      </p:cBhvr>
                                      <p:to>
                                        <p:strVal val="visible"/>
                                      </p:to>
                                    </p:set>
                                  </p:childTnLst>
                                </p:cTn>
                              </p:par>
                            </p:childTnLst>
                          </p:cTn>
                        </p:par>
                        <p:par>
                          <p:cTn id="90" fill="hold">
                            <p:stCondLst>
                              <p:cond delay="2000"/>
                            </p:stCondLst>
                            <p:childTnLst>
                              <p:par>
                                <p:cTn id="91" presetID="0" presetClass="path" presetSubtype="0" accel="50000" decel="50000" fill="hold" grpId="1" nodeType="afterEffect">
                                  <p:stCondLst>
                                    <p:cond delay="0"/>
                                  </p:stCondLst>
                                  <p:childTnLst>
                                    <p:animMotion origin="layout" path="M 0.02726 0.0037 C 0.02569 -0.03056 0.0243 -0.06459 0.00642 -0.08148 C -0.01146 -0.09838 -0.06528 -0.09537 -0.07969 -0.09815 " pathEditMode="relative" rAng="0" ptsTypes="aaA">
                                      <p:cBhvr>
                                        <p:cTn id="92" dur="500" fill="hold"/>
                                        <p:tgtEl>
                                          <p:spTgt spid="1181854"/>
                                        </p:tgtEl>
                                        <p:attrNameLst>
                                          <p:attrName>ppt_x</p:attrName>
                                          <p:attrName>ppt_y</p:attrName>
                                        </p:attrNameLst>
                                      </p:cBhvr>
                                      <p:rCtr x="-53" y="-51"/>
                                    </p:animMotion>
                                  </p:childTnLst>
                                </p:cTn>
                              </p:par>
                            </p:childTnLst>
                          </p:cTn>
                        </p:par>
                        <p:par>
                          <p:cTn id="93" fill="hold">
                            <p:stCondLst>
                              <p:cond delay="2500"/>
                            </p:stCondLst>
                            <p:childTnLst>
                              <p:par>
                                <p:cTn id="94" presetID="0" presetClass="path" presetSubtype="0" accel="50000" decel="50000" fill="hold" grpId="1" nodeType="afterEffect">
                                  <p:stCondLst>
                                    <p:cond delay="0"/>
                                  </p:stCondLst>
                                  <p:childTnLst>
                                    <p:animMotion origin="layout" path="M -2.5E-6 -4.81481E-6 C -0.0125 -0.03587 -0.025 -0.07152 -0.04271 -0.08425 C -0.06041 -0.09675 -0.08333 -0.08657 -0.10625 -0.07615 " pathEditMode="relative" rAng="0" ptsTypes="aaA">
                                      <p:cBhvr>
                                        <p:cTn id="95" dur="500" fill="hold"/>
                                        <p:tgtEl>
                                          <p:spTgt spid="1181847"/>
                                        </p:tgtEl>
                                        <p:attrNameLst>
                                          <p:attrName>ppt_x</p:attrName>
                                          <p:attrName>ppt_y</p:attrName>
                                        </p:attrNameLst>
                                      </p:cBhvr>
                                      <p:rCtr x="-53" y="-48"/>
                                    </p:animMotion>
                                  </p:childTnLst>
                                </p:cTn>
                              </p:par>
                            </p:childTnLst>
                          </p:cTn>
                        </p:par>
                        <p:par>
                          <p:cTn id="96" fill="hold">
                            <p:stCondLst>
                              <p:cond delay="3000"/>
                            </p:stCondLst>
                            <p:childTnLst>
                              <p:par>
                                <p:cTn id="97" presetID="0" presetClass="path" presetSubtype="0" accel="50000" decel="50000" fill="hold" grpId="1" nodeType="afterEffect">
                                  <p:stCondLst>
                                    <p:cond delay="0"/>
                                  </p:stCondLst>
                                  <p:childTnLst>
                                    <p:animMotion origin="layout" path="M -2.5E-6 -0.00046 C -0.01597 -0.03843 -0.03177 -0.07639 -0.04687 -0.09213 C -0.06198 -0.10787 -0.07639 -0.10139 -0.09062 -0.09491 " pathEditMode="relative" rAng="0" ptsTypes="aaA">
                                      <p:cBhvr>
                                        <p:cTn id="98" dur="500" fill="hold"/>
                                        <p:tgtEl>
                                          <p:spTgt spid="1181851"/>
                                        </p:tgtEl>
                                        <p:attrNameLst>
                                          <p:attrName>ppt_x</p:attrName>
                                          <p:attrName>ppt_y</p:attrName>
                                        </p:attrNameLst>
                                      </p:cBhvr>
                                      <p:rCtr x="-45" y="-54"/>
                                    </p:animMotion>
                                  </p:childTnLst>
                                </p:cTn>
                              </p:par>
                            </p:childTnLst>
                          </p:cTn>
                        </p:par>
                        <p:par>
                          <p:cTn id="99" fill="hold">
                            <p:stCondLst>
                              <p:cond delay="3500"/>
                            </p:stCondLst>
                            <p:childTnLst>
                              <p:par>
                                <p:cTn id="100" presetID="0" presetClass="path" presetSubtype="0" accel="50000" decel="50000" fill="hold" grpId="1" nodeType="afterEffect">
                                  <p:stCondLst>
                                    <p:cond delay="0"/>
                                  </p:stCondLst>
                                  <p:childTnLst>
                                    <p:animMotion origin="layout" path="M -2.5E-6 -4.81481E-6 C -0.01337 -0.02824 -0.02673 -0.05648 -0.04896 -0.0699 C -0.07118 -0.08333 -0.10225 -0.0824 -0.13333 -0.08125 " pathEditMode="relative" rAng="0" ptsTypes="aaA">
                                      <p:cBhvr>
                                        <p:cTn id="101" dur="500" fill="hold"/>
                                        <p:tgtEl>
                                          <p:spTgt spid="1181848"/>
                                        </p:tgtEl>
                                        <p:attrNameLst>
                                          <p:attrName>ppt_x</p:attrName>
                                          <p:attrName>ppt_y</p:attrName>
                                        </p:attrNameLst>
                                      </p:cBhvr>
                                      <p:rCtr x="-67" y="-42"/>
                                    </p:animMotion>
                                  </p:childTnLst>
                                </p:cTn>
                              </p:par>
                            </p:childTnLst>
                          </p:cTn>
                        </p:par>
                        <p:par>
                          <p:cTn id="102" fill="hold">
                            <p:stCondLst>
                              <p:cond delay="4000"/>
                            </p:stCondLst>
                            <p:childTnLst>
                              <p:par>
                                <p:cTn id="103" presetID="0" presetClass="path" presetSubtype="0" accel="50000" decel="50000" fill="hold" grpId="1" nodeType="afterEffect">
                                  <p:stCondLst>
                                    <p:cond delay="0"/>
                                  </p:stCondLst>
                                  <p:childTnLst>
                                    <p:animMotion origin="layout" path="M -0.02743 -0.00046 L -0.14201 -0.09491 " pathEditMode="relative" rAng="0" ptsTypes="AA">
                                      <p:cBhvr>
                                        <p:cTn id="104" dur="500" fill="hold"/>
                                        <p:tgtEl>
                                          <p:spTgt spid="1181852"/>
                                        </p:tgtEl>
                                        <p:attrNameLst>
                                          <p:attrName>ppt_x</p:attrName>
                                          <p:attrName>ppt_y</p:attrName>
                                        </p:attrNameLst>
                                      </p:cBhvr>
                                      <p:rCtr x="-57" y="-47"/>
                                    </p:animMotion>
                                  </p:childTnLst>
                                </p:cTn>
                              </p:par>
                              <p:par>
                                <p:cTn id="105" presetID="0" presetClass="path" presetSubtype="0" accel="50000" decel="50000" fill="hold" grpId="1" nodeType="withEffect">
                                  <p:stCondLst>
                                    <p:cond delay="0"/>
                                  </p:stCondLst>
                                  <p:childTnLst>
                                    <p:animMotion origin="layout" path="M 0 -2.96296E-6 L -0.16771 -0.07361 " pathEditMode="relative" rAng="0" ptsTypes="AA">
                                      <p:cBhvr>
                                        <p:cTn id="106" dur="500" fill="hold"/>
                                        <p:tgtEl>
                                          <p:spTgt spid="1181849"/>
                                        </p:tgtEl>
                                        <p:attrNameLst>
                                          <p:attrName>ppt_x</p:attrName>
                                          <p:attrName>ppt_y</p:attrName>
                                        </p:attrNameLst>
                                      </p:cBhvr>
                                      <p:rCtr x="-84" y="-37"/>
                                    </p:animMotion>
                                  </p:childTnLst>
                                </p:cTn>
                              </p:par>
                            </p:childTnLst>
                          </p:cTn>
                        </p:par>
                        <p:par>
                          <p:cTn id="107" fill="hold">
                            <p:stCondLst>
                              <p:cond delay="4500"/>
                            </p:stCondLst>
                            <p:childTnLst>
                              <p:par>
                                <p:cTn id="108" presetID="0" presetClass="path" presetSubtype="0" accel="50000" decel="50000" fill="hold" grpId="1" nodeType="afterEffect">
                                  <p:stCondLst>
                                    <p:cond delay="0"/>
                                  </p:stCondLst>
                                  <p:childTnLst>
                                    <p:animMotion origin="layout" path="M 2.77778E-6 2.22222E-6 L -0.18438 -0.09167 " pathEditMode="relative" rAng="0" ptsTypes="AA">
                                      <p:cBhvr>
                                        <p:cTn id="109" dur="500" fill="hold"/>
                                        <p:tgtEl>
                                          <p:spTgt spid="1181853"/>
                                        </p:tgtEl>
                                        <p:attrNameLst>
                                          <p:attrName>ppt_x</p:attrName>
                                          <p:attrName>ppt_y</p:attrName>
                                        </p:attrNameLst>
                                      </p:cBhvr>
                                      <p:rCtr x="-92" y="-46"/>
                                    </p:animMotion>
                                  </p:childTnLst>
                                </p:cTn>
                              </p:par>
                            </p:childTnLst>
                          </p:cTn>
                        </p:par>
                        <p:par>
                          <p:cTn id="110" fill="hold">
                            <p:stCondLst>
                              <p:cond delay="5000"/>
                            </p:stCondLst>
                            <p:childTnLst>
                              <p:par>
                                <p:cTn id="111" presetID="0" presetClass="path" presetSubtype="0" accel="50000" decel="50000" fill="hold" grpId="1" nodeType="afterEffect">
                                  <p:stCondLst>
                                    <p:cond delay="0"/>
                                  </p:stCondLst>
                                  <p:childTnLst>
                                    <p:animMotion origin="layout" path="M -4.16667E-6 -2.96296E-6 L -0.22187 -0.075 " pathEditMode="relative" rAng="0" ptsTypes="AA">
                                      <p:cBhvr>
                                        <p:cTn id="112" dur="500" fill="hold"/>
                                        <p:tgtEl>
                                          <p:spTgt spid="1181850"/>
                                        </p:tgtEl>
                                        <p:attrNameLst>
                                          <p:attrName>ppt_x</p:attrName>
                                          <p:attrName>ppt_y</p:attrName>
                                        </p:attrNameLst>
                                      </p:cBhvr>
                                      <p:rCtr x="-111" y="-38"/>
                                    </p:animMotion>
                                  </p:childTnLst>
                                </p:cTn>
                              </p:par>
                            </p:childTnLst>
                          </p:cTn>
                        </p:par>
                      </p:childTnLst>
                    </p:cTn>
                  </p:par>
                  <p:par>
                    <p:cTn id="113" fill="hold">
                      <p:stCondLst>
                        <p:cond delay="indefinite"/>
                      </p:stCondLst>
                      <p:childTnLst>
                        <p:par>
                          <p:cTn id="114" fill="hold">
                            <p:stCondLst>
                              <p:cond delay="0"/>
                            </p:stCondLst>
                            <p:childTnLst>
                              <p:par>
                                <p:cTn id="115" presetID="2" presetClass="entr" presetSubtype="3" fill="hold" grpId="0" nodeType="clickEffect">
                                  <p:stCondLst>
                                    <p:cond delay="0"/>
                                  </p:stCondLst>
                                  <p:childTnLst>
                                    <p:set>
                                      <p:cBhvr>
                                        <p:cTn id="116" dur="1" fill="hold">
                                          <p:stCondLst>
                                            <p:cond delay="0"/>
                                          </p:stCondLst>
                                        </p:cTn>
                                        <p:tgtEl>
                                          <p:spTgt spid="1181856"/>
                                        </p:tgtEl>
                                        <p:attrNameLst>
                                          <p:attrName>style.visibility</p:attrName>
                                        </p:attrNameLst>
                                      </p:cBhvr>
                                      <p:to>
                                        <p:strVal val="visible"/>
                                      </p:to>
                                    </p:set>
                                    <p:anim calcmode="lin" valueType="num">
                                      <p:cBhvr additive="base">
                                        <p:cTn id="117" dur="500" fill="hold"/>
                                        <p:tgtEl>
                                          <p:spTgt spid="1181856"/>
                                        </p:tgtEl>
                                        <p:attrNameLst>
                                          <p:attrName>ppt_x</p:attrName>
                                        </p:attrNameLst>
                                      </p:cBhvr>
                                      <p:tavLst>
                                        <p:tav tm="0">
                                          <p:val>
                                            <p:strVal val="1+#ppt_w/2"/>
                                          </p:val>
                                        </p:tav>
                                        <p:tav tm="100000">
                                          <p:val>
                                            <p:strVal val="#ppt_x"/>
                                          </p:val>
                                        </p:tav>
                                      </p:tavLst>
                                    </p:anim>
                                    <p:anim calcmode="lin" valueType="num">
                                      <p:cBhvr additive="base">
                                        <p:cTn id="118" dur="500" fill="hold"/>
                                        <p:tgtEl>
                                          <p:spTgt spid="1181856"/>
                                        </p:tgtEl>
                                        <p:attrNameLst>
                                          <p:attrName>ppt_y</p:attrName>
                                        </p:attrNameLst>
                                      </p:cBhvr>
                                      <p:tavLst>
                                        <p:tav tm="0">
                                          <p:val>
                                            <p:strVal val="0-#ppt_h/2"/>
                                          </p:val>
                                        </p:tav>
                                        <p:tav tm="100000">
                                          <p:val>
                                            <p:strVal val="#ppt_y"/>
                                          </p:val>
                                        </p:tav>
                                      </p:tavLst>
                                    </p:anim>
                                  </p:childTnLst>
                                </p:cTn>
                              </p:par>
                              <p:par>
                                <p:cTn id="119" presetID="1" presetClass="entr" presetSubtype="0" fill="hold" grpId="0" nodeType="withEffect">
                                  <p:stCondLst>
                                    <p:cond delay="0"/>
                                  </p:stCondLst>
                                  <p:childTnLst>
                                    <p:set>
                                      <p:cBhvr>
                                        <p:cTn id="120" dur="1" fill="hold">
                                          <p:stCondLst>
                                            <p:cond delay="0"/>
                                          </p:stCondLst>
                                        </p:cTn>
                                        <p:tgtEl>
                                          <p:spTgt spid="1181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839" grpId="0" animBg="1"/>
      <p:bldP spid="1181839" grpId="1" animBg="1"/>
      <p:bldP spid="1181840" grpId="0" animBg="1"/>
      <p:bldP spid="1181840" grpId="1" animBg="1"/>
      <p:bldP spid="1181841" grpId="0" animBg="1"/>
      <p:bldP spid="1181841" grpId="1" animBg="1"/>
      <p:bldP spid="1181842" grpId="0" animBg="1"/>
      <p:bldP spid="1181842" grpId="1" animBg="1"/>
      <p:bldP spid="1181843" grpId="0" animBg="1"/>
      <p:bldP spid="1181843" grpId="1" animBg="1"/>
      <p:bldP spid="1181844" grpId="0" animBg="1"/>
      <p:bldP spid="1181844" grpId="1" animBg="1"/>
      <p:bldP spid="1181845" grpId="0" animBg="1"/>
      <p:bldP spid="1181845" grpId="1" animBg="1"/>
      <p:bldP spid="1181846" grpId="0" animBg="1"/>
      <p:bldP spid="1181846" grpId="1" animBg="1"/>
      <p:bldP spid="1181847" grpId="0" animBg="1"/>
      <p:bldP spid="1181847" grpId="1" animBg="1"/>
      <p:bldP spid="1181848" grpId="0" animBg="1"/>
      <p:bldP spid="1181848" grpId="1" animBg="1"/>
      <p:bldP spid="1181849" grpId="0" animBg="1"/>
      <p:bldP spid="1181849" grpId="1" animBg="1"/>
      <p:bldP spid="1181850" grpId="0" animBg="1"/>
      <p:bldP spid="1181850" grpId="1" animBg="1"/>
      <p:bldP spid="1181851" grpId="0" animBg="1"/>
      <p:bldP spid="1181851" grpId="1" animBg="1"/>
      <p:bldP spid="1181852" grpId="0" animBg="1"/>
      <p:bldP spid="1181852" grpId="1" animBg="1"/>
      <p:bldP spid="1181853" grpId="0" animBg="1"/>
      <p:bldP spid="1181853" grpId="1" animBg="1"/>
      <p:bldP spid="1181854" grpId="0" animBg="1"/>
      <p:bldP spid="1181854" grpId="1" animBg="1"/>
      <p:bldP spid="1181856" grpId="0" animBg="1"/>
      <p:bldP spid="1181857" grpId="0" animBg="1"/>
      <p:bldP spid="1181858" grpId="0" animBg="1"/>
      <p:bldP spid="118185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ENIAC</a:t>
            </a:r>
            <a:endParaRPr lang="zh-CN" altLang="en-US"/>
          </a:p>
        </p:txBody>
      </p:sp>
      <p:sp>
        <p:nvSpPr>
          <p:cNvPr id="3" name="内容占位符 2"/>
          <p:cNvSpPr>
            <a:spLocks noGrp="1"/>
          </p:cNvSpPr>
          <p:nvPr>
            <p:ph idx="1"/>
          </p:nvPr>
        </p:nvSpPr>
        <p:spPr>
          <a:xfrm>
            <a:off x="457200" y="5877272"/>
            <a:ext cx="8362950" cy="720080"/>
          </a:xfrm>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11</a:t>
            </a:fld>
            <a:endParaRPr lang="en-US" altLang="zh-CN"/>
          </a:p>
        </p:txBody>
      </p:sp>
      <p:pic>
        <p:nvPicPr>
          <p:cNvPr id="183298" name="Picture 2"/>
          <p:cNvPicPr>
            <a:picLocks noChangeAspect="1" noChangeArrowheads="1"/>
          </p:cNvPicPr>
          <p:nvPr/>
        </p:nvPicPr>
        <p:blipFill>
          <a:blip r:embed="rId2" cstate="print"/>
          <a:srcRect/>
          <a:stretch>
            <a:fillRect/>
          </a:stretch>
        </p:blipFill>
        <p:spPr bwMode="auto">
          <a:xfrm>
            <a:off x="539552" y="692696"/>
            <a:ext cx="7684806" cy="5184576"/>
          </a:xfrm>
          <a:prstGeom prst="rect">
            <a:avLst/>
          </a:prstGeom>
          <a:ln>
            <a:noFill/>
          </a:ln>
          <a:effectLst>
            <a:softEdge rad="112500"/>
          </a:effectLst>
        </p:spPr>
      </p:pic>
      <p:sp>
        <p:nvSpPr>
          <p:cNvPr id="7" name="动作按钮: 上一张 6">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IBM 7030</a:t>
            </a:r>
            <a:endParaRPr lang="zh-CN" altLang="en-US"/>
          </a:p>
        </p:txBody>
      </p:sp>
      <p:sp>
        <p:nvSpPr>
          <p:cNvPr id="3" name="内容占位符 2"/>
          <p:cNvSpPr>
            <a:spLocks noGrp="1"/>
          </p:cNvSpPr>
          <p:nvPr>
            <p:ph idx="1"/>
          </p:nvPr>
        </p:nvSpPr>
        <p:spPr>
          <a:xfrm>
            <a:off x="457200" y="5877272"/>
            <a:ext cx="8362950" cy="720080"/>
          </a:xfrm>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12</a:t>
            </a:fld>
            <a:endParaRPr lang="en-US" altLang="zh-CN"/>
          </a:p>
        </p:txBody>
      </p:sp>
      <p:pic>
        <p:nvPicPr>
          <p:cNvPr id="184322" name="Picture 2"/>
          <p:cNvPicPr>
            <a:picLocks noChangeAspect="1" noChangeArrowheads="1"/>
          </p:cNvPicPr>
          <p:nvPr/>
        </p:nvPicPr>
        <p:blipFill>
          <a:blip r:embed="rId2" cstate="print"/>
          <a:srcRect/>
          <a:stretch>
            <a:fillRect/>
          </a:stretch>
        </p:blipFill>
        <p:spPr bwMode="auto">
          <a:xfrm>
            <a:off x="3635896" y="908720"/>
            <a:ext cx="5294479" cy="4104456"/>
          </a:xfrm>
          <a:prstGeom prst="rect">
            <a:avLst/>
          </a:prstGeom>
          <a:ln>
            <a:noFill/>
          </a:ln>
          <a:effectLst>
            <a:softEdge rad="112500"/>
          </a:effectLst>
        </p:spPr>
      </p:pic>
      <p:pic>
        <p:nvPicPr>
          <p:cNvPr id="184323" name="Picture 3"/>
          <p:cNvPicPr>
            <a:picLocks noChangeAspect="1" noChangeArrowheads="1"/>
          </p:cNvPicPr>
          <p:nvPr/>
        </p:nvPicPr>
        <p:blipFill>
          <a:blip r:embed="rId3" cstate="print"/>
          <a:srcRect/>
          <a:stretch>
            <a:fillRect/>
          </a:stretch>
        </p:blipFill>
        <p:spPr bwMode="auto">
          <a:xfrm>
            <a:off x="251520" y="2420888"/>
            <a:ext cx="3850813" cy="2963914"/>
          </a:xfrm>
          <a:prstGeom prst="rect">
            <a:avLst/>
          </a:prstGeom>
          <a:ln>
            <a:noFill/>
          </a:ln>
          <a:effectLst>
            <a:softEdge rad="112500"/>
          </a:effectLst>
        </p:spPr>
      </p:pic>
      <p:sp>
        <p:nvSpPr>
          <p:cNvPr id="8" name="内容占位符 2"/>
          <p:cNvSpPr txBox="1">
            <a:spLocks/>
          </p:cNvSpPr>
          <p:nvPr/>
        </p:nvSpPr>
        <p:spPr bwMode="auto">
          <a:xfrm>
            <a:off x="323528" y="2132856"/>
            <a:ext cx="3312368"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eaLnBrk="0" hangingPunct="0">
              <a:spcBef>
                <a:spcPct val="20000"/>
              </a:spcBef>
              <a:buClr>
                <a:schemeClr val="bg2"/>
              </a:buClr>
              <a:buSzPct val="75000"/>
            </a:pPr>
            <a:r>
              <a:rPr lang="en-US" altLang="zh-CN" sz="1800" kern="0" smtClean="0">
                <a:latin typeface="+mn-lt"/>
                <a:ea typeface="+mn-ea"/>
              </a:rPr>
              <a:t>IBM 7030 Stretch circuit board</a:t>
            </a:r>
            <a:endParaRPr kumimoji="0" lang="zh-CN" altLang="en-US" sz="1800" b="1" i="0" u="none" strike="noStrike" kern="0" cap="none" spc="0" normalizeH="0" baseline="0" noProof="0">
              <a:ln>
                <a:noFill/>
              </a:ln>
              <a:solidFill>
                <a:schemeClr val="tx1"/>
              </a:solidFill>
              <a:effectLst/>
              <a:uLnTx/>
              <a:uFillTx/>
              <a:latin typeface="+mn-lt"/>
              <a:ea typeface="+mn-ea"/>
              <a:cs typeface="+mn-cs"/>
            </a:endParaRPr>
          </a:p>
        </p:txBody>
      </p:sp>
      <p:sp>
        <p:nvSpPr>
          <p:cNvPr id="9" name="内容占位符 2"/>
          <p:cNvSpPr txBox="1">
            <a:spLocks/>
          </p:cNvSpPr>
          <p:nvPr/>
        </p:nvSpPr>
        <p:spPr bwMode="auto">
          <a:xfrm>
            <a:off x="4067944" y="4869160"/>
            <a:ext cx="4680520"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bg2"/>
              </a:buClr>
              <a:buSzPct val="75000"/>
            </a:pPr>
            <a:r>
              <a:rPr lang="en-US" altLang="zh-CN" sz="1800" kern="0" smtClean="0">
                <a:latin typeface="+mn-lt"/>
                <a:ea typeface="+mn-ea"/>
              </a:rPr>
              <a:t>The IBM 7030 System Operator's Console</a:t>
            </a:r>
            <a:endParaRPr kumimoji="0" lang="zh-CN" altLang="en-US" sz="1800" b="1" i="0" u="none" strike="noStrike" kern="0" cap="none" spc="0" normalizeH="0" baseline="0" noProof="0">
              <a:ln>
                <a:noFill/>
              </a:ln>
              <a:solidFill>
                <a:schemeClr val="tx1"/>
              </a:solidFill>
              <a:effectLst/>
              <a:uLnTx/>
              <a:uFillTx/>
              <a:latin typeface="+mn-lt"/>
              <a:ea typeface="+mn-ea"/>
              <a:cs typeface="+mn-cs"/>
            </a:endParaRPr>
          </a:p>
        </p:txBody>
      </p:sp>
      <p:sp>
        <p:nvSpPr>
          <p:cNvPr id="10" name="动作按钮: 上一张 9">
            <a:hlinkClick r:id="rId4"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a:noFill/>
        </p:spPr>
        <p:txBody>
          <a:bodyPr/>
          <a:lstStyle/>
          <a:p>
            <a:fld id="{D57E4443-82C4-45A8-A81B-1F0D00413062}" type="slidenum">
              <a:rPr lang="zh-CN" altLang="en-US"/>
              <a:pPr/>
              <a:t>13</a:t>
            </a:fld>
            <a:endParaRPr lang="en-US" altLang="zh-CN"/>
          </a:p>
        </p:txBody>
      </p:sp>
      <p:sp>
        <p:nvSpPr>
          <p:cNvPr id="20483" name="Rectangle 2"/>
          <p:cNvSpPr>
            <a:spLocks noGrp="1" noChangeArrowheads="1"/>
          </p:cNvSpPr>
          <p:nvPr>
            <p:ph type="title"/>
          </p:nvPr>
        </p:nvSpPr>
        <p:spPr/>
        <p:txBody>
          <a:bodyPr/>
          <a:lstStyle/>
          <a:p>
            <a:pPr eaLnBrk="1" hangingPunct="1"/>
            <a:r>
              <a:rPr lang="zh-CN" altLang="en-US" smtClean="0"/>
              <a:t>一、发展经历</a:t>
            </a:r>
          </a:p>
        </p:txBody>
      </p:sp>
      <p:sp>
        <p:nvSpPr>
          <p:cNvPr id="20484" name="Rectangle 3"/>
          <p:cNvSpPr>
            <a:spLocks noGrp="1" noChangeArrowheads="1"/>
          </p:cNvSpPr>
          <p:nvPr>
            <p:ph type="body" idx="1"/>
          </p:nvPr>
        </p:nvSpPr>
        <p:spPr>
          <a:xfrm>
            <a:off x="457200" y="765175"/>
            <a:ext cx="8362950" cy="5832475"/>
          </a:xfrm>
        </p:spPr>
        <p:txBody>
          <a:bodyPr/>
          <a:lstStyle/>
          <a:p>
            <a:pPr eaLnBrk="1" hangingPunct="1"/>
            <a:r>
              <a:rPr lang="zh-CN" altLang="en-US" smtClean="0">
                <a:solidFill>
                  <a:srgbClr val="777777"/>
                </a:solidFill>
              </a:rPr>
              <a:t>第</a:t>
            </a:r>
            <a:r>
              <a:rPr lang="en-US" altLang="zh-CN" smtClean="0">
                <a:solidFill>
                  <a:srgbClr val="777777"/>
                </a:solidFill>
              </a:rPr>
              <a:t>0</a:t>
            </a:r>
            <a:r>
              <a:rPr lang="zh-CN" altLang="en-US" smtClean="0">
                <a:solidFill>
                  <a:srgbClr val="777777"/>
                </a:solidFill>
              </a:rPr>
              <a:t>代：机械计算器</a:t>
            </a:r>
          </a:p>
          <a:p>
            <a:pPr eaLnBrk="1" hangingPunct="1"/>
            <a:r>
              <a:rPr lang="zh-CN" altLang="en-US" smtClean="0">
                <a:solidFill>
                  <a:srgbClr val="777777"/>
                </a:solidFill>
              </a:rPr>
              <a:t>第</a:t>
            </a:r>
            <a:r>
              <a:rPr lang="en-US" altLang="zh-CN" smtClean="0">
                <a:solidFill>
                  <a:srgbClr val="777777"/>
                </a:solidFill>
              </a:rPr>
              <a:t>1</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1946</a:t>
            </a:r>
            <a:r>
              <a:rPr lang="zh-CN" altLang="en-US" smtClean="0">
                <a:solidFill>
                  <a:srgbClr val="777777"/>
                </a:solidFill>
              </a:rPr>
              <a:t>～</a:t>
            </a:r>
            <a:r>
              <a:rPr lang="en-US" altLang="zh-CN" smtClean="0">
                <a:solidFill>
                  <a:srgbClr val="777777"/>
                </a:solidFill>
              </a:rPr>
              <a:t>1954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电子管</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2</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1955</a:t>
            </a:r>
            <a:r>
              <a:rPr lang="zh-CN" altLang="en-US" smtClean="0">
                <a:solidFill>
                  <a:srgbClr val="777777"/>
                </a:solidFill>
              </a:rPr>
              <a:t>～</a:t>
            </a:r>
            <a:r>
              <a:rPr lang="en-US" altLang="zh-CN" smtClean="0">
                <a:solidFill>
                  <a:srgbClr val="777777"/>
                </a:solidFill>
              </a:rPr>
              <a:t>1964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晶体管</a:t>
            </a:r>
            <a:r>
              <a:rPr lang="zh-CN" altLang="en-US" smtClean="0">
                <a:solidFill>
                  <a:srgbClr val="777777"/>
                </a:solidFill>
              </a:rPr>
              <a:t>计算机</a:t>
            </a:r>
          </a:p>
          <a:p>
            <a:pPr eaLnBrk="1" hangingPunct="1"/>
            <a:r>
              <a:rPr lang="zh-CN" altLang="en-US" smtClean="0"/>
              <a:t>第</a:t>
            </a:r>
            <a:r>
              <a:rPr lang="en-US" altLang="zh-CN" smtClean="0"/>
              <a:t>3</a:t>
            </a:r>
            <a:r>
              <a:rPr lang="zh-CN" altLang="en-US" smtClean="0"/>
              <a:t>代</a:t>
            </a:r>
            <a:r>
              <a:rPr lang="en-US" altLang="zh-CN" smtClean="0">
                <a:latin typeface="宋体" pitchFamily="2" charset="-122"/>
              </a:rPr>
              <a:t>(</a:t>
            </a:r>
            <a:r>
              <a:rPr lang="en-US" altLang="zh-CN" smtClean="0"/>
              <a:t>1965</a:t>
            </a:r>
            <a:r>
              <a:rPr lang="zh-CN" altLang="en-US" smtClean="0"/>
              <a:t>～</a:t>
            </a:r>
            <a:r>
              <a:rPr lang="en-US" altLang="zh-CN" smtClean="0"/>
              <a:t>1974</a:t>
            </a:r>
            <a:r>
              <a:rPr lang="en-US" altLang="zh-CN" smtClean="0">
                <a:latin typeface="宋体" pitchFamily="2" charset="-122"/>
              </a:rPr>
              <a:t>)</a:t>
            </a:r>
            <a:r>
              <a:rPr lang="zh-CN" altLang="en-US" smtClean="0"/>
              <a:t>：</a:t>
            </a:r>
            <a:r>
              <a:rPr lang="zh-CN" altLang="en-US" smtClean="0">
                <a:solidFill>
                  <a:srgbClr val="FF0000"/>
                </a:solidFill>
              </a:rPr>
              <a:t>中小规模集成电路</a:t>
            </a:r>
            <a:r>
              <a:rPr lang="zh-CN" altLang="en-US" smtClean="0"/>
              <a:t>计算机</a:t>
            </a:r>
            <a:br>
              <a:rPr lang="zh-CN" altLang="en-US" smtClean="0"/>
            </a:br>
            <a:r>
              <a:rPr lang="zh-CN" altLang="en-US" smtClean="0"/>
              <a:t>小规模及中规模集成电路芯片、多层印刷电路板、磁芯存储器，高级语言、分时操作系统</a:t>
            </a:r>
            <a:br>
              <a:rPr lang="zh-CN" altLang="en-US" smtClean="0"/>
            </a:br>
            <a:r>
              <a:rPr lang="zh-CN" altLang="en-US" smtClean="0"/>
              <a:t>如：</a:t>
            </a:r>
            <a:r>
              <a:rPr lang="en-US" altLang="zh-CN" smtClean="0"/>
              <a:t>IBM 360</a:t>
            </a:r>
            <a:r>
              <a:rPr lang="zh-CN" altLang="en-US" smtClean="0"/>
              <a:t>，</a:t>
            </a:r>
            <a:r>
              <a:rPr lang="en-US" altLang="zh-CN" smtClean="0"/>
              <a:t>IBM 370</a:t>
            </a:r>
            <a:r>
              <a:rPr lang="zh-CN" altLang="en-US" smtClean="0"/>
              <a:t>，</a:t>
            </a:r>
            <a:r>
              <a:rPr lang="en-US" altLang="zh-CN" smtClean="0"/>
              <a:t>DEC PDP-8</a:t>
            </a:r>
            <a:endParaRPr lang="zh-CN" altLang="en-US" smtClean="0"/>
          </a:p>
          <a:p>
            <a:pPr eaLnBrk="1" hangingPunct="1"/>
            <a:r>
              <a:rPr lang="zh-CN" altLang="en-US" smtClean="0">
                <a:solidFill>
                  <a:srgbClr val="777777"/>
                </a:solidFill>
              </a:rPr>
              <a:t>第</a:t>
            </a:r>
            <a:r>
              <a:rPr lang="en-US" altLang="zh-CN" smtClean="0">
                <a:solidFill>
                  <a:srgbClr val="777777"/>
                </a:solidFill>
              </a:rPr>
              <a:t>4</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1975</a:t>
            </a:r>
            <a:r>
              <a:rPr lang="zh-CN" altLang="en-US" smtClean="0">
                <a:solidFill>
                  <a:srgbClr val="777777"/>
                </a:solidFill>
              </a:rPr>
              <a:t>～</a:t>
            </a:r>
            <a:r>
              <a:rPr lang="en-US" altLang="zh-CN" smtClean="0">
                <a:solidFill>
                  <a:srgbClr val="777777"/>
                </a:solidFill>
              </a:rPr>
              <a:t>1990</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超大规模集成电路</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5</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1991</a:t>
            </a:r>
            <a:r>
              <a:rPr lang="zh-CN" altLang="en-US" smtClean="0">
                <a:solidFill>
                  <a:srgbClr val="777777"/>
                </a:solidFill>
              </a:rPr>
              <a:t>～？</a:t>
            </a:r>
            <a:r>
              <a:rPr lang="en-US" altLang="zh-CN" smtClean="0">
                <a:solidFill>
                  <a:srgbClr val="777777"/>
                </a:solidFill>
                <a:latin typeface="宋体" pitchFamily="2" charset="-122"/>
              </a:rPr>
              <a:t>)</a:t>
            </a:r>
            <a:r>
              <a:rPr lang="zh-CN" altLang="en-US" smtClean="0">
                <a:solidFill>
                  <a:srgbClr val="777777"/>
                </a:solidFill>
              </a:rPr>
              <a:t>：高性能智能计算机</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p:spPr>
        <p:txBody>
          <a:bodyPr/>
          <a:lstStyle/>
          <a:p>
            <a:fld id="{DD0E40BB-37EF-488E-A43E-BBD91618B098}" type="slidenum">
              <a:rPr lang="zh-CN" altLang="en-US"/>
              <a:pPr/>
              <a:t>14</a:t>
            </a:fld>
            <a:endParaRPr lang="en-US" altLang="zh-CN"/>
          </a:p>
        </p:txBody>
      </p:sp>
      <p:sp>
        <p:nvSpPr>
          <p:cNvPr id="21507" name="Rectangle 2"/>
          <p:cNvSpPr>
            <a:spLocks noGrp="1" noChangeArrowheads="1"/>
          </p:cNvSpPr>
          <p:nvPr>
            <p:ph type="title"/>
          </p:nvPr>
        </p:nvSpPr>
        <p:spPr/>
        <p:txBody>
          <a:bodyPr/>
          <a:lstStyle/>
          <a:p>
            <a:pPr eaLnBrk="1" hangingPunct="1"/>
            <a:r>
              <a:rPr lang="zh-CN" altLang="en-US" smtClean="0"/>
              <a:t>一、发展经历</a:t>
            </a:r>
          </a:p>
        </p:txBody>
      </p:sp>
      <p:sp>
        <p:nvSpPr>
          <p:cNvPr id="21508" name="Rectangle 3"/>
          <p:cNvSpPr>
            <a:spLocks noGrp="1" noChangeArrowheads="1"/>
          </p:cNvSpPr>
          <p:nvPr>
            <p:ph type="body" idx="1"/>
          </p:nvPr>
        </p:nvSpPr>
        <p:spPr>
          <a:xfrm>
            <a:off x="457200" y="765175"/>
            <a:ext cx="8362950" cy="5832475"/>
          </a:xfrm>
        </p:spPr>
        <p:txBody>
          <a:bodyPr/>
          <a:lstStyle/>
          <a:p>
            <a:pPr eaLnBrk="1" hangingPunct="1"/>
            <a:r>
              <a:rPr lang="zh-CN" altLang="en-US" dirty="0" smtClean="0">
                <a:solidFill>
                  <a:srgbClr val="777777"/>
                </a:solidFill>
              </a:rPr>
              <a:t>第</a:t>
            </a:r>
            <a:r>
              <a:rPr lang="en-US" altLang="zh-CN" dirty="0" smtClean="0">
                <a:solidFill>
                  <a:srgbClr val="777777"/>
                </a:solidFill>
              </a:rPr>
              <a:t>0</a:t>
            </a:r>
            <a:r>
              <a:rPr lang="zh-CN" altLang="en-US" dirty="0" smtClean="0">
                <a:solidFill>
                  <a:srgbClr val="777777"/>
                </a:solidFill>
              </a:rPr>
              <a:t>代：机械计算器</a:t>
            </a:r>
          </a:p>
          <a:p>
            <a:pPr eaLnBrk="1" hangingPunct="1"/>
            <a:r>
              <a:rPr lang="zh-CN" altLang="en-US" dirty="0" smtClean="0">
                <a:solidFill>
                  <a:srgbClr val="777777"/>
                </a:solidFill>
              </a:rPr>
              <a:t>第</a:t>
            </a:r>
            <a:r>
              <a:rPr lang="en-US" altLang="zh-CN" dirty="0" smtClean="0">
                <a:solidFill>
                  <a:srgbClr val="777777"/>
                </a:solidFill>
              </a:rPr>
              <a:t>1</a:t>
            </a:r>
            <a:r>
              <a:rPr lang="zh-CN" altLang="en-US" dirty="0" smtClean="0">
                <a:solidFill>
                  <a:srgbClr val="777777"/>
                </a:solidFill>
              </a:rPr>
              <a:t>代</a:t>
            </a:r>
            <a:r>
              <a:rPr lang="en-US" altLang="zh-CN" dirty="0" smtClean="0">
                <a:solidFill>
                  <a:srgbClr val="777777"/>
                </a:solidFill>
                <a:latin typeface="宋体" pitchFamily="2" charset="-122"/>
              </a:rPr>
              <a:t>(</a:t>
            </a:r>
            <a:r>
              <a:rPr lang="en-US" altLang="zh-CN" dirty="0" smtClean="0">
                <a:solidFill>
                  <a:srgbClr val="777777"/>
                </a:solidFill>
              </a:rPr>
              <a:t>1946</a:t>
            </a:r>
            <a:r>
              <a:rPr lang="zh-CN" altLang="en-US" dirty="0" smtClean="0">
                <a:solidFill>
                  <a:srgbClr val="777777"/>
                </a:solidFill>
              </a:rPr>
              <a:t>～</a:t>
            </a:r>
            <a:r>
              <a:rPr lang="en-US" altLang="zh-CN" dirty="0" smtClean="0">
                <a:solidFill>
                  <a:srgbClr val="777777"/>
                </a:solidFill>
              </a:rPr>
              <a:t>1954</a:t>
            </a:r>
            <a:r>
              <a:rPr lang="en-US" altLang="zh-CN" dirty="0" smtClean="0">
                <a:solidFill>
                  <a:srgbClr val="777777"/>
                </a:solidFill>
                <a:latin typeface="宋体" pitchFamily="2" charset="-122"/>
              </a:rPr>
              <a:t>)</a:t>
            </a:r>
            <a:r>
              <a:rPr lang="zh-CN" altLang="en-US" dirty="0" smtClean="0">
                <a:solidFill>
                  <a:srgbClr val="777777"/>
                </a:solidFill>
              </a:rPr>
              <a:t>：</a:t>
            </a:r>
            <a:r>
              <a:rPr lang="zh-CN" altLang="en-US" dirty="0" smtClean="0">
                <a:solidFill>
                  <a:srgbClr val="FF6699"/>
                </a:solidFill>
              </a:rPr>
              <a:t>电子管</a:t>
            </a:r>
            <a:r>
              <a:rPr lang="zh-CN" altLang="en-US" dirty="0" smtClean="0">
                <a:solidFill>
                  <a:srgbClr val="777777"/>
                </a:solidFill>
              </a:rPr>
              <a:t>计算机</a:t>
            </a:r>
          </a:p>
          <a:p>
            <a:pPr eaLnBrk="1" hangingPunct="1"/>
            <a:r>
              <a:rPr lang="zh-CN" altLang="en-US" dirty="0" smtClean="0">
                <a:solidFill>
                  <a:srgbClr val="777777"/>
                </a:solidFill>
              </a:rPr>
              <a:t>第</a:t>
            </a:r>
            <a:r>
              <a:rPr lang="en-US" altLang="zh-CN" dirty="0" smtClean="0">
                <a:solidFill>
                  <a:srgbClr val="777777"/>
                </a:solidFill>
              </a:rPr>
              <a:t>2</a:t>
            </a:r>
            <a:r>
              <a:rPr lang="zh-CN" altLang="en-US" dirty="0" smtClean="0">
                <a:solidFill>
                  <a:srgbClr val="777777"/>
                </a:solidFill>
              </a:rPr>
              <a:t>代</a:t>
            </a:r>
            <a:r>
              <a:rPr lang="en-US" altLang="zh-CN" dirty="0" smtClean="0">
                <a:solidFill>
                  <a:srgbClr val="777777"/>
                </a:solidFill>
                <a:latin typeface="宋体" pitchFamily="2" charset="-122"/>
              </a:rPr>
              <a:t>(</a:t>
            </a:r>
            <a:r>
              <a:rPr lang="en-US" altLang="zh-CN" dirty="0" smtClean="0">
                <a:solidFill>
                  <a:srgbClr val="777777"/>
                </a:solidFill>
              </a:rPr>
              <a:t>1955</a:t>
            </a:r>
            <a:r>
              <a:rPr lang="zh-CN" altLang="en-US" dirty="0" smtClean="0">
                <a:solidFill>
                  <a:srgbClr val="777777"/>
                </a:solidFill>
              </a:rPr>
              <a:t>～</a:t>
            </a:r>
            <a:r>
              <a:rPr lang="en-US" altLang="zh-CN" dirty="0" smtClean="0">
                <a:solidFill>
                  <a:srgbClr val="777777"/>
                </a:solidFill>
              </a:rPr>
              <a:t>1964</a:t>
            </a:r>
            <a:r>
              <a:rPr lang="en-US" altLang="zh-CN" dirty="0" smtClean="0">
                <a:solidFill>
                  <a:srgbClr val="777777"/>
                </a:solidFill>
                <a:latin typeface="宋体" pitchFamily="2" charset="-122"/>
              </a:rPr>
              <a:t>)</a:t>
            </a:r>
            <a:r>
              <a:rPr lang="zh-CN" altLang="en-US" dirty="0" smtClean="0">
                <a:solidFill>
                  <a:srgbClr val="777777"/>
                </a:solidFill>
              </a:rPr>
              <a:t>：</a:t>
            </a:r>
            <a:r>
              <a:rPr lang="zh-CN" altLang="en-US" dirty="0" smtClean="0">
                <a:solidFill>
                  <a:srgbClr val="FF6699"/>
                </a:solidFill>
              </a:rPr>
              <a:t>晶体管</a:t>
            </a:r>
            <a:r>
              <a:rPr lang="zh-CN" altLang="en-US" dirty="0" smtClean="0">
                <a:solidFill>
                  <a:srgbClr val="777777"/>
                </a:solidFill>
              </a:rPr>
              <a:t>计算机</a:t>
            </a:r>
          </a:p>
          <a:p>
            <a:pPr eaLnBrk="1" hangingPunct="1"/>
            <a:r>
              <a:rPr lang="zh-CN" altLang="en-US" dirty="0" smtClean="0">
                <a:solidFill>
                  <a:srgbClr val="777777"/>
                </a:solidFill>
              </a:rPr>
              <a:t>第</a:t>
            </a:r>
            <a:r>
              <a:rPr lang="en-US" altLang="zh-CN" dirty="0" smtClean="0">
                <a:solidFill>
                  <a:srgbClr val="777777"/>
                </a:solidFill>
              </a:rPr>
              <a:t>3</a:t>
            </a:r>
            <a:r>
              <a:rPr lang="zh-CN" altLang="en-US" dirty="0" smtClean="0">
                <a:solidFill>
                  <a:srgbClr val="777777"/>
                </a:solidFill>
              </a:rPr>
              <a:t>代</a:t>
            </a:r>
            <a:r>
              <a:rPr lang="en-US" altLang="zh-CN" dirty="0" smtClean="0">
                <a:solidFill>
                  <a:srgbClr val="777777"/>
                </a:solidFill>
                <a:latin typeface="宋体" pitchFamily="2" charset="-122"/>
              </a:rPr>
              <a:t>(</a:t>
            </a:r>
            <a:r>
              <a:rPr lang="en-US" altLang="zh-CN" dirty="0" smtClean="0">
                <a:solidFill>
                  <a:srgbClr val="777777"/>
                </a:solidFill>
              </a:rPr>
              <a:t>1965</a:t>
            </a:r>
            <a:r>
              <a:rPr lang="zh-CN" altLang="en-US" dirty="0" smtClean="0">
                <a:solidFill>
                  <a:srgbClr val="777777"/>
                </a:solidFill>
              </a:rPr>
              <a:t>～</a:t>
            </a:r>
            <a:r>
              <a:rPr lang="en-US" altLang="zh-CN" dirty="0" smtClean="0">
                <a:solidFill>
                  <a:srgbClr val="777777"/>
                </a:solidFill>
              </a:rPr>
              <a:t>1974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中小规模集成电路</a:t>
            </a:r>
            <a:r>
              <a:rPr lang="zh-CN" altLang="en-US" dirty="0" smtClean="0">
                <a:solidFill>
                  <a:srgbClr val="777777"/>
                </a:solidFill>
              </a:rPr>
              <a:t>计算机</a:t>
            </a:r>
          </a:p>
          <a:p>
            <a:pPr eaLnBrk="1" hangingPunct="1"/>
            <a:r>
              <a:rPr lang="zh-CN" altLang="en-US" dirty="0" smtClean="0"/>
              <a:t>第</a:t>
            </a:r>
            <a:r>
              <a:rPr lang="en-US" altLang="zh-CN" dirty="0" smtClean="0"/>
              <a:t>4</a:t>
            </a:r>
            <a:r>
              <a:rPr lang="zh-CN" altLang="en-US" dirty="0" smtClean="0"/>
              <a:t>代</a:t>
            </a:r>
            <a:r>
              <a:rPr lang="en-US" altLang="zh-CN" dirty="0" smtClean="0">
                <a:latin typeface="宋体" pitchFamily="2" charset="-122"/>
              </a:rPr>
              <a:t>(</a:t>
            </a:r>
            <a:r>
              <a:rPr lang="en-US" altLang="zh-CN" dirty="0" smtClean="0"/>
              <a:t>1975</a:t>
            </a:r>
            <a:r>
              <a:rPr lang="zh-CN" altLang="en-US" dirty="0" smtClean="0"/>
              <a:t>～</a:t>
            </a:r>
            <a:r>
              <a:rPr lang="en-US" altLang="zh-CN" dirty="0" smtClean="0"/>
              <a:t>1990</a:t>
            </a:r>
            <a:r>
              <a:rPr lang="en-US" altLang="zh-CN" dirty="0" smtClean="0">
                <a:latin typeface="宋体" pitchFamily="2" charset="-122"/>
              </a:rPr>
              <a:t>)</a:t>
            </a:r>
            <a:r>
              <a:rPr lang="zh-CN" altLang="en-US" dirty="0" smtClean="0"/>
              <a:t>：</a:t>
            </a:r>
            <a:r>
              <a:rPr lang="zh-CN" altLang="en-US" dirty="0" smtClean="0">
                <a:solidFill>
                  <a:srgbClr val="FF0000"/>
                </a:solidFill>
              </a:rPr>
              <a:t>超大规模集成电路</a:t>
            </a:r>
            <a:r>
              <a:rPr lang="zh-CN" altLang="en-US" dirty="0" smtClean="0"/>
              <a:t>计算机</a:t>
            </a:r>
          </a:p>
          <a:p>
            <a:pPr marL="901700" lvl="1" indent="-379413" eaLnBrk="1" hangingPunct="1"/>
            <a:r>
              <a:rPr lang="zh-CN" altLang="en-US" dirty="0" smtClean="0"/>
              <a:t>大规模、超大规模集成电路，半导体存储器</a:t>
            </a:r>
          </a:p>
          <a:p>
            <a:pPr marL="901700" lvl="1" indent="-379413" eaLnBrk="1" hangingPunct="1"/>
            <a:r>
              <a:rPr lang="zh-CN" altLang="en-US" dirty="0" smtClean="0"/>
              <a:t>微型计算机、单片微型计算机</a:t>
            </a:r>
          </a:p>
          <a:p>
            <a:pPr marL="901700" lvl="1" indent="-379413" eaLnBrk="1" hangingPunct="1"/>
            <a:r>
              <a:rPr lang="en-US" altLang="zh-CN" dirty="0" smtClean="0"/>
              <a:t>DOS</a:t>
            </a:r>
            <a:r>
              <a:rPr lang="zh-CN" altLang="en-US" dirty="0" smtClean="0"/>
              <a:t>、</a:t>
            </a:r>
            <a:r>
              <a:rPr lang="en-US" altLang="zh-CN" dirty="0" smtClean="0"/>
              <a:t>Windows</a:t>
            </a:r>
            <a:r>
              <a:rPr lang="zh-CN" altLang="en-US" dirty="0" smtClean="0"/>
              <a:t>、</a:t>
            </a:r>
            <a:r>
              <a:rPr lang="en-US" altLang="zh-CN" dirty="0" smtClean="0"/>
              <a:t>Unix</a:t>
            </a:r>
          </a:p>
          <a:p>
            <a:pPr marL="901700" lvl="1" indent="-379413" eaLnBrk="1" hangingPunct="1"/>
            <a:r>
              <a:rPr lang="en-US" altLang="zh-CN" dirty="0" smtClean="0"/>
              <a:t>IBM 3090</a:t>
            </a:r>
            <a:r>
              <a:rPr lang="zh-CN" altLang="en-US" dirty="0" smtClean="0"/>
              <a:t>，</a:t>
            </a:r>
            <a:r>
              <a:rPr lang="en-US" altLang="zh-CN" dirty="0" smtClean="0"/>
              <a:t>VAX 9000</a:t>
            </a:r>
            <a:r>
              <a:rPr lang="zh-CN" altLang="en-US" dirty="0" smtClean="0"/>
              <a:t>，</a:t>
            </a:r>
            <a:r>
              <a:rPr lang="en-US" altLang="zh-CN" dirty="0" smtClean="0"/>
              <a:t>IBM PC </a:t>
            </a:r>
            <a:r>
              <a:rPr lang="zh-CN" altLang="en-US" dirty="0" smtClean="0"/>
              <a:t>兼容机，</a:t>
            </a:r>
            <a:r>
              <a:rPr lang="en-US" altLang="zh-CN" dirty="0" smtClean="0"/>
              <a:t/>
            </a:r>
            <a:br>
              <a:rPr lang="en-US" altLang="zh-CN" dirty="0" smtClean="0"/>
            </a:br>
            <a:r>
              <a:rPr lang="zh-CN" altLang="en-US" dirty="0" smtClean="0"/>
              <a:t>苹果</a:t>
            </a:r>
            <a:r>
              <a:rPr lang="en-US" altLang="zh-CN" dirty="0" smtClean="0"/>
              <a:t>Macintosh</a:t>
            </a:r>
          </a:p>
          <a:p>
            <a:pPr eaLnBrk="1" hangingPunct="1"/>
            <a:r>
              <a:rPr lang="zh-CN" altLang="en-US" dirty="0" smtClean="0">
                <a:solidFill>
                  <a:srgbClr val="777777"/>
                </a:solidFill>
              </a:rPr>
              <a:t>第</a:t>
            </a:r>
            <a:r>
              <a:rPr lang="en-US" altLang="zh-CN" dirty="0" smtClean="0">
                <a:solidFill>
                  <a:srgbClr val="777777"/>
                </a:solidFill>
              </a:rPr>
              <a:t>5</a:t>
            </a:r>
            <a:r>
              <a:rPr lang="zh-CN" altLang="en-US" dirty="0" smtClean="0">
                <a:solidFill>
                  <a:srgbClr val="777777"/>
                </a:solidFill>
              </a:rPr>
              <a:t>代</a:t>
            </a:r>
            <a:r>
              <a:rPr lang="en-US" altLang="zh-CN" dirty="0" smtClean="0">
                <a:solidFill>
                  <a:srgbClr val="777777"/>
                </a:solidFill>
                <a:latin typeface="宋体" pitchFamily="2" charset="-122"/>
              </a:rPr>
              <a:t>(</a:t>
            </a:r>
            <a:r>
              <a:rPr lang="en-US" altLang="zh-CN" dirty="0" smtClean="0">
                <a:solidFill>
                  <a:srgbClr val="777777"/>
                </a:solidFill>
              </a:rPr>
              <a:t>1991</a:t>
            </a:r>
            <a:r>
              <a:rPr lang="zh-CN" altLang="en-US" dirty="0" smtClean="0">
                <a:solidFill>
                  <a:srgbClr val="777777"/>
                </a:solidFill>
              </a:rPr>
              <a:t>～？</a:t>
            </a:r>
            <a:r>
              <a:rPr lang="en-US" altLang="zh-CN" dirty="0" smtClean="0">
                <a:solidFill>
                  <a:srgbClr val="777777"/>
                </a:solidFill>
                <a:latin typeface="宋体" pitchFamily="2" charset="-122"/>
              </a:rPr>
              <a:t>)</a:t>
            </a:r>
            <a:r>
              <a:rPr lang="zh-CN" altLang="en-US" dirty="0" smtClean="0">
                <a:solidFill>
                  <a:srgbClr val="777777"/>
                </a:solidFill>
              </a:rPr>
              <a:t>：高性能智能计算机</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p:spPr>
        <p:txBody>
          <a:bodyPr/>
          <a:lstStyle/>
          <a:p>
            <a:fld id="{7D02D517-585F-4C08-8A3D-ABE4F72C4E19}" type="slidenum">
              <a:rPr lang="zh-CN" altLang="en-US"/>
              <a:pPr/>
              <a:t>15</a:t>
            </a:fld>
            <a:endParaRPr lang="en-US" altLang="zh-CN"/>
          </a:p>
        </p:txBody>
      </p:sp>
      <p:sp>
        <p:nvSpPr>
          <p:cNvPr id="22531" name="Rectangle 2"/>
          <p:cNvSpPr>
            <a:spLocks noGrp="1" noChangeArrowheads="1"/>
          </p:cNvSpPr>
          <p:nvPr>
            <p:ph type="title"/>
          </p:nvPr>
        </p:nvSpPr>
        <p:spPr/>
        <p:txBody>
          <a:bodyPr/>
          <a:lstStyle/>
          <a:p>
            <a:pPr eaLnBrk="1" hangingPunct="1"/>
            <a:r>
              <a:rPr lang="zh-CN" altLang="en-US" smtClean="0"/>
              <a:t>一、发展经历</a:t>
            </a:r>
          </a:p>
        </p:txBody>
      </p:sp>
      <p:sp>
        <p:nvSpPr>
          <p:cNvPr id="22532" name="Rectangle 3"/>
          <p:cNvSpPr>
            <a:spLocks noGrp="1" noChangeArrowheads="1"/>
          </p:cNvSpPr>
          <p:nvPr>
            <p:ph type="body" idx="1"/>
          </p:nvPr>
        </p:nvSpPr>
        <p:spPr>
          <a:xfrm>
            <a:off x="457200" y="765175"/>
            <a:ext cx="8362950" cy="5832475"/>
          </a:xfrm>
        </p:spPr>
        <p:txBody>
          <a:bodyPr/>
          <a:lstStyle/>
          <a:p>
            <a:pPr eaLnBrk="1" hangingPunct="1"/>
            <a:r>
              <a:rPr lang="zh-CN" altLang="en-US" smtClean="0">
                <a:solidFill>
                  <a:srgbClr val="777777"/>
                </a:solidFill>
              </a:rPr>
              <a:t>第</a:t>
            </a:r>
            <a:r>
              <a:rPr lang="en-US" altLang="zh-CN" smtClean="0">
                <a:solidFill>
                  <a:srgbClr val="777777"/>
                </a:solidFill>
              </a:rPr>
              <a:t>0</a:t>
            </a:r>
            <a:r>
              <a:rPr lang="zh-CN" altLang="en-US" smtClean="0">
                <a:solidFill>
                  <a:srgbClr val="777777"/>
                </a:solidFill>
              </a:rPr>
              <a:t>代：机械计算器</a:t>
            </a:r>
          </a:p>
          <a:p>
            <a:pPr eaLnBrk="1" hangingPunct="1"/>
            <a:r>
              <a:rPr lang="zh-CN" altLang="en-US" smtClean="0">
                <a:solidFill>
                  <a:srgbClr val="777777"/>
                </a:solidFill>
              </a:rPr>
              <a:t>第</a:t>
            </a:r>
            <a:r>
              <a:rPr lang="en-US" altLang="zh-CN" smtClean="0">
                <a:solidFill>
                  <a:srgbClr val="777777"/>
                </a:solidFill>
              </a:rPr>
              <a:t>1</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1946</a:t>
            </a:r>
            <a:r>
              <a:rPr lang="zh-CN" altLang="en-US" smtClean="0">
                <a:solidFill>
                  <a:srgbClr val="777777"/>
                </a:solidFill>
              </a:rPr>
              <a:t>～</a:t>
            </a:r>
            <a:r>
              <a:rPr lang="en-US" altLang="zh-CN" smtClean="0">
                <a:solidFill>
                  <a:srgbClr val="777777"/>
                </a:solidFill>
              </a:rPr>
              <a:t>1954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电子管</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2</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1955</a:t>
            </a:r>
            <a:r>
              <a:rPr lang="zh-CN" altLang="en-US" smtClean="0">
                <a:solidFill>
                  <a:srgbClr val="777777"/>
                </a:solidFill>
              </a:rPr>
              <a:t>～</a:t>
            </a:r>
            <a:r>
              <a:rPr lang="en-US" altLang="zh-CN" smtClean="0">
                <a:solidFill>
                  <a:srgbClr val="777777"/>
                </a:solidFill>
              </a:rPr>
              <a:t>1964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晶体管</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3</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1965</a:t>
            </a:r>
            <a:r>
              <a:rPr lang="zh-CN" altLang="en-US" smtClean="0">
                <a:solidFill>
                  <a:srgbClr val="777777"/>
                </a:solidFill>
              </a:rPr>
              <a:t>～</a:t>
            </a:r>
            <a:r>
              <a:rPr lang="en-US" altLang="zh-CN" smtClean="0">
                <a:solidFill>
                  <a:srgbClr val="777777"/>
                </a:solidFill>
              </a:rPr>
              <a:t>1974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中小规模集成电路</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4</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1975</a:t>
            </a:r>
            <a:r>
              <a:rPr lang="zh-CN" altLang="en-US" smtClean="0">
                <a:solidFill>
                  <a:srgbClr val="777777"/>
                </a:solidFill>
              </a:rPr>
              <a:t>～</a:t>
            </a:r>
            <a:r>
              <a:rPr lang="en-US" altLang="zh-CN" smtClean="0">
                <a:solidFill>
                  <a:srgbClr val="777777"/>
                </a:solidFill>
              </a:rPr>
              <a:t>1990</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超大规模集成电路</a:t>
            </a:r>
            <a:r>
              <a:rPr lang="zh-CN" altLang="en-US" smtClean="0">
                <a:solidFill>
                  <a:srgbClr val="777777"/>
                </a:solidFill>
              </a:rPr>
              <a:t>计算机</a:t>
            </a:r>
            <a:endParaRPr lang="en-US" altLang="zh-CN" smtClean="0">
              <a:solidFill>
                <a:srgbClr val="777777"/>
              </a:solidFill>
            </a:endParaRPr>
          </a:p>
          <a:p>
            <a:pPr eaLnBrk="1" hangingPunct="1"/>
            <a:r>
              <a:rPr lang="zh-CN" altLang="en-US" smtClean="0"/>
              <a:t>第</a:t>
            </a:r>
            <a:r>
              <a:rPr lang="en-US" altLang="zh-CN" smtClean="0"/>
              <a:t>5</a:t>
            </a:r>
            <a:r>
              <a:rPr lang="zh-CN" altLang="en-US" smtClean="0"/>
              <a:t>代</a:t>
            </a:r>
            <a:r>
              <a:rPr lang="en-US" altLang="zh-CN" smtClean="0">
                <a:latin typeface="宋体" pitchFamily="2" charset="-122"/>
              </a:rPr>
              <a:t>(</a:t>
            </a:r>
            <a:r>
              <a:rPr lang="en-US" altLang="zh-CN" smtClean="0"/>
              <a:t>1991</a:t>
            </a:r>
            <a:r>
              <a:rPr lang="zh-CN" altLang="en-US" smtClean="0"/>
              <a:t>～？</a:t>
            </a:r>
            <a:r>
              <a:rPr lang="en-US" altLang="zh-CN" smtClean="0">
                <a:latin typeface="宋体" pitchFamily="2" charset="-122"/>
              </a:rPr>
              <a:t>)</a:t>
            </a:r>
            <a:r>
              <a:rPr lang="zh-CN" altLang="en-US" smtClean="0"/>
              <a:t>：高性能智能计算机</a:t>
            </a:r>
          </a:p>
          <a:p>
            <a:pPr marL="901700" lvl="1" indent="-379413" eaLnBrk="1" hangingPunct="1"/>
            <a:r>
              <a:rPr lang="zh-CN" altLang="en-US" smtClean="0"/>
              <a:t>超大规模、超高速集成电路</a:t>
            </a:r>
          </a:p>
          <a:p>
            <a:pPr marL="901700" lvl="1" indent="-379413" eaLnBrk="1" hangingPunct="1"/>
            <a:r>
              <a:rPr lang="zh-CN" altLang="en-US" smtClean="0"/>
              <a:t>多处理器、多核处理器</a:t>
            </a:r>
          </a:p>
          <a:p>
            <a:pPr marL="901700" lvl="1" indent="-379413" eaLnBrk="1" hangingPunct="1"/>
            <a:r>
              <a:rPr lang="zh-CN" altLang="en-US" smtClean="0"/>
              <a:t>高性能计算机，如集群系统</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44AC493F-6D69-45C4-905A-5FB7F45A315B}" type="slidenum">
              <a:rPr lang="zh-CN" altLang="en-US"/>
              <a:pPr/>
              <a:t>16</a:t>
            </a:fld>
            <a:endParaRPr lang="en-US" altLang="zh-CN"/>
          </a:p>
        </p:txBody>
      </p:sp>
      <p:sp>
        <p:nvSpPr>
          <p:cNvPr id="23555" name="Rectangle 2"/>
          <p:cNvSpPr>
            <a:spLocks noGrp="1" noChangeArrowheads="1"/>
          </p:cNvSpPr>
          <p:nvPr>
            <p:ph type="title"/>
          </p:nvPr>
        </p:nvSpPr>
        <p:spPr/>
        <p:txBody>
          <a:bodyPr/>
          <a:lstStyle/>
          <a:p>
            <a:pPr eaLnBrk="1" hangingPunct="1"/>
            <a:r>
              <a:rPr lang="zh-CN" altLang="en-US" smtClean="0"/>
              <a:t>二、摩尔定律</a:t>
            </a:r>
          </a:p>
        </p:txBody>
      </p:sp>
      <p:sp>
        <p:nvSpPr>
          <p:cNvPr id="23556" name="Rectangle 3"/>
          <p:cNvSpPr>
            <a:spLocks noGrp="1" noChangeArrowheads="1"/>
          </p:cNvSpPr>
          <p:nvPr>
            <p:ph type="body" idx="1"/>
          </p:nvPr>
        </p:nvSpPr>
        <p:spPr/>
        <p:txBody>
          <a:bodyPr/>
          <a:lstStyle/>
          <a:p>
            <a:pPr marL="0" indent="0" eaLnBrk="1" hangingPunct="1">
              <a:buFont typeface="Wingdings" pitchFamily="2" charset="2"/>
              <a:buNone/>
            </a:pPr>
            <a:r>
              <a:rPr lang="zh-CN" altLang="en-US" dirty="0" smtClean="0"/>
              <a:t>戈登</a:t>
            </a:r>
            <a:r>
              <a:rPr lang="en-US" altLang="zh-CN" dirty="0" smtClean="0"/>
              <a:t>·</a:t>
            </a:r>
            <a:r>
              <a:rPr lang="zh-CN" altLang="en-US" dirty="0" smtClean="0"/>
              <a:t>摩尔（</a:t>
            </a:r>
            <a:r>
              <a:rPr lang="en-US" altLang="zh-CN" dirty="0" smtClean="0"/>
              <a:t>Gordon Moore</a:t>
            </a:r>
            <a:r>
              <a:rPr lang="zh-CN" altLang="en-US" dirty="0" smtClean="0"/>
              <a:t>），</a:t>
            </a:r>
            <a:r>
              <a:rPr lang="en-US" altLang="zh-CN" dirty="0" smtClean="0"/>
              <a:t>1965 </a:t>
            </a:r>
            <a:r>
              <a:rPr lang="zh-CN" altLang="en-US" dirty="0" smtClean="0"/>
              <a:t>年，</a:t>
            </a:r>
            <a:endParaRPr lang="en-US" altLang="zh-CN" dirty="0" smtClean="0"/>
          </a:p>
          <a:p>
            <a:pPr marL="0" indent="0" eaLnBrk="1" hangingPunct="1">
              <a:buFont typeface="Wingdings" pitchFamily="2" charset="2"/>
              <a:buNone/>
            </a:pPr>
            <a:r>
              <a:rPr lang="zh-CN" altLang="en-US" dirty="0" smtClean="0"/>
              <a:t>“摩尔定律”：</a:t>
            </a:r>
          </a:p>
          <a:p>
            <a:pPr marL="0" indent="0" eaLnBrk="1" hangingPunct="1">
              <a:buFont typeface="Wingdings" pitchFamily="2" charset="2"/>
              <a:buNone/>
            </a:pPr>
            <a:r>
              <a:rPr lang="zh-CN" altLang="en-US" dirty="0" smtClean="0"/>
              <a:t>集成电路芯片的集成度每</a:t>
            </a:r>
            <a:r>
              <a:rPr lang="en-US" altLang="zh-CN" dirty="0" smtClean="0"/>
              <a:t>18</a:t>
            </a:r>
            <a:r>
              <a:rPr lang="zh-CN" altLang="en-US" dirty="0" smtClean="0"/>
              <a:t>个月翻一番。</a:t>
            </a:r>
          </a:p>
          <a:p>
            <a:pPr marL="0" indent="0" eaLnBrk="1" hangingPunct="1">
              <a:buFont typeface="Wingdings" pitchFamily="2" charset="2"/>
              <a:buNone/>
            </a:pPr>
            <a:endParaRPr lang="zh-CN" altLang="en-US" dirty="0" smtClean="0"/>
          </a:p>
          <a:p>
            <a:pPr marL="0" indent="0" eaLnBrk="1" hangingPunct="1">
              <a:buFont typeface="Wingdings" pitchFamily="2" charset="2"/>
              <a:buNone/>
            </a:pPr>
            <a:r>
              <a:rPr lang="zh-CN" altLang="en-US" dirty="0" smtClean="0"/>
              <a:t>“</a:t>
            </a:r>
            <a:r>
              <a:rPr lang="zh-CN" altLang="en-US" dirty="0" smtClean="0">
                <a:solidFill>
                  <a:srgbClr val="0000FF"/>
                </a:solidFill>
              </a:rPr>
              <a:t>集成度</a:t>
            </a:r>
            <a:r>
              <a:rPr lang="zh-CN" altLang="en-US" dirty="0" smtClean="0"/>
              <a:t>提高</a:t>
            </a:r>
            <a:r>
              <a:rPr lang="en-US" altLang="zh-CN" dirty="0" smtClean="0"/>
              <a:t>100</a:t>
            </a:r>
            <a:r>
              <a:rPr lang="zh-CN" altLang="en-US" dirty="0" smtClean="0"/>
              <a:t>倍，则相对</a:t>
            </a:r>
            <a:r>
              <a:rPr lang="zh-CN" altLang="en-US" dirty="0" smtClean="0">
                <a:solidFill>
                  <a:srgbClr val="FF0000"/>
                </a:solidFill>
              </a:rPr>
              <a:t>价格</a:t>
            </a:r>
            <a:r>
              <a:rPr lang="zh-CN" altLang="en-US" dirty="0" smtClean="0"/>
              <a:t>可以降低</a:t>
            </a:r>
            <a:r>
              <a:rPr lang="en-US" altLang="zh-CN" dirty="0" smtClean="0"/>
              <a:t>100</a:t>
            </a:r>
            <a:r>
              <a:rPr lang="zh-CN" altLang="en-US" dirty="0" smtClean="0"/>
              <a:t>倍、</a:t>
            </a:r>
            <a:r>
              <a:rPr lang="zh-CN" altLang="en-US" dirty="0" smtClean="0">
                <a:solidFill>
                  <a:srgbClr val="FF0000"/>
                </a:solidFill>
              </a:rPr>
              <a:t>性能</a:t>
            </a:r>
            <a:r>
              <a:rPr lang="zh-CN" altLang="en-US" dirty="0" smtClean="0"/>
              <a:t>可提高</a:t>
            </a:r>
            <a:r>
              <a:rPr lang="en-US" altLang="zh-CN" dirty="0" smtClean="0"/>
              <a:t>100</a:t>
            </a:r>
            <a:r>
              <a:rPr lang="zh-CN" altLang="en-US" dirty="0" smtClean="0"/>
              <a:t>倍、</a:t>
            </a:r>
            <a:r>
              <a:rPr lang="zh-CN" altLang="en-US" dirty="0" smtClean="0">
                <a:solidFill>
                  <a:srgbClr val="FF0000"/>
                </a:solidFill>
              </a:rPr>
              <a:t>可靠性</a:t>
            </a:r>
            <a:r>
              <a:rPr lang="zh-CN" altLang="en-US" dirty="0" smtClean="0"/>
              <a:t>也可以提高</a:t>
            </a:r>
            <a:r>
              <a:rPr lang="en-US" altLang="zh-CN" dirty="0" smtClean="0"/>
              <a:t>100</a:t>
            </a:r>
            <a:r>
              <a:rPr lang="zh-CN" altLang="en-US" dirty="0" smtClean="0"/>
              <a:t>倍。”</a:t>
            </a:r>
          </a:p>
          <a:p>
            <a:pPr marL="0" indent="0" eaLnBrk="1" hangingPunct="1">
              <a:buFont typeface="Wingdings" pitchFamily="2" charset="2"/>
              <a:buNone/>
            </a:pPr>
            <a:endParaRPr lang="zh-CN" altLang="en-US" dirty="0" smtClean="0"/>
          </a:p>
          <a:p>
            <a:pPr marL="0" indent="0" eaLnBrk="1" hangingPunct="1">
              <a:buFont typeface="Wingdings" pitchFamily="2" charset="2"/>
              <a:buNone/>
            </a:pPr>
            <a:r>
              <a:rPr lang="zh-CN" altLang="en-US" dirty="0" smtClean="0"/>
              <a:t>摩尔定律的未来：新技术、新材料的出现，使芯片的集成度进一步提高成为可能。</a:t>
            </a:r>
          </a:p>
        </p:txBody>
      </p:sp>
      <p:sp>
        <p:nvSpPr>
          <p:cNvPr id="5" name="动作按钮: 信息 4">
            <a:hlinkClick r:id="rId2" action="ppaction://hlinksldjump" highlightClick="1"/>
          </p:cNvPr>
          <p:cNvSpPr/>
          <p:nvPr/>
        </p:nvSpPr>
        <p:spPr bwMode="auto">
          <a:xfrm>
            <a:off x="8028384" y="260648"/>
            <a:ext cx="576064" cy="576064"/>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Fairchild Semiconductor Corporation</a:t>
            </a:r>
            <a:endParaRPr lang="zh-CN" altLang="en-US"/>
          </a:p>
        </p:txBody>
      </p:sp>
      <p:sp>
        <p:nvSpPr>
          <p:cNvPr id="3" name="内容占位符 2"/>
          <p:cNvSpPr>
            <a:spLocks noGrp="1"/>
          </p:cNvSpPr>
          <p:nvPr>
            <p:ph idx="1"/>
          </p:nvPr>
        </p:nvSpPr>
        <p:spPr>
          <a:xfrm>
            <a:off x="395536" y="548680"/>
            <a:ext cx="8568952" cy="5976663"/>
          </a:xfrm>
        </p:spPr>
        <p:txBody>
          <a:bodyPr/>
          <a:lstStyle/>
          <a:p>
            <a:pPr>
              <a:spcBef>
                <a:spcPts val="300"/>
              </a:spcBef>
            </a:pPr>
            <a:r>
              <a:rPr lang="zh-CN" altLang="zh-CN" smtClean="0">
                <a:solidFill>
                  <a:srgbClr val="0000FF"/>
                </a:solidFill>
              </a:rPr>
              <a:t>仙童</a:t>
            </a:r>
            <a:r>
              <a:rPr lang="zh-CN" altLang="zh-CN" smtClean="0"/>
              <a:t>半导体公司</a:t>
            </a:r>
            <a:r>
              <a:rPr lang="zh-CN" altLang="en-US" smtClean="0"/>
              <a:t>（</a:t>
            </a:r>
            <a:r>
              <a:rPr lang="zh-CN" altLang="en-US" smtClean="0">
                <a:solidFill>
                  <a:srgbClr val="0000FF"/>
                </a:solidFill>
              </a:rPr>
              <a:t>飞兆</a:t>
            </a:r>
            <a:r>
              <a:rPr lang="zh-CN" altLang="zh-CN" smtClean="0"/>
              <a:t>半导体公司</a:t>
            </a:r>
            <a:r>
              <a:rPr lang="zh-CN" altLang="en-US" smtClean="0"/>
              <a:t>）</a:t>
            </a:r>
            <a:endParaRPr lang="en-US" altLang="zh-CN" smtClean="0"/>
          </a:p>
          <a:p>
            <a:pPr>
              <a:spcBef>
                <a:spcPts val="300"/>
              </a:spcBef>
            </a:pPr>
            <a:r>
              <a:rPr lang="zh-CN" altLang="en-US" smtClean="0"/>
              <a:t>与</a:t>
            </a:r>
            <a:r>
              <a:rPr lang="zh-CN" altLang="zh-CN" smtClean="0"/>
              <a:t>德克萨斯仪器公司（</a:t>
            </a:r>
            <a:r>
              <a:rPr lang="en-US" altLang="zh-CN" smtClean="0">
                <a:solidFill>
                  <a:srgbClr val="C00000"/>
                </a:solidFill>
              </a:rPr>
              <a:t>TI</a:t>
            </a:r>
            <a:r>
              <a:rPr lang="zh-CN" altLang="zh-CN" smtClean="0"/>
              <a:t>）</a:t>
            </a:r>
            <a:r>
              <a:rPr lang="zh-CN" altLang="en-US" smtClean="0"/>
              <a:t>共同拥有</a:t>
            </a:r>
            <a:r>
              <a:rPr lang="zh-CN" altLang="zh-CN" smtClean="0"/>
              <a:t>集成电路发明专利</a:t>
            </a:r>
            <a:r>
              <a:rPr lang="zh-CN" altLang="en-US" smtClean="0"/>
              <a:t>。</a:t>
            </a:r>
            <a:endParaRPr lang="en-US" altLang="zh-CN" smtClean="0"/>
          </a:p>
          <a:p>
            <a:pPr>
              <a:spcBef>
                <a:spcPts val="300"/>
              </a:spcBef>
            </a:pPr>
            <a:r>
              <a:rPr lang="zh-CN" altLang="zh-CN" smtClean="0"/>
              <a:t>“仙童半导体公司就象个成熟了的蒲公英，你一吹它，这种创业精神的种子就随风四处飘扬了。”</a:t>
            </a:r>
            <a:r>
              <a:rPr lang="en-US" altLang="zh-CN" smtClean="0"/>
              <a:t>							—— Steve Jobs</a:t>
            </a:r>
          </a:p>
          <a:p>
            <a:pPr lvl="1">
              <a:spcBef>
                <a:spcPts val="300"/>
              </a:spcBef>
            </a:pPr>
            <a:r>
              <a:rPr lang="zh-CN" altLang="zh-CN" smtClean="0"/>
              <a:t>查尔斯·斯波克</a:t>
            </a:r>
            <a:r>
              <a:rPr lang="en-US" altLang="zh-CN" smtClean="0">
                <a:latin typeface="+mn-ea"/>
              </a:rPr>
              <a:t>(</a:t>
            </a:r>
            <a:r>
              <a:rPr lang="zh-CN" altLang="zh-CN" smtClean="0"/>
              <a:t>总经理</a:t>
            </a:r>
            <a:r>
              <a:rPr lang="en-US" altLang="zh-CN" smtClean="0">
                <a:latin typeface="+mn-ea"/>
              </a:rPr>
              <a:t>)</a:t>
            </a:r>
            <a:r>
              <a:rPr lang="zh-CN" altLang="en-US" smtClean="0"/>
              <a:t>、</a:t>
            </a:r>
            <a:r>
              <a:rPr lang="zh-CN" altLang="zh-CN" smtClean="0"/>
              <a:t>杰里·桑德斯</a:t>
            </a:r>
            <a:r>
              <a:rPr lang="zh-CN" altLang="en-US" smtClean="0"/>
              <a:t>：</a:t>
            </a:r>
            <a:r>
              <a:rPr lang="en-US" altLang="zh-CN" smtClean="0"/>
              <a:t> 1967</a:t>
            </a:r>
            <a:r>
              <a:rPr lang="zh-CN" altLang="zh-CN" smtClean="0"/>
              <a:t>年出走</a:t>
            </a:r>
            <a:r>
              <a:rPr lang="zh-CN" altLang="en-US" smtClean="0"/>
              <a:t>，在国家半导体公司</a:t>
            </a:r>
            <a:r>
              <a:rPr lang="en-US" altLang="zh-CN" smtClean="0">
                <a:latin typeface="+mn-ea"/>
              </a:rPr>
              <a:t>(</a:t>
            </a:r>
            <a:r>
              <a:rPr lang="en-US" altLang="zh-CN" smtClean="0"/>
              <a:t>National Semiconductor Corporation</a:t>
            </a:r>
            <a:r>
              <a:rPr lang="en-US" altLang="zh-CN" smtClean="0">
                <a:latin typeface="+mn-ea"/>
              </a:rPr>
              <a:t>)</a:t>
            </a:r>
            <a:r>
              <a:rPr lang="zh-CN" altLang="en-US" smtClean="0"/>
              <a:t>担任</a:t>
            </a:r>
            <a:r>
              <a:rPr lang="en-US" altLang="zh-CN" smtClean="0"/>
              <a:t>CEO</a:t>
            </a:r>
            <a:r>
              <a:rPr lang="zh-CN" altLang="en-US" smtClean="0"/>
              <a:t>；</a:t>
            </a:r>
            <a:endParaRPr lang="en-US" altLang="zh-CN" smtClean="0"/>
          </a:p>
          <a:p>
            <a:pPr lvl="1">
              <a:spcBef>
                <a:spcPts val="300"/>
              </a:spcBef>
            </a:pPr>
            <a:r>
              <a:rPr lang="zh-CN" altLang="zh-CN" smtClean="0"/>
              <a:t>诺依斯</a:t>
            </a:r>
            <a:r>
              <a:rPr lang="zh-CN" altLang="en-US" smtClean="0"/>
              <a:t>、</a:t>
            </a:r>
            <a:r>
              <a:rPr lang="zh-CN" altLang="zh-CN" smtClean="0"/>
              <a:t>摩尔</a:t>
            </a:r>
            <a:r>
              <a:rPr lang="en-US" altLang="zh-CN" smtClean="0">
                <a:latin typeface="+mn-ea"/>
              </a:rPr>
              <a:t>(</a:t>
            </a:r>
            <a:r>
              <a:rPr lang="zh-CN" altLang="en-US" smtClean="0"/>
              <a:t>研发部主管</a:t>
            </a:r>
            <a:r>
              <a:rPr lang="en-US" altLang="zh-CN" smtClean="0">
                <a:latin typeface="+mn-ea"/>
              </a:rPr>
              <a:t>)</a:t>
            </a:r>
            <a:r>
              <a:rPr lang="zh-CN" altLang="en-US" smtClean="0"/>
              <a:t>、</a:t>
            </a:r>
            <a:r>
              <a:rPr lang="zh-CN" altLang="zh-CN" smtClean="0"/>
              <a:t>葛罗夫</a:t>
            </a:r>
            <a:r>
              <a:rPr lang="zh-CN" altLang="en-US" smtClean="0"/>
              <a:t>：</a:t>
            </a:r>
            <a:r>
              <a:rPr lang="en-US" altLang="zh-CN" smtClean="0"/>
              <a:t> 1968</a:t>
            </a:r>
            <a:r>
              <a:rPr lang="zh-CN" altLang="zh-CN" smtClean="0"/>
              <a:t>年，</a:t>
            </a:r>
            <a:r>
              <a:rPr lang="zh-CN" altLang="en-US" smtClean="0"/>
              <a:t>脱离</a:t>
            </a:r>
            <a:r>
              <a:rPr lang="zh-CN" altLang="zh-CN" smtClean="0"/>
              <a:t>仙童公司自立门户， 创办</a:t>
            </a:r>
            <a:r>
              <a:rPr lang="en-US" altLang="zh-CN" smtClean="0"/>
              <a:t>Intel</a:t>
            </a:r>
            <a:r>
              <a:rPr lang="zh-CN" altLang="zh-CN" smtClean="0"/>
              <a:t>公司</a:t>
            </a:r>
            <a:r>
              <a:rPr lang="zh-CN" altLang="en-US" smtClean="0"/>
              <a:t>。</a:t>
            </a:r>
            <a:endParaRPr lang="en-US" altLang="zh-CN" smtClean="0"/>
          </a:p>
          <a:p>
            <a:pPr lvl="1">
              <a:spcBef>
                <a:spcPts val="300"/>
              </a:spcBef>
            </a:pPr>
            <a:r>
              <a:rPr lang="zh-CN" altLang="zh-CN" smtClean="0"/>
              <a:t>桑德斯</a:t>
            </a:r>
            <a:r>
              <a:rPr lang="en-US" altLang="zh-CN" smtClean="0">
                <a:latin typeface="+mn-ea"/>
              </a:rPr>
              <a:t>(</a:t>
            </a:r>
            <a:r>
              <a:rPr lang="zh-CN" altLang="zh-CN" smtClean="0"/>
              <a:t>销售部主任</a:t>
            </a:r>
            <a:r>
              <a:rPr lang="en-US" altLang="zh-CN" smtClean="0">
                <a:latin typeface="+mn-ea"/>
              </a:rPr>
              <a:t>)</a:t>
            </a:r>
            <a:r>
              <a:rPr lang="zh-CN" altLang="en-US" smtClean="0"/>
              <a:t>：</a:t>
            </a:r>
            <a:r>
              <a:rPr lang="en-US" altLang="zh-CN" smtClean="0"/>
              <a:t> 1969</a:t>
            </a:r>
            <a:r>
              <a:rPr lang="zh-CN" altLang="zh-CN" smtClean="0"/>
              <a:t>年，带着</a:t>
            </a:r>
            <a:r>
              <a:rPr lang="en-US" altLang="zh-CN" smtClean="0"/>
              <a:t>7</a:t>
            </a:r>
            <a:r>
              <a:rPr lang="zh-CN" altLang="zh-CN" smtClean="0"/>
              <a:t>位仙童员工创办</a:t>
            </a:r>
            <a:r>
              <a:rPr lang="en-US" altLang="zh-CN" smtClean="0"/>
              <a:t>AMD</a:t>
            </a:r>
            <a:r>
              <a:rPr lang="zh-CN" altLang="en-US" smtClean="0"/>
              <a:t>公司。</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17</a:t>
            </a:fld>
            <a:endParaRPr lang="en-US" altLang="zh-CN"/>
          </a:p>
        </p:txBody>
      </p:sp>
      <p:sp>
        <p:nvSpPr>
          <p:cNvPr id="5" name="动作按钮: 上一张 4">
            <a:hlinkClick r:id="" action="ppaction://hlinkshowjump?jump=lastslideviewed" highlightClick="1"/>
          </p:cNvPr>
          <p:cNvSpPr/>
          <p:nvPr/>
        </p:nvSpPr>
        <p:spPr bwMode="auto">
          <a:xfrm>
            <a:off x="8028384" y="260648"/>
            <a:ext cx="576064" cy="576064"/>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Bottom)">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slide(fromBottom)">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slide(fromBottom)">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p:spPr>
        <p:txBody>
          <a:bodyPr/>
          <a:lstStyle/>
          <a:p>
            <a:fld id="{42DCF497-4D2D-4E5E-ACDE-1C0A81E55A83}" type="slidenum">
              <a:rPr lang="zh-CN" altLang="en-US"/>
              <a:pPr/>
              <a:t>18</a:t>
            </a:fld>
            <a:endParaRPr lang="en-US" altLang="zh-CN"/>
          </a:p>
        </p:txBody>
      </p:sp>
      <p:sp>
        <p:nvSpPr>
          <p:cNvPr id="24579" name="Rectangle 2"/>
          <p:cNvSpPr>
            <a:spLocks noGrp="1" noChangeArrowheads="1"/>
          </p:cNvSpPr>
          <p:nvPr>
            <p:ph type="title"/>
          </p:nvPr>
        </p:nvSpPr>
        <p:spPr/>
        <p:txBody>
          <a:bodyPr/>
          <a:lstStyle/>
          <a:p>
            <a:pPr eaLnBrk="1" hangingPunct="1"/>
            <a:r>
              <a:rPr lang="zh-CN" altLang="en-US" smtClean="0"/>
              <a:t>二、摩尔定律</a:t>
            </a:r>
          </a:p>
        </p:txBody>
      </p:sp>
      <p:pic>
        <p:nvPicPr>
          <p:cNvPr id="24580" name="Picture 5"/>
          <p:cNvPicPr>
            <a:picLocks noChangeAspect="1" noChangeArrowheads="1"/>
          </p:cNvPicPr>
          <p:nvPr/>
        </p:nvPicPr>
        <p:blipFill>
          <a:blip r:embed="rId2" cstate="print"/>
          <a:srcRect/>
          <a:stretch>
            <a:fillRect/>
          </a:stretch>
        </p:blipFill>
        <p:spPr bwMode="auto">
          <a:xfrm>
            <a:off x="227013" y="908050"/>
            <a:ext cx="3552825" cy="5457825"/>
          </a:xfrm>
          <a:prstGeom prst="rect">
            <a:avLst/>
          </a:prstGeom>
          <a:noFill/>
          <a:ln w="28575" algn="ctr">
            <a:noFill/>
            <a:miter lim="800000"/>
            <a:headEnd/>
            <a:tailEnd type="none" w="med" len="lg"/>
          </a:ln>
        </p:spPr>
      </p:pic>
      <p:pic>
        <p:nvPicPr>
          <p:cNvPr id="24581"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3175" y="981075"/>
            <a:ext cx="5295900" cy="5257800"/>
          </a:xfrm>
          <a:prstGeom prst="rect">
            <a:avLst/>
          </a:prstGeom>
          <a:noFill/>
          <a:ln w="28575" algn="ctr">
            <a:noFill/>
            <a:miter lim="800000"/>
            <a:headEnd/>
            <a:tailEnd type="none" w="med" len="lg"/>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p:spPr>
        <p:txBody>
          <a:bodyPr/>
          <a:lstStyle/>
          <a:p>
            <a:fld id="{9A14E1DA-328C-47CB-839A-869CB9AD5BE6}" type="slidenum">
              <a:rPr lang="zh-CN" altLang="en-US"/>
              <a:pPr/>
              <a:t>19</a:t>
            </a:fld>
            <a:endParaRPr lang="en-US" altLang="zh-CN"/>
          </a:p>
        </p:txBody>
      </p:sp>
      <p:sp>
        <p:nvSpPr>
          <p:cNvPr id="25603" name="Rectangle 2"/>
          <p:cNvSpPr>
            <a:spLocks noGrp="1" noChangeArrowheads="1"/>
          </p:cNvSpPr>
          <p:nvPr>
            <p:ph type="title"/>
          </p:nvPr>
        </p:nvSpPr>
        <p:spPr/>
        <p:txBody>
          <a:bodyPr/>
          <a:lstStyle/>
          <a:p>
            <a:pPr eaLnBrk="1" hangingPunct="1"/>
            <a:r>
              <a:rPr lang="zh-CN" altLang="en-US" smtClean="0"/>
              <a:t>二、摩尔定律</a:t>
            </a:r>
          </a:p>
        </p:txBody>
      </p:sp>
      <p:pic>
        <p:nvPicPr>
          <p:cNvPr id="25604" name="Picture 6"/>
          <p:cNvPicPr>
            <a:picLocks noChangeAspect="1" noChangeArrowheads="1"/>
          </p:cNvPicPr>
          <p:nvPr/>
        </p:nvPicPr>
        <p:blipFill>
          <a:blip r:embed="rId2" cstate="print">
            <a:lum bright="42000" contrast="-36000"/>
          </a:blip>
          <a:srcRect/>
          <a:stretch>
            <a:fillRect/>
          </a:stretch>
        </p:blipFill>
        <p:spPr bwMode="auto">
          <a:xfrm>
            <a:off x="227013" y="908050"/>
            <a:ext cx="3552825" cy="5457825"/>
          </a:xfrm>
          <a:prstGeom prst="rect">
            <a:avLst/>
          </a:prstGeom>
          <a:noFill/>
          <a:ln w="28575" algn="ctr">
            <a:noFill/>
            <a:miter lim="800000"/>
            <a:headEnd/>
            <a:tailEnd type="none" w="med" len="lg"/>
          </a:ln>
        </p:spPr>
      </p:pic>
      <p:pic>
        <p:nvPicPr>
          <p:cNvPr id="25605"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76500" y="0"/>
            <a:ext cx="6559550" cy="6813550"/>
          </a:xfrm>
          <a:prstGeom prst="rect">
            <a:avLst/>
          </a:prstGeom>
          <a:noFill/>
          <a:ln w="28575" algn="ctr">
            <a:noFill/>
            <a:miter lim="800000"/>
            <a:headEnd/>
            <a:tailEnd type="none" w="med" len="lg"/>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1"/>
          </p:nvPr>
        </p:nvSpPr>
        <p:spPr>
          <a:noFill/>
        </p:spPr>
        <p:txBody>
          <a:bodyPr/>
          <a:lstStyle/>
          <a:p>
            <a:fld id="{D619DB07-7CB4-4B86-AA79-0C55F57013A7}" type="slidenum">
              <a:rPr lang="zh-CN" altLang="en-US"/>
              <a:pPr/>
              <a:t>2</a:t>
            </a:fld>
            <a:endParaRPr lang="en-US" altLang="zh-CN"/>
          </a:p>
        </p:txBody>
      </p:sp>
      <p:sp>
        <p:nvSpPr>
          <p:cNvPr id="13315" name="Rectangle 2"/>
          <p:cNvSpPr>
            <a:spLocks noGrp="1" noChangeArrowheads="1"/>
          </p:cNvSpPr>
          <p:nvPr>
            <p:ph type="title"/>
          </p:nvPr>
        </p:nvSpPr>
        <p:spPr/>
        <p:txBody>
          <a:bodyPr/>
          <a:lstStyle/>
          <a:p>
            <a:pPr eaLnBrk="1" hangingPunct="1"/>
            <a:r>
              <a:rPr lang="zh-CN" altLang="en-US" smtClean="0"/>
              <a:t>计算机组织与结构</a:t>
            </a:r>
          </a:p>
        </p:txBody>
      </p:sp>
      <p:sp>
        <p:nvSpPr>
          <p:cNvPr id="13316" name="Rectangle 3"/>
          <p:cNvSpPr>
            <a:spLocks noGrp="1" noChangeArrowheads="1"/>
          </p:cNvSpPr>
          <p:nvPr>
            <p:ph type="body" idx="1"/>
          </p:nvPr>
        </p:nvSpPr>
        <p:spPr>
          <a:xfrm>
            <a:off x="611138" y="692696"/>
            <a:ext cx="8353350" cy="2232918"/>
          </a:xfrm>
        </p:spPr>
        <p:txBody>
          <a:bodyPr/>
          <a:lstStyle/>
          <a:p>
            <a:pPr eaLnBrk="1" hangingPunct="1">
              <a:buFont typeface="Wingdings" pitchFamily="2" charset="2"/>
              <a:buNone/>
            </a:pPr>
            <a:r>
              <a:rPr lang="zh-CN" altLang="en-US" sz="3200" dirty="0" smtClean="0">
                <a:solidFill>
                  <a:srgbClr val="006600"/>
                </a:solidFill>
                <a:ea typeface="楷体_GB2312" pitchFamily="49" charset="-122"/>
              </a:rPr>
              <a:t>教材：</a:t>
            </a:r>
          </a:p>
          <a:p>
            <a:pPr eaLnBrk="1" hangingPunct="1">
              <a:buFont typeface="Wingdings" pitchFamily="2" charset="2"/>
              <a:buNone/>
            </a:pPr>
            <a:r>
              <a:rPr lang="en-US" altLang="zh-CN" dirty="0" smtClean="0"/>
              <a:t>《</a:t>
            </a:r>
            <a:r>
              <a:rPr lang="zh-CN" altLang="en-US" dirty="0" smtClean="0"/>
              <a:t>计算机组成与系统结构</a:t>
            </a:r>
            <a:r>
              <a:rPr lang="en-US" altLang="zh-CN" dirty="0" smtClean="0"/>
              <a:t>》</a:t>
            </a:r>
          </a:p>
          <a:p>
            <a:pPr eaLnBrk="1" hangingPunct="1">
              <a:buNone/>
            </a:pPr>
            <a:r>
              <a:rPr lang="en-US" altLang="zh-CN" dirty="0"/>
              <a:t>Computer Organization and Architecture</a:t>
            </a:r>
            <a:endParaRPr lang="en-US" altLang="zh-CN" dirty="0" smtClean="0"/>
          </a:p>
          <a:p>
            <a:pPr eaLnBrk="1" hangingPunct="1">
              <a:buFont typeface="Wingdings" pitchFamily="2" charset="2"/>
              <a:buNone/>
            </a:pPr>
            <a:r>
              <a:rPr lang="zh-CN" altLang="en-US" dirty="0" smtClean="0"/>
              <a:t>裘雪红等编著，西安电子科技大学出版社，</a:t>
            </a:r>
            <a:r>
              <a:rPr lang="en-US" altLang="zh-CN" dirty="0" smtClean="0"/>
              <a:t>2012.3</a:t>
            </a:r>
          </a:p>
        </p:txBody>
      </p:sp>
      <p:sp>
        <p:nvSpPr>
          <p:cNvPr id="13317" name="Rectangle 4"/>
          <p:cNvSpPr>
            <a:spLocks noChangeArrowheads="1"/>
          </p:cNvSpPr>
          <p:nvPr/>
        </p:nvSpPr>
        <p:spPr bwMode="auto">
          <a:xfrm>
            <a:off x="611138" y="2997919"/>
            <a:ext cx="8075662" cy="3527425"/>
          </a:xfrm>
          <a:prstGeom prst="rect">
            <a:avLst/>
          </a:prstGeom>
          <a:noFill/>
          <a:ln w="9525">
            <a:noFill/>
            <a:miter lim="800000"/>
            <a:headEnd/>
            <a:tailEnd/>
          </a:ln>
        </p:spPr>
        <p:txBody>
          <a:bodyPr/>
          <a:lstStyle/>
          <a:p>
            <a:pPr marL="342900" indent="-342900" algn="l">
              <a:spcBef>
                <a:spcPct val="20000"/>
              </a:spcBef>
              <a:buClr>
                <a:schemeClr val="bg2"/>
              </a:buClr>
              <a:buSzPct val="75000"/>
              <a:buFont typeface="Wingdings" pitchFamily="2" charset="2"/>
              <a:buNone/>
            </a:pPr>
            <a:r>
              <a:rPr lang="zh-CN" altLang="en-US" sz="3200" dirty="0">
                <a:solidFill>
                  <a:srgbClr val="006600"/>
                </a:solidFill>
                <a:ea typeface="楷体_GB2312" pitchFamily="49" charset="-122"/>
              </a:rPr>
              <a:t>考核方式：</a:t>
            </a:r>
          </a:p>
          <a:p>
            <a:pPr marL="342900" indent="-342900" algn="l">
              <a:spcBef>
                <a:spcPct val="20000"/>
              </a:spcBef>
              <a:buClr>
                <a:schemeClr val="bg2"/>
              </a:buClr>
              <a:buSzPct val="75000"/>
              <a:buFont typeface="Wingdings" pitchFamily="2" charset="2"/>
              <a:buNone/>
            </a:pPr>
            <a:r>
              <a:rPr lang="zh-CN" altLang="en-US" sz="2800" dirty="0"/>
              <a:t>笔试（闭卷）</a:t>
            </a:r>
          </a:p>
          <a:p>
            <a:pPr marL="342900" indent="-342900" algn="l">
              <a:spcBef>
                <a:spcPts val="1800"/>
              </a:spcBef>
              <a:buClr>
                <a:schemeClr val="bg2"/>
              </a:buClr>
              <a:buSzPct val="75000"/>
              <a:buFont typeface="Wingdings" pitchFamily="2" charset="2"/>
              <a:buNone/>
            </a:pPr>
            <a:r>
              <a:rPr lang="zh-CN" altLang="en-US" sz="2800" dirty="0">
                <a:solidFill>
                  <a:srgbClr val="FF0000"/>
                </a:solidFill>
              </a:rPr>
              <a:t>综合</a:t>
            </a:r>
            <a:r>
              <a:rPr lang="zh-CN" altLang="en-US" sz="2800" dirty="0" smtClean="0">
                <a:solidFill>
                  <a:srgbClr val="FF0000"/>
                </a:solidFill>
              </a:rPr>
              <a:t>成绩</a:t>
            </a:r>
            <a:r>
              <a:rPr lang="zh-CN" altLang="en-US" sz="2800" dirty="0" smtClean="0"/>
              <a:t>＝</a:t>
            </a:r>
            <a:r>
              <a:rPr lang="en-US" altLang="zh-CN" sz="2800" dirty="0" smtClean="0"/>
              <a:t>	</a:t>
            </a:r>
            <a:r>
              <a:rPr lang="zh-CN" altLang="en-US" sz="2800" dirty="0" smtClean="0">
                <a:solidFill>
                  <a:srgbClr val="D60093"/>
                </a:solidFill>
              </a:rPr>
              <a:t>期末考试</a:t>
            </a:r>
            <a:r>
              <a:rPr lang="en-US" altLang="zh-CN" sz="2800" dirty="0" smtClean="0"/>
              <a:t>×</a:t>
            </a:r>
            <a:r>
              <a:rPr lang="en-US" altLang="zh-CN" sz="2800" dirty="0" smtClean="0">
                <a:solidFill>
                  <a:srgbClr val="0000FF"/>
                </a:solidFill>
              </a:rPr>
              <a:t>60%</a:t>
            </a:r>
            <a:r>
              <a:rPr lang="zh-CN" altLang="en-US" sz="2800" dirty="0" smtClean="0"/>
              <a:t>＋</a:t>
            </a:r>
            <a:r>
              <a:rPr lang="zh-CN" altLang="en-US" sz="2800" dirty="0" smtClean="0">
                <a:solidFill>
                  <a:srgbClr val="D60093"/>
                </a:solidFill>
              </a:rPr>
              <a:t>实验</a:t>
            </a:r>
            <a:r>
              <a:rPr lang="en-US" altLang="zh-CN" sz="2800" dirty="0" smtClean="0"/>
              <a:t>×</a:t>
            </a:r>
            <a:r>
              <a:rPr lang="en-US" altLang="zh-CN" sz="2800" dirty="0" smtClean="0">
                <a:solidFill>
                  <a:srgbClr val="0000FF"/>
                </a:solidFill>
              </a:rPr>
              <a:t>10</a:t>
            </a:r>
            <a:r>
              <a:rPr lang="en-US" altLang="zh-CN" sz="2800" dirty="0" smtClean="0">
                <a:solidFill>
                  <a:srgbClr val="0000FF"/>
                </a:solidFill>
              </a:rPr>
              <a:t>%</a:t>
            </a:r>
            <a:r>
              <a:rPr lang="en-US" altLang="zh-CN" sz="2800" dirty="0" smtClean="0"/>
              <a:t/>
            </a:r>
            <a:br>
              <a:rPr lang="en-US" altLang="zh-CN" sz="2800" dirty="0" smtClean="0"/>
            </a:br>
            <a:r>
              <a:rPr lang="en-US" altLang="zh-CN" sz="2800" dirty="0" smtClean="0"/>
              <a:t>	      </a:t>
            </a:r>
            <a:r>
              <a:rPr lang="zh-CN" altLang="en-US" sz="2800" dirty="0" smtClean="0"/>
              <a:t>＋</a:t>
            </a:r>
            <a:r>
              <a:rPr lang="zh-CN" altLang="en-US" sz="2800" dirty="0" smtClean="0">
                <a:solidFill>
                  <a:srgbClr val="D60093"/>
                </a:solidFill>
              </a:rPr>
              <a:t>期中考试</a:t>
            </a:r>
            <a:r>
              <a:rPr lang="en-US" altLang="zh-CN" sz="2800" dirty="0" smtClean="0"/>
              <a:t>×</a:t>
            </a:r>
            <a:r>
              <a:rPr lang="en-US" altLang="zh-CN" sz="2800" dirty="0" smtClean="0">
                <a:solidFill>
                  <a:srgbClr val="0000FF"/>
                </a:solidFill>
              </a:rPr>
              <a:t>20</a:t>
            </a:r>
            <a:r>
              <a:rPr lang="en-US" altLang="zh-CN" sz="2800" dirty="0" smtClean="0">
                <a:solidFill>
                  <a:srgbClr val="0000FF"/>
                </a:solidFill>
              </a:rPr>
              <a:t>%</a:t>
            </a:r>
            <a:r>
              <a:rPr lang="zh-CN" altLang="en-US" sz="2800" dirty="0" smtClean="0"/>
              <a:t>＋</a:t>
            </a:r>
            <a:r>
              <a:rPr lang="zh-CN" altLang="en-US" sz="2800" dirty="0">
                <a:solidFill>
                  <a:srgbClr val="D60093"/>
                </a:solidFill>
              </a:rPr>
              <a:t>平时成绩</a:t>
            </a:r>
            <a:r>
              <a:rPr lang="en-US" altLang="zh-CN" sz="2800" dirty="0" smtClean="0"/>
              <a:t>×</a:t>
            </a:r>
            <a:r>
              <a:rPr lang="en-US" altLang="zh-CN" sz="2800" dirty="0" smtClean="0">
                <a:solidFill>
                  <a:srgbClr val="0000FF"/>
                </a:solidFill>
              </a:rPr>
              <a:t>10%</a:t>
            </a:r>
            <a:endParaRPr lang="en-US" altLang="zh-CN" sz="2800" dirty="0">
              <a:solidFill>
                <a:srgbClr val="0000FF"/>
              </a:solidFill>
            </a:endParaRPr>
          </a:p>
          <a:p>
            <a:pPr marL="342900" indent="-342900" algn="l">
              <a:spcBef>
                <a:spcPts val="1800"/>
              </a:spcBef>
              <a:buClr>
                <a:schemeClr val="bg2"/>
              </a:buClr>
              <a:buSzPct val="75000"/>
              <a:buFont typeface="Wingdings" pitchFamily="2" charset="2"/>
              <a:buNone/>
            </a:pPr>
            <a:r>
              <a:rPr lang="zh-CN" altLang="en-US" sz="2800" dirty="0" smtClean="0"/>
              <a:t>平时成绩：课堂测验，作业情况，到</a:t>
            </a:r>
            <a:r>
              <a:rPr lang="zh-CN" altLang="en-US" sz="2800" dirty="0"/>
              <a:t>课</a:t>
            </a:r>
            <a:r>
              <a:rPr lang="zh-CN" altLang="en-US" sz="2800" dirty="0" smtClean="0"/>
              <a:t>情况。</a:t>
            </a:r>
            <a:endParaRPr lang="zh-CN" altLang="en-US" sz="2800"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p:spPr>
        <p:txBody>
          <a:bodyPr/>
          <a:lstStyle/>
          <a:p>
            <a:fld id="{0F35DBC4-6B9E-49C6-8BFF-890A16BA4142}" type="slidenum">
              <a:rPr lang="zh-CN" altLang="en-US"/>
              <a:pPr/>
              <a:t>20</a:t>
            </a:fld>
            <a:endParaRPr lang="en-US" altLang="zh-CN"/>
          </a:p>
        </p:txBody>
      </p:sp>
      <p:sp>
        <p:nvSpPr>
          <p:cNvPr id="26627" name="Rectangle 2"/>
          <p:cNvSpPr>
            <a:spLocks noGrp="1" noChangeArrowheads="1"/>
          </p:cNvSpPr>
          <p:nvPr>
            <p:ph type="title"/>
          </p:nvPr>
        </p:nvSpPr>
        <p:spPr/>
        <p:txBody>
          <a:bodyPr/>
          <a:lstStyle/>
          <a:p>
            <a:pPr eaLnBrk="1" hangingPunct="1"/>
            <a:r>
              <a:rPr lang="zh-CN" altLang="en-US" smtClean="0"/>
              <a:t>二、摩尔定律</a:t>
            </a:r>
          </a:p>
        </p:txBody>
      </p:sp>
      <p:pic>
        <p:nvPicPr>
          <p:cNvPr id="26628"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5750" y="558800"/>
            <a:ext cx="8534400" cy="6183313"/>
          </a:xfrm>
          <a:prstGeom prst="rect">
            <a:avLst/>
          </a:prstGeom>
          <a:noFill/>
          <a:ln w="28575" algn="ctr">
            <a:noFill/>
            <a:miter lim="800000"/>
            <a:headEnd/>
            <a:tailEnd type="none" w="med" len="lg"/>
          </a:ln>
        </p:spPr>
      </p:pic>
      <p:sp>
        <p:nvSpPr>
          <p:cNvPr id="26629" name="Line 6"/>
          <p:cNvSpPr>
            <a:spLocks noChangeShapeType="1"/>
          </p:cNvSpPr>
          <p:nvPr/>
        </p:nvSpPr>
        <p:spPr bwMode="auto">
          <a:xfrm flipV="1">
            <a:off x="2433638" y="692150"/>
            <a:ext cx="0" cy="547370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0" name="Line 7"/>
          <p:cNvSpPr>
            <a:spLocks noChangeShapeType="1"/>
          </p:cNvSpPr>
          <p:nvPr/>
        </p:nvSpPr>
        <p:spPr bwMode="auto">
          <a:xfrm flipV="1">
            <a:off x="3660775" y="692150"/>
            <a:ext cx="0" cy="547370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1" name="Line 8"/>
          <p:cNvSpPr>
            <a:spLocks noChangeShapeType="1"/>
          </p:cNvSpPr>
          <p:nvPr/>
        </p:nvSpPr>
        <p:spPr bwMode="auto">
          <a:xfrm flipV="1">
            <a:off x="5003800" y="692150"/>
            <a:ext cx="0" cy="547370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2" name="Line 9"/>
          <p:cNvSpPr>
            <a:spLocks noChangeShapeType="1"/>
          </p:cNvSpPr>
          <p:nvPr/>
        </p:nvSpPr>
        <p:spPr bwMode="auto">
          <a:xfrm flipV="1">
            <a:off x="6372225" y="692150"/>
            <a:ext cx="0" cy="547370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3" name="Line 10"/>
          <p:cNvSpPr>
            <a:spLocks noChangeShapeType="1"/>
          </p:cNvSpPr>
          <p:nvPr/>
        </p:nvSpPr>
        <p:spPr bwMode="auto">
          <a:xfrm flipV="1">
            <a:off x="7451725" y="692150"/>
            <a:ext cx="0" cy="547370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4" name="Line 11"/>
          <p:cNvSpPr>
            <a:spLocks noChangeShapeType="1"/>
          </p:cNvSpPr>
          <p:nvPr/>
        </p:nvSpPr>
        <p:spPr bwMode="auto">
          <a:xfrm>
            <a:off x="1979613" y="5708650"/>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5" name="Line 12"/>
          <p:cNvSpPr>
            <a:spLocks noChangeShapeType="1"/>
          </p:cNvSpPr>
          <p:nvPr/>
        </p:nvSpPr>
        <p:spPr bwMode="auto">
          <a:xfrm>
            <a:off x="1979613" y="5157788"/>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6" name="Line 13"/>
          <p:cNvSpPr>
            <a:spLocks noChangeShapeType="1"/>
          </p:cNvSpPr>
          <p:nvPr/>
        </p:nvSpPr>
        <p:spPr bwMode="auto">
          <a:xfrm>
            <a:off x="1979613" y="4318000"/>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7" name="Line 14"/>
          <p:cNvSpPr>
            <a:spLocks noChangeShapeType="1"/>
          </p:cNvSpPr>
          <p:nvPr/>
        </p:nvSpPr>
        <p:spPr bwMode="auto">
          <a:xfrm>
            <a:off x="1979613" y="3467100"/>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8" name="Line 15"/>
          <p:cNvSpPr>
            <a:spLocks noChangeShapeType="1"/>
          </p:cNvSpPr>
          <p:nvPr/>
        </p:nvSpPr>
        <p:spPr bwMode="auto">
          <a:xfrm>
            <a:off x="1979613" y="2636838"/>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39" name="Line 16"/>
          <p:cNvSpPr>
            <a:spLocks noChangeShapeType="1"/>
          </p:cNvSpPr>
          <p:nvPr/>
        </p:nvSpPr>
        <p:spPr bwMode="auto">
          <a:xfrm>
            <a:off x="1979613" y="1785938"/>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40" name="Line 17"/>
          <p:cNvSpPr>
            <a:spLocks noChangeShapeType="1"/>
          </p:cNvSpPr>
          <p:nvPr/>
        </p:nvSpPr>
        <p:spPr bwMode="auto">
          <a:xfrm>
            <a:off x="1979613" y="946150"/>
            <a:ext cx="5472112" cy="0"/>
          </a:xfrm>
          <a:prstGeom prst="line">
            <a:avLst/>
          </a:prstGeom>
          <a:noFill/>
          <a:ln w="12700">
            <a:solidFill>
              <a:srgbClr val="FF6600"/>
            </a:solidFill>
            <a:prstDash val="dash"/>
            <a:round/>
            <a:headEnd/>
            <a:tailEnd type="none" w="med" len="lg"/>
          </a:ln>
        </p:spPr>
        <p:txBody>
          <a:bodyPr>
            <a:spAutoFit/>
          </a:bodyPr>
          <a:lstStyle/>
          <a:p>
            <a:endParaRPr lang="zh-CN" altLang="en-US"/>
          </a:p>
        </p:txBody>
      </p:sp>
      <p:sp>
        <p:nvSpPr>
          <p:cNvPr id="26641" name="Line 18"/>
          <p:cNvSpPr>
            <a:spLocks noChangeShapeType="1"/>
          </p:cNvSpPr>
          <p:nvPr/>
        </p:nvSpPr>
        <p:spPr bwMode="auto">
          <a:xfrm>
            <a:off x="1984375" y="692150"/>
            <a:ext cx="5472113" cy="0"/>
          </a:xfrm>
          <a:prstGeom prst="line">
            <a:avLst/>
          </a:prstGeom>
          <a:noFill/>
          <a:ln w="12700">
            <a:solidFill>
              <a:srgbClr val="FF6600"/>
            </a:solidFill>
            <a:prstDash val="dash"/>
            <a:round/>
            <a:headEnd/>
            <a:tailEnd type="none" w="med" len="lg"/>
          </a:ln>
        </p:spPr>
        <p:txBody>
          <a:bodyPr>
            <a:spAutoFit/>
          </a:bodyPr>
          <a:lstStyle/>
          <a:p>
            <a:endParaRPr lang="zh-CN" altLang="en-US"/>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44AC493F-6D69-45C4-905A-5FB7F45A315B}" type="slidenum">
              <a:rPr lang="zh-CN" altLang="en-US"/>
              <a:pPr/>
              <a:t>21</a:t>
            </a:fld>
            <a:endParaRPr lang="en-US" altLang="zh-CN"/>
          </a:p>
        </p:txBody>
      </p:sp>
      <p:sp>
        <p:nvSpPr>
          <p:cNvPr id="23555" name="Rectangle 2"/>
          <p:cNvSpPr>
            <a:spLocks noGrp="1" noChangeArrowheads="1"/>
          </p:cNvSpPr>
          <p:nvPr>
            <p:ph type="title"/>
          </p:nvPr>
        </p:nvSpPr>
        <p:spPr/>
        <p:txBody>
          <a:bodyPr/>
          <a:lstStyle/>
          <a:p>
            <a:pPr eaLnBrk="1" hangingPunct="1"/>
            <a:r>
              <a:rPr lang="zh-CN" altLang="en-US" smtClean="0"/>
              <a:t>二、摩尔定律</a:t>
            </a:r>
          </a:p>
        </p:txBody>
      </p:sp>
      <p:sp>
        <p:nvSpPr>
          <p:cNvPr id="23556" name="Rectangle 3"/>
          <p:cNvSpPr>
            <a:spLocks noGrp="1" noChangeArrowheads="1"/>
          </p:cNvSpPr>
          <p:nvPr>
            <p:ph type="body" idx="1"/>
          </p:nvPr>
        </p:nvSpPr>
        <p:spPr>
          <a:xfrm>
            <a:off x="601216" y="620689"/>
            <a:ext cx="8363272" cy="3024335"/>
          </a:xfrm>
        </p:spPr>
        <p:txBody>
          <a:bodyPr/>
          <a:lstStyle/>
          <a:p>
            <a:pPr marL="0" indent="0" eaLnBrk="1" hangingPunct="1">
              <a:buFont typeface="Wingdings" pitchFamily="2" charset="2"/>
              <a:buNone/>
            </a:pPr>
            <a:r>
              <a:rPr lang="en-US" altLang="zh-CN" smtClean="0"/>
              <a:t>1974</a:t>
            </a:r>
            <a:r>
              <a:rPr lang="zh-CN" altLang="en-US" smtClean="0"/>
              <a:t>年</a:t>
            </a:r>
            <a:r>
              <a:rPr lang="en-US" altLang="zh-CN" smtClean="0"/>
              <a:t>IBM</a:t>
            </a:r>
            <a:r>
              <a:rPr lang="zh-CN" altLang="en-US" smtClean="0"/>
              <a:t>的</a:t>
            </a:r>
            <a:r>
              <a:rPr lang="en-US" altLang="zh-CN" smtClean="0"/>
              <a:t>Robert Dennard</a:t>
            </a:r>
            <a:r>
              <a:rPr lang="zh-CN" altLang="en-US" smtClean="0"/>
              <a:t>等人提出了</a:t>
            </a:r>
            <a:r>
              <a:rPr lang="zh-CN" altLang="en-US" smtClean="0">
                <a:solidFill>
                  <a:srgbClr val="C00000"/>
                </a:solidFill>
                <a:effectLst>
                  <a:outerShdw blurRad="38100" dist="38100" dir="2700000" algn="tl">
                    <a:srgbClr val="000000">
                      <a:alpha val="43137"/>
                    </a:srgbClr>
                  </a:outerShdw>
                </a:effectLst>
                <a:latin typeface="黑体" pitchFamily="49" charset="-122"/>
                <a:ea typeface="黑体" pitchFamily="49" charset="-122"/>
              </a:rPr>
              <a:t>缩放定律</a:t>
            </a:r>
            <a:r>
              <a:rPr lang="zh-CN" altLang="en-US" smtClean="0"/>
              <a:t>：</a:t>
            </a:r>
            <a:endParaRPr lang="en-US" altLang="zh-CN" smtClean="0"/>
          </a:p>
          <a:p>
            <a:pPr marL="0" indent="0" eaLnBrk="1" hangingPunct="1">
              <a:buFont typeface="Wingdings" pitchFamily="2" charset="2"/>
              <a:buNone/>
            </a:pPr>
            <a:r>
              <a:rPr lang="zh-CN" altLang="en-US" smtClean="0"/>
              <a:t>如果将芯片</a:t>
            </a:r>
            <a:r>
              <a:rPr lang="zh-CN" altLang="en-US" smtClean="0">
                <a:solidFill>
                  <a:srgbClr val="0000FF"/>
                </a:solidFill>
              </a:rPr>
              <a:t>尺寸</a:t>
            </a:r>
            <a:r>
              <a:rPr lang="zh-CN" altLang="en-US" smtClean="0"/>
              <a:t>和电源</a:t>
            </a:r>
            <a:r>
              <a:rPr lang="zh-CN" altLang="en-US" smtClean="0">
                <a:solidFill>
                  <a:srgbClr val="0000FF"/>
                </a:solidFill>
              </a:rPr>
              <a:t>电压</a:t>
            </a:r>
            <a:r>
              <a:rPr lang="zh-CN" altLang="en-US" smtClean="0"/>
              <a:t>减半，则：</a:t>
            </a:r>
            <a:endParaRPr lang="en-US" altLang="zh-CN" smtClean="0"/>
          </a:p>
          <a:p>
            <a:pPr marL="355600" indent="-355600" eaLnBrk="1" hangingPunct="1"/>
            <a:r>
              <a:rPr lang="zh-CN" altLang="en-US" smtClean="0"/>
              <a:t>性能提高：</a:t>
            </a:r>
            <a:r>
              <a:rPr lang="en-US" altLang="zh-CN" smtClean="0"/>
              <a:t>MOS</a:t>
            </a:r>
            <a:r>
              <a:rPr lang="zh-CN" altLang="en-US" smtClean="0"/>
              <a:t>晶体管的</a:t>
            </a:r>
            <a:r>
              <a:rPr lang="zh-CN" altLang="en-US" smtClean="0">
                <a:solidFill>
                  <a:srgbClr val="FF0000"/>
                </a:solidFill>
              </a:rPr>
              <a:t>切换速度</a:t>
            </a:r>
            <a:r>
              <a:rPr lang="zh-CN" altLang="en-US" smtClean="0"/>
              <a:t>提高两倍；</a:t>
            </a:r>
            <a:endParaRPr lang="en-US" altLang="zh-CN" smtClean="0"/>
          </a:p>
          <a:p>
            <a:pPr marL="355600" indent="-355600" eaLnBrk="1" hangingPunct="1"/>
            <a:r>
              <a:rPr lang="zh-CN" altLang="en-US" smtClean="0"/>
              <a:t>耗电量下降：</a:t>
            </a:r>
            <a:r>
              <a:rPr lang="zh-CN" altLang="en-US" smtClean="0">
                <a:solidFill>
                  <a:srgbClr val="FF0000"/>
                </a:solidFill>
              </a:rPr>
              <a:t>耗电量降</a:t>
            </a:r>
            <a:r>
              <a:rPr lang="zh-CN" altLang="en-US" smtClean="0"/>
              <a:t>至</a:t>
            </a:r>
            <a:r>
              <a:rPr lang="en-US" altLang="zh-CN" smtClean="0"/>
              <a:t>1/4</a:t>
            </a:r>
            <a:r>
              <a:rPr lang="zh-CN" altLang="en-US" smtClean="0"/>
              <a:t>；</a:t>
            </a:r>
            <a:endParaRPr lang="en-US" altLang="zh-CN" smtClean="0"/>
          </a:p>
          <a:p>
            <a:pPr marL="355600" indent="-355600" eaLnBrk="1" hangingPunct="1"/>
            <a:r>
              <a:rPr lang="zh-CN" altLang="en-US" smtClean="0"/>
              <a:t>单位晶体管的成本降低：芯片</a:t>
            </a:r>
            <a:r>
              <a:rPr lang="zh-CN" altLang="en-US" smtClean="0">
                <a:solidFill>
                  <a:srgbClr val="FF0000"/>
                </a:solidFill>
              </a:rPr>
              <a:t>面积</a:t>
            </a:r>
            <a:r>
              <a:rPr lang="zh-CN" altLang="en-US" smtClean="0"/>
              <a:t>减至</a:t>
            </a:r>
            <a:r>
              <a:rPr lang="en-US" altLang="zh-CN" smtClean="0"/>
              <a:t>1/4</a:t>
            </a:r>
            <a:r>
              <a:rPr lang="zh-CN" altLang="en-US" smtClean="0"/>
              <a:t>，或在同样的面积下制造</a:t>
            </a:r>
            <a:r>
              <a:rPr lang="en-US" altLang="zh-CN" smtClean="0"/>
              <a:t>4</a:t>
            </a:r>
            <a:r>
              <a:rPr lang="zh-CN" altLang="en-US" smtClean="0"/>
              <a:t>倍的晶体管。</a:t>
            </a:r>
            <a:endParaRPr lang="zh-CN" altLang="en-US" dirty="0" smtClean="0"/>
          </a:p>
        </p:txBody>
      </p:sp>
      <p:sp>
        <p:nvSpPr>
          <p:cNvPr id="6" name="Rectangle 3"/>
          <p:cNvSpPr txBox="1">
            <a:spLocks noChangeArrowheads="1"/>
          </p:cNvSpPr>
          <p:nvPr/>
        </p:nvSpPr>
        <p:spPr bwMode="auto">
          <a:xfrm>
            <a:off x="601216" y="3933056"/>
            <a:ext cx="8363272"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defRPr/>
            </a:pPr>
            <a:r>
              <a:rPr kumimoji="0" lang="zh-CN" altLang="en-US" sz="2800" b="1" i="0" u="none" strike="noStrike" kern="0" cap="none" spc="0" normalizeH="0" baseline="0" noProof="0" smtClean="0">
                <a:ln>
                  <a:noFill/>
                </a:ln>
                <a:solidFill>
                  <a:srgbClr val="0000FF"/>
                </a:solidFill>
                <a:effectLst/>
                <a:uLnTx/>
                <a:uFillTx/>
                <a:latin typeface="黑体" pitchFamily="49" charset="-122"/>
                <a:ea typeface="黑体" pitchFamily="49" charset="-122"/>
              </a:rPr>
              <a:t>提升性能的三大支柱：</a:t>
            </a:r>
            <a:endParaRPr kumimoji="0" lang="en-US" altLang="zh-CN" sz="2800" b="1" i="0" u="none" strike="noStrike" kern="0" cap="none" spc="0" normalizeH="0" baseline="0" noProof="0" smtClean="0">
              <a:ln>
                <a:noFill/>
              </a:ln>
              <a:solidFill>
                <a:srgbClr val="0000FF"/>
              </a:solidFill>
              <a:effectLst/>
              <a:uLnTx/>
              <a:uFillTx/>
              <a:latin typeface="黑体" pitchFamily="49" charset="-122"/>
              <a:ea typeface="黑体" pitchFamily="49" charset="-122"/>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lang="zh-CN" altLang="en-US" sz="2800" kern="0" smtClean="0">
                <a:latin typeface="+mn-lt"/>
                <a:ea typeface="+mn-ea"/>
              </a:rPr>
              <a:t>提高频率</a:t>
            </a:r>
            <a:endParaRPr lang="en-US" altLang="zh-CN" sz="2800" kern="0" smtClean="0">
              <a:latin typeface="+mn-lt"/>
              <a:ea typeface="+mn-ea"/>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并行处理</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55600" marR="0" lvl="0" indent="-355600" algn="l" defTabSz="914400" rtl="0" eaLnBrk="1" fontAlgn="base" latinLnBrk="0" hangingPunct="1">
              <a:lnSpc>
                <a:spcPct val="100000"/>
              </a:lnSpc>
              <a:spcBef>
                <a:spcPct val="20000"/>
              </a:spcBef>
              <a:spcAft>
                <a:spcPct val="0"/>
              </a:spcAft>
              <a:buClr>
                <a:schemeClr val="bg2"/>
              </a:buClr>
              <a:buSzPct val="75000"/>
              <a:buFont typeface="Wingdings" pitchFamily="2" charset="2"/>
              <a:buChar char="n"/>
              <a:tabLst/>
              <a:defRPr/>
            </a:pPr>
            <a:r>
              <a:rPr lang="zh-CN" altLang="en-US" sz="2800" kern="0" smtClean="0">
                <a:latin typeface="+mn-lt"/>
                <a:ea typeface="+mn-ea"/>
              </a:rPr>
              <a:t>功能扩展</a:t>
            </a:r>
            <a:endParaRPr kumimoji="0" lang="zh-CN" altLang="en-US" sz="2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556">
                                            <p:txEl>
                                              <p:pRg st="2" end="2"/>
                                            </p:txEl>
                                          </p:spTgt>
                                        </p:tgtEl>
                                        <p:attrNameLst>
                                          <p:attrName>style.visibility</p:attrName>
                                        </p:attrNameLst>
                                      </p:cBhvr>
                                      <p:to>
                                        <p:strVal val="visible"/>
                                      </p:to>
                                    </p:set>
                                    <p:animEffect transition="in" filter="slide(fromBottom)">
                                      <p:cBhvr>
                                        <p:cTn id="7" dur="500"/>
                                        <p:tgtEl>
                                          <p:spTgt spid="2355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3556">
                                            <p:txEl>
                                              <p:pRg st="3" end="3"/>
                                            </p:txEl>
                                          </p:spTgt>
                                        </p:tgtEl>
                                        <p:attrNameLst>
                                          <p:attrName>style.visibility</p:attrName>
                                        </p:attrNameLst>
                                      </p:cBhvr>
                                      <p:to>
                                        <p:strVal val="visible"/>
                                      </p:to>
                                    </p:set>
                                    <p:animEffect transition="in" filter="slide(fromBottom)">
                                      <p:cBhvr>
                                        <p:cTn id="12" dur="500"/>
                                        <p:tgtEl>
                                          <p:spTgt spid="235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3556">
                                            <p:txEl>
                                              <p:pRg st="4" end="4"/>
                                            </p:txEl>
                                          </p:spTgt>
                                        </p:tgtEl>
                                        <p:attrNameLst>
                                          <p:attrName>style.visibility</p:attrName>
                                        </p:attrNameLst>
                                      </p:cBhvr>
                                      <p:to>
                                        <p:strVal val="visible"/>
                                      </p:to>
                                    </p:set>
                                    <p:animEffect transition="in" filter="slide(fromBottom)">
                                      <p:cBhvr>
                                        <p:cTn id="17" dur="500"/>
                                        <p:tgtEl>
                                          <p:spTgt spid="2355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slide(fromBottom)">
                                      <p:cBhvr>
                                        <p:cTn id="22" dur="500"/>
                                        <p:tgtEl>
                                          <p:spTgt spid="6">
                                            <p:txEl>
                                              <p:pRg st="0" end="0"/>
                                            </p:txEl>
                                          </p:spTgt>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slide(fromBottom)">
                                      <p:cBhvr>
                                        <p:cTn id="26" dur="500"/>
                                        <p:tgtEl>
                                          <p:spTgt spid="6">
                                            <p:txEl>
                                              <p:pRg st="1" end="1"/>
                                            </p:txEl>
                                          </p:spTgt>
                                        </p:tgtEl>
                                      </p:cBhvr>
                                    </p:animEffect>
                                  </p:childTnLst>
                                </p:cTn>
                              </p:par>
                            </p:childTnLst>
                          </p:cTn>
                        </p:par>
                        <p:par>
                          <p:cTn id="27" fill="hold">
                            <p:stCondLst>
                              <p:cond delay="1000"/>
                            </p:stCondLst>
                            <p:childTnLst>
                              <p:par>
                                <p:cTn id="28" presetID="12" presetClass="entr" presetSubtype="4" fill="hold"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slide(fromBottom)">
                                      <p:cBhvr>
                                        <p:cTn id="30" dur="500"/>
                                        <p:tgtEl>
                                          <p:spTgt spid="6">
                                            <p:txEl>
                                              <p:pRg st="2" end="2"/>
                                            </p:txEl>
                                          </p:spTgt>
                                        </p:tgtEl>
                                      </p:cBhvr>
                                    </p:animEffect>
                                  </p:childTnLst>
                                </p:cTn>
                              </p:par>
                            </p:childTnLst>
                          </p:cTn>
                        </p:par>
                        <p:par>
                          <p:cTn id="31" fill="hold">
                            <p:stCondLst>
                              <p:cond delay="1500"/>
                            </p:stCondLst>
                            <p:childTnLst>
                              <p:par>
                                <p:cTn id="32" presetID="12" presetClass="entr" presetSubtype="4" fill="hold"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slide(fromBottom)">
                                      <p:cBhvr>
                                        <p:cTn id="34"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44AC493F-6D69-45C4-905A-5FB7F45A315B}" type="slidenum">
              <a:rPr lang="zh-CN" altLang="en-US"/>
              <a:pPr/>
              <a:t>22</a:t>
            </a:fld>
            <a:endParaRPr lang="en-US" altLang="zh-CN"/>
          </a:p>
        </p:txBody>
      </p:sp>
      <p:sp>
        <p:nvSpPr>
          <p:cNvPr id="23555" name="Rectangle 2"/>
          <p:cNvSpPr>
            <a:spLocks noGrp="1" noChangeArrowheads="1"/>
          </p:cNvSpPr>
          <p:nvPr>
            <p:ph type="title"/>
          </p:nvPr>
        </p:nvSpPr>
        <p:spPr/>
        <p:txBody>
          <a:bodyPr/>
          <a:lstStyle/>
          <a:p>
            <a:pPr eaLnBrk="1" hangingPunct="1"/>
            <a:r>
              <a:rPr lang="zh-CN" altLang="en-US" smtClean="0"/>
              <a:t>二、摩尔定律</a:t>
            </a:r>
          </a:p>
        </p:txBody>
      </p:sp>
      <p:graphicFrame>
        <p:nvGraphicFramePr>
          <p:cNvPr id="214020" name="Object 4"/>
          <p:cNvGraphicFramePr>
            <a:graphicFrameLocks noChangeAspect="1"/>
          </p:cNvGraphicFramePr>
          <p:nvPr/>
        </p:nvGraphicFramePr>
        <p:xfrm>
          <a:off x="179512" y="620688"/>
          <a:ext cx="8856984" cy="5264642"/>
        </p:xfrm>
        <a:graphic>
          <a:graphicData uri="http://schemas.openxmlformats.org/presentationml/2006/ole">
            <mc:AlternateContent xmlns:mc="http://schemas.openxmlformats.org/markup-compatibility/2006">
              <mc:Choice xmlns:v="urn:schemas-microsoft-com:vml" Requires="v">
                <p:oleObj spid="_x0000_s214023" name="Image" r:id="rId3" imgW="5221013" imgH="3104263" progId="Photoshop.Image.11">
                  <p:embed/>
                </p:oleObj>
              </mc:Choice>
              <mc:Fallback>
                <p:oleObj name="Image" r:id="rId3" imgW="5221013" imgH="3104263" progId="Photoshop.Image.11">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620688"/>
                        <a:ext cx="8856984" cy="526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1115616" y="5957338"/>
            <a:ext cx="7128792" cy="461665"/>
          </a:xfrm>
          <a:prstGeom prst="rect">
            <a:avLst/>
          </a:prstGeom>
          <a:noFill/>
        </p:spPr>
        <p:txBody>
          <a:bodyPr wrap="square" rtlCol="0">
            <a:spAutoFit/>
          </a:bodyPr>
          <a:lstStyle/>
          <a:p>
            <a:r>
              <a:rPr lang="zh-CN" altLang="en-US" smtClean="0"/>
              <a:t>自</a:t>
            </a:r>
            <a:r>
              <a:rPr lang="en-US" altLang="zh-CN" smtClean="0"/>
              <a:t>20</a:t>
            </a:r>
            <a:r>
              <a:rPr lang="zh-CN" altLang="en-US" smtClean="0"/>
              <a:t>世纪</a:t>
            </a:r>
            <a:r>
              <a:rPr lang="en-US" altLang="zh-CN" smtClean="0"/>
              <a:t>70</a:t>
            </a:r>
            <a:r>
              <a:rPr lang="zh-CN" altLang="en-US" smtClean="0"/>
              <a:t>年代后期以来处理器性能的增长</a:t>
            </a:r>
            <a:endParaRPr lang="zh-CN"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计算机</a:t>
            </a:r>
            <a:r>
              <a:rPr lang="zh-CN" altLang="en-US" sz="4400" b="0" smtClean="0">
                <a:solidFill>
                  <a:srgbClr val="FFCC00"/>
                </a:solidFill>
                <a:latin typeface="Arial" charset="0"/>
                <a:ea typeface="黑体" pitchFamily="2" charset="-122"/>
              </a:rPr>
              <a:t>组成</a:t>
            </a:r>
            <a:r>
              <a:rPr lang="zh-CN" altLang="en-US" sz="4400" b="0" smtClean="0">
                <a:solidFill>
                  <a:srgbClr val="FFFFFF"/>
                </a:solidFill>
                <a:latin typeface="Arial" charset="0"/>
                <a:ea typeface="黑体" pitchFamily="2" charset="-122"/>
              </a:rPr>
              <a:t>与</a:t>
            </a:r>
            <a:r>
              <a:rPr lang="zh-CN" altLang="en-US" sz="4400" b="0" smtClean="0">
                <a:solidFill>
                  <a:srgbClr val="FFCC00"/>
                </a:solidFill>
                <a:latin typeface="Arial" charset="0"/>
                <a:ea typeface="黑体" pitchFamily="2" charset="-122"/>
              </a:rPr>
              <a:t>体系结构</a:t>
            </a:r>
            <a:endParaRPr lang="zh-CN" altLang="en-US" sz="4400" b="0" smtClean="0">
              <a:solidFill>
                <a:srgbClr val="FFFFFF"/>
              </a:solidFill>
              <a:latin typeface="Arial" charset="0"/>
              <a:ea typeface="黑体" pitchFamily="2" charset="-122"/>
            </a:endParaRPr>
          </a:p>
          <a:p>
            <a:pPr eaLnBrk="1" hangingPunct="1">
              <a:spcBef>
                <a:spcPct val="10000"/>
              </a:spcBef>
              <a:buClrTx/>
            </a:pPr>
            <a:r>
              <a:rPr lang="zh-CN" altLang="en-US" sz="4400" b="0" smtClean="0">
                <a:solidFill>
                  <a:srgbClr val="FFFFFF"/>
                </a:solidFill>
                <a:latin typeface="Arial" charset="0"/>
                <a:ea typeface="黑体" pitchFamily="2" charset="-122"/>
              </a:rPr>
              <a:t>第</a:t>
            </a:r>
            <a:r>
              <a:rPr lang="en-US" altLang="zh-CN" sz="8000" b="0" smtClean="0">
                <a:solidFill>
                  <a:srgbClr val="FFFFFF"/>
                </a:solidFill>
                <a:latin typeface="Arial" charset="0"/>
                <a:ea typeface="黑体" pitchFamily="2" charset="-122"/>
              </a:rPr>
              <a:t>1</a:t>
            </a:r>
            <a:r>
              <a:rPr lang="zh-CN" altLang="en-US" sz="4400" b="0" smtClean="0">
                <a:solidFill>
                  <a:srgbClr val="FFFFFF"/>
                </a:solidFill>
                <a:latin typeface="Arial" charset="0"/>
                <a:ea typeface="黑体" pitchFamily="2" charset="-122"/>
              </a:rPr>
              <a:t>章  绪论</a:t>
            </a:r>
          </a:p>
        </p:txBody>
      </p:sp>
      <p:sp>
        <p:nvSpPr>
          <p:cNvPr id="1106947"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ea typeface="楷体_GB2312" pitchFamily="49" charset="-122"/>
              </a:rPr>
              <a:t>1.2  </a:t>
            </a:r>
            <a:r>
              <a:rPr lang="zh-CN" altLang="en-US" sz="3800">
                <a:ea typeface="楷体_GB2312" pitchFamily="49" charset="-122"/>
              </a:rPr>
              <a:t>计算机的基本组成</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06946">
                                            <p:txEl>
                                              <p:pRg st="0" end="0"/>
                                            </p:txEl>
                                          </p:spTgt>
                                        </p:tgtEl>
                                        <p:attrNameLst>
                                          <p:attrName>style.visibility</p:attrName>
                                        </p:attrNameLst>
                                      </p:cBhvr>
                                      <p:to>
                                        <p:strVal val="visible"/>
                                      </p:to>
                                    </p:set>
                                    <p:anim calcmode="lin" valueType="num">
                                      <p:cBhvr>
                                        <p:cTn id="7" dur="500" fill="hold"/>
                                        <p:tgtEl>
                                          <p:spTgt spid="110694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0694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0694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0694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06946">
                                            <p:txEl>
                                              <p:pRg st="1" end="1"/>
                                            </p:txEl>
                                          </p:spTgt>
                                        </p:tgtEl>
                                        <p:attrNameLst>
                                          <p:attrName>style.visibility</p:attrName>
                                        </p:attrNameLst>
                                      </p:cBhvr>
                                      <p:to>
                                        <p:strVal val="visible"/>
                                      </p:to>
                                    </p:set>
                                    <p:anim calcmode="lin" valueType="num">
                                      <p:cBhvr additive="base">
                                        <p:cTn id="14" dur="500" fill="hold"/>
                                        <p:tgtEl>
                                          <p:spTgt spid="110694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0694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06947">
                                            <p:txEl>
                                              <p:pRg st="0" end="0"/>
                                            </p:txEl>
                                          </p:spTgt>
                                        </p:tgtEl>
                                        <p:attrNameLst>
                                          <p:attrName>style.visibility</p:attrName>
                                        </p:attrNameLst>
                                      </p:cBhvr>
                                      <p:to>
                                        <p:strVal val="visible"/>
                                      </p:to>
                                    </p:set>
                                    <p:anim calcmode="lin" valueType="num">
                                      <p:cBhvr additive="base">
                                        <p:cTn id="19" dur="500" fill="hold"/>
                                        <p:tgtEl>
                                          <p:spTgt spid="110694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069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4"/>
          <p:cNvSpPr>
            <a:spLocks noGrp="1"/>
          </p:cNvSpPr>
          <p:nvPr>
            <p:ph type="sldNum" sz="quarter" idx="11"/>
          </p:nvPr>
        </p:nvSpPr>
        <p:spPr>
          <a:noFill/>
        </p:spPr>
        <p:txBody>
          <a:bodyPr/>
          <a:lstStyle/>
          <a:p>
            <a:fld id="{29FE81F0-3790-4410-BBD1-905021DB15AE}" type="slidenum">
              <a:rPr lang="zh-CN" altLang="en-US"/>
              <a:pPr/>
              <a:t>24</a:t>
            </a:fld>
            <a:endParaRPr lang="en-US" altLang="zh-CN"/>
          </a:p>
        </p:txBody>
      </p:sp>
      <p:sp>
        <p:nvSpPr>
          <p:cNvPr id="28675" name="Rectangle 2"/>
          <p:cNvSpPr>
            <a:spLocks noGrp="1" noChangeArrowheads="1"/>
          </p:cNvSpPr>
          <p:nvPr>
            <p:ph type="title"/>
          </p:nvPr>
        </p:nvSpPr>
        <p:spPr/>
        <p:txBody>
          <a:bodyPr/>
          <a:lstStyle/>
          <a:p>
            <a:pPr eaLnBrk="1" hangingPunct="1"/>
            <a:endParaRPr lang="zh-CN" altLang="en-US" smtClean="0"/>
          </a:p>
        </p:txBody>
      </p:sp>
      <p:sp>
        <p:nvSpPr>
          <p:cNvPr id="28676" name="Rectangle 3"/>
          <p:cNvSpPr>
            <a:spLocks noGrp="1" noChangeArrowheads="1"/>
          </p:cNvSpPr>
          <p:nvPr>
            <p:ph type="body" idx="1"/>
          </p:nvPr>
        </p:nvSpPr>
        <p:spPr/>
        <p:txBody>
          <a:bodyPr/>
          <a:lstStyle/>
          <a:p>
            <a:pPr eaLnBrk="1" hangingPunct="1"/>
            <a:r>
              <a:rPr lang="zh-CN" altLang="en-US" smtClean="0">
                <a:solidFill>
                  <a:srgbClr val="CC0066"/>
                </a:solidFill>
              </a:rPr>
              <a:t>硬件</a:t>
            </a:r>
            <a:r>
              <a:rPr lang="zh-CN" altLang="en-US" smtClean="0"/>
              <a:t>系统：计算机中看得见摸得着的物理实体。 </a:t>
            </a:r>
          </a:p>
          <a:p>
            <a:pPr eaLnBrk="1" hangingPunct="1"/>
            <a:r>
              <a:rPr lang="zh-CN" altLang="en-US" smtClean="0">
                <a:solidFill>
                  <a:srgbClr val="CC0066"/>
                </a:solidFill>
              </a:rPr>
              <a:t>软件</a:t>
            </a:r>
            <a:r>
              <a:rPr lang="zh-CN" altLang="en-US" smtClean="0"/>
              <a:t>系统：计算机所配置的各类程序和文件，由于它们是存放在内存或外存中的二进制编码信息，是</a:t>
            </a:r>
            <a:r>
              <a:rPr lang="zh-CN" altLang="en-US" smtClean="0">
                <a:solidFill>
                  <a:srgbClr val="0000FF"/>
                </a:solidFill>
              </a:rPr>
              <a:t>不能直接触摸</a:t>
            </a:r>
            <a:r>
              <a:rPr lang="zh-CN" altLang="en-US" smtClean="0"/>
              <a:t>而且</a:t>
            </a:r>
            <a:r>
              <a:rPr lang="zh-CN" altLang="en-US" smtClean="0">
                <a:solidFill>
                  <a:srgbClr val="0000FF"/>
                </a:solidFill>
              </a:rPr>
              <a:t>修改相对比较容易</a:t>
            </a:r>
            <a:r>
              <a:rPr lang="zh-CN" altLang="en-US" smtClean="0"/>
              <a:t>，故称之为</a:t>
            </a:r>
            <a:r>
              <a:rPr lang="zh-CN" altLang="en-US" smtClean="0">
                <a:solidFill>
                  <a:srgbClr val="CC0066"/>
                </a:solidFill>
              </a:rPr>
              <a:t>软件</a:t>
            </a:r>
            <a:r>
              <a:rPr lang="zh-CN" altLang="en-US" smtClean="0"/>
              <a:t>。</a:t>
            </a:r>
          </a:p>
          <a:p>
            <a:pPr lvl="1" eaLnBrk="1" hangingPunct="1"/>
            <a:r>
              <a:rPr lang="zh-CN" altLang="en-US" smtClean="0"/>
              <a:t>系统软件</a:t>
            </a:r>
          </a:p>
          <a:p>
            <a:pPr lvl="1" eaLnBrk="1" hangingPunct="1"/>
            <a:r>
              <a:rPr lang="zh-CN" altLang="en-US" smtClean="0"/>
              <a:t>应用软件</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p:spPr>
        <p:txBody>
          <a:bodyPr/>
          <a:lstStyle/>
          <a:p>
            <a:fld id="{487FF99D-B9BA-485E-B2C6-8AF98FF74DB6}" type="slidenum">
              <a:rPr lang="zh-CN" altLang="en-US"/>
              <a:pPr/>
              <a:t>25</a:t>
            </a:fld>
            <a:endParaRPr lang="en-US" altLang="zh-CN"/>
          </a:p>
        </p:txBody>
      </p:sp>
      <p:sp>
        <p:nvSpPr>
          <p:cNvPr id="29699" name="Rectangle 70"/>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29700" name="Rectangle 2"/>
          <p:cNvSpPr>
            <a:spLocks noGrp="1" noChangeArrowheads="1"/>
          </p:cNvSpPr>
          <p:nvPr>
            <p:ph type="title"/>
          </p:nvPr>
        </p:nvSpPr>
        <p:spPr/>
        <p:txBody>
          <a:bodyPr/>
          <a:lstStyle/>
          <a:p>
            <a:pPr eaLnBrk="1" hangingPunct="1"/>
            <a:r>
              <a:rPr lang="zh-CN" altLang="en-US" smtClean="0"/>
              <a:t>实例</a:t>
            </a:r>
          </a:p>
        </p:txBody>
      </p:sp>
      <p:sp>
        <p:nvSpPr>
          <p:cNvPr id="29701" name="Rectangle 3"/>
          <p:cNvSpPr>
            <a:spLocks noGrp="1" noChangeArrowheads="1"/>
          </p:cNvSpPr>
          <p:nvPr>
            <p:ph type="body" idx="1"/>
          </p:nvPr>
        </p:nvSpPr>
        <p:spPr>
          <a:xfrm>
            <a:off x="323850" y="765175"/>
            <a:ext cx="8496300" cy="5472113"/>
          </a:xfrm>
        </p:spPr>
        <p:txBody>
          <a:bodyPr/>
          <a:lstStyle/>
          <a:p>
            <a:pPr eaLnBrk="1" hangingPunct="1"/>
            <a:r>
              <a:rPr lang="zh-CN" altLang="en-US" smtClean="0"/>
              <a:t>可用的物品：</a:t>
            </a:r>
          </a:p>
          <a:p>
            <a:pPr lvl="1" eaLnBrk="1" hangingPunct="1"/>
            <a:r>
              <a:rPr lang="zh-CN" altLang="en-US" smtClean="0"/>
              <a:t>带有横格的纸</a:t>
            </a:r>
          </a:p>
          <a:p>
            <a:pPr lvl="1" eaLnBrk="1" hangingPunct="1"/>
            <a:r>
              <a:rPr lang="zh-CN" altLang="en-US" smtClean="0"/>
              <a:t>算盘</a:t>
            </a:r>
          </a:p>
          <a:p>
            <a:pPr lvl="1" eaLnBrk="1" hangingPunct="1"/>
            <a:r>
              <a:rPr lang="zh-CN" altLang="en-US" smtClean="0"/>
              <a:t>笔</a:t>
            </a:r>
          </a:p>
          <a:p>
            <a:pPr lvl="1" eaLnBrk="1" hangingPunct="1"/>
            <a:r>
              <a:rPr lang="zh-CN" altLang="en-US" smtClean="0"/>
              <a:t>人</a:t>
            </a:r>
          </a:p>
          <a:p>
            <a:pPr eaLnBrk="1" hangingPunct="1"/>
            <a:endParaRPr lang="zh-CN" altLang="en-US" smtClean="0"/>
          </a:p>
          <a:p>
            <a:pPr eaLnBrk="1" hangingPunct="1"/>
            <a:r>
              <a:rPr lang="zh-CN" altLang="en-US" smtClean="0"/>
              <a:t>计算：</a:t>
            </a:r>
            <a:r>
              <a:rPr lang="en-US" altLang="zh-CN" i="1" smtClean="0"/>
              <a:t>y</a:t>
            </a:r>
            <a:r>
              <a:rPr lang="zh-CN" altLang="en-US" smtClean="0"/>
              <a:t>＝</a:t>
            </a:r>
            <a:r>
              <a:rPr lang="en-US" altLang="zh-CN" i="1" smtClean="0"/>
              <a:t>ax</a:t>
            </a:r>
            <a:r>
              <a:rPr lang="zh-CN" altLang="en-US" smtClean="0"/>
              <a:t>＋</a:t>
            </a:r>
            <a:r>
              <a:rPr lang="en-US" altLang="zh-CN" i="1" smtClean="0"/>
              <a:t>b</a:t>
            </a:r>
            <a:r>
              <a:rPr lang="zh-CN" altLang="en-US" smtClean="0"/>
              <a:t>－</a:t>
            </a:r>
            <a:r>
              <a:rPr lang="en-US" altLang="zh-CN" i="1" smtClean="0"/>
              <a:t>c</a:t>
            </a:r>
          </a:p>
        </p:txBody>
      </p:sp>
      <p:graphicFrame>
        <p:nvGraphicFramePr>
          <p:cNvPr id="1168453" name="Group 69"/>
          <p:cNvGraphicFramePr>
            <a:graphicFrameLocks noGrp="1"/>
          </p:cNvGraphicFramePr>
          <p:nvPr/>
        </p:nvGraphicFramePr>
        <p:xfrm>
          <a:off x="4356100" y="188913"/>
          <a:ext cx="3889375" cy="6400800"/>
        </p:xfrm>
        <a:graphic>
          <a:graphicData uri="http://schemas.openxmlformats.org/drawingml/2006/table">
            <a:tbl>
              <a:tblPr/>
              <a:tblGrid>
                <a:gridCol w="876300"/>
                <a:gridCol w="3013075"/>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FF0066"/>
                        </a:solidFill>
                        <a:effectLst/>
                        <a:latin typeface="Times New Roman" pitchFamily="18" charset="0"/>
                        <a:ea typeface="宋体" pitchFamily="2" charset="-122"/>
                      </a:endParaRP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FF0066"/>
                        </a:solidFill>
                        <a:effectLst/>
                        <a:latin typeface="Times New Roman" pitchFamily="18" charset="0"/>
                        <a:ea typeface="宋体" pitchFamily="2" charset="-122"/>
                      </a:endParaRP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1"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1"/>
          </p:nvPr>
        </p:nvSpPr>
        <p:spPr>
          <a:noFill/>
        </p:spPr>
        <p:txBody>
          <a:bodyPr/>
          <a:lstStyle/>
          <a:p>
            <a:fld id="{8FE7C26B-2A48-4B66-9F98-C3BA3EDD4558}" type="slidenum">
              <a:rPr lang="zh-CN" altLang="en-US"/>
              <a:pPr/>
              <a:t>26</a:t>
            </a:fld>
            <a:endParaRPr lang="en-US" altLang="zh-CN"/>
          </a:p>
        </p:txBody>
      </p:sp>
      <p:sp>
        <p:nvSpPr>
          <p:cNvPr id="30723" name="Rectangle 2"/>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30724" name="Rectangle 3"/>
          <p:cNvSpPr>
            <a:spLocks noGrp="1" noChangeArrowheads="1"/>
          </p:cNvSpPr>
          <p:nvPr>
            <p:ph type="title"/>
          </p:nvPr>
        </p:nvSpPr>
        <p:spPr/>
        <p:txBody>
          <a:bodyPr/>
          <a:lstStyle/>
          <a:p>
            <a:pPr eaLnBrk="1" hangingPunct="1"/>
            <a:r>
              <a:rPr lang="zh-CN" altLang="en-US" smtClean="0"/>
              <a:t>实例</a:t>
            </a:r>
          </a:p>
        </p:txBody>
      </p:sp>
      <p:sp>
        <p:nvSpPr>
          <p:cNvPr id="30725" name="Rectangle 4"/>
          <p:cNvSpPr>
            <a:spLocks noGrp="1" noChangeArrowheads="1"/>
          </p:cNvSpPr>
          <p:nvPr>
            <p:ph type="body" idx="1"/>
          </p:nvPr>
        </p:nvSpPr>
        <p:spPr>
          <a:xfrm>
            <a:off x="323850" y="765175"/>
            <a:ext cx="8496300" cy="5472113"/>
          </a:xfrm>
        </p:spPr>
        <p:txBody>
          <a:bodyPr/>
          <a:lstStyle/>
          <a:p>
            <a:pPr eaLnBrk="1" hangingPunct="1"/>
            <a:r>
              <a:rPr lang="zh-CN" altLang="en-US" smtClean="0"/>
              <a:t>可用的物品：</a:t>
            </a:r>
          </a:p>
          <a:p>
            <a:pPr lvl="1" eaLnBrk="1" hangingPunct="1"/>
            <a:r>
              <a:rPr lang="zh-CN" altLang="en-US" smtClean="0"/>
              <a:t>带有横格的纸</a:t>
            </a:r>
          </a:p>
          <a:p>
            <a:pPr lvl="1" eaLnBrk="1" hangingPunct="1"/>
            <a:r>
              <a:rPr lang="zh-CN" altLang="en-US" smtClean="0"/>
              <a:t>算盘</a:t>
            </a:r>
          </a:p>
          <a:p>
            <a:pPr lvl="1" eaLnBrk="1" hangingPunct="1"/>
            <a:r>
              <a:rPr lang="zh-CN" altLang="en-US" smtClean="0"/>
              <a:t>笔</a:t>
            </a:r>
          </a:p>
          <a:p>
            <a:pPr lvl="1" eaLnBrk="1" hangingPunct="1"/>
            <a:r>
              <a:rPr lang="zh-CN" altLang="en-US" smtClean="0"/>
              <a:t>人</a:t>
            </a:r>
          </a:p>
          <a:p>
            <a:pPr eaLnBrk="1" hangingPunct="1"/>
            <a:endParaRPr lang="zh-CN" altLang="en-US" smtClean="0"/>
          </a:p>
          <a:p>
            <a:pPr eaLnBrk="1" hangingPunct="1"/>
            <a:r>
              <a:rPr lang="zh-CN" altLang="en-US" smtClean="0"/>
              <a:t>计算：</a:t>
            </a:r>
            <a:r>
              <a:rPr lang="en-US" altLang="zh-CN" i="1" smtClean="0"/>
              <a:t>y</a:t>
            </a:r>
            <a:r>
              <a:rPr lang="zh-CN" altLang="en-US" smtClean="0"/>
              <a:t>＝</a:t>
            </a:r>
            <a:r>
              <a:rPr lang="en-US" altLang="zh-CN" i="1" smtClean="0"/>
              <a:t>ax</a:t>
            </a:r>
            <a:r>
              <a:rPr lang="zh-CN" altLang="en-US" smtClean="0"/>
              <a:t>＋</a:t>
            </a:r>
            <a:r>
              <a:rPr lang="en-US" altLang="zh-CN" i="1" smtClean="0"/>
              <a:t>b</a:t>
            </a:r>
            <a:r>
              <a:rPr lang="zh-CN" altLang="en-US" smtClean="0"/>
              <a:t>－</a:t>
            </a:r>
            <a:r>
              <a:rPr lang="en-US" altLang="zh-CN" i="1" smtClean="0"/>
              <a:t>c</a:t>
            </a:r>
          </a:p>
        </p:txBody>
      </p:sp>
      <p:graphicFrame>
        <p:nvGraphicFramePr>
          <p:cNvPr id="1171461" name="Group 5"/>
          <p:cNvGraphicFramePr>
            <a:graphicFrameLocks noGrp="1"/>
          </p:cNvGraphicFramePr>
          <p:nvPr/>
        </p:nvGraphicFramePr>
        <p:xfrm>
          <a:off x="4356100" y="188913"/>
          <a:ext cx="3889375" cy="6400800"/>
        </p:xfrm>
        <a:graphic>
          <a:graphicData uri="http://schemas.openxmlformats.org/drawingml/2006/table">
            <a:tbl>
              <a:tblPr/>
              <a:tblGrid>
                <a:gridCol w="876300"/>
                <a:gridCol w="3013075"/>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行数</a:t>
                      </a:r>
                    </a:p>
                  </a:txBody>
                  <a:tcPr horzOverflow="overflow">
                    <a:lnL>
                      <a:noFill/>
                    </a:lnL>
                    <a:lnR>
                      <a:noFill/>
                    </a:lnR>
                    <a:ln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解题步骤和数据</a:t>
                      </a:r>
                    </a:p>
                  </a:txBody>
                  <a:tcPr horzOverflow="overflow">
                    <a:lnL>
                      <a:noFill/>
                    </a:lnL>
                    <a:lnR>
                      <a:noFill/>
                    </a:lnR>
                    <a:lnT>
                      <a:noFill/>
                    </a:lnT>
                    <a:lnB w="28575" cap="flat" cmpd="sng" algn="ctr">
                      <a:solidFill>
                        <a:schemeClr val="tx1"/>
                      </a:solidFill>
                      <a:prstDash val="solid"/>
                      <a:round/>
                      <a:headEnd type="none" w="med" len="med"/>
                      <a:tailEnd type="none" w="med" len="lg"/>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取数    </a:t>
                      </a:r>
                      <a:r>
                        <a:rPr kumimoji="0" lang="en-US" altLang="zh-CN" sz="2400" b="1" i="0" u="none" strike="noStrike" cap="none" normalizeH="0" baseline="0" smtClean="0">
                          <a:ln>
                            <a:noFill/>
                          </a:ln>
                          <a:solidFill>
                            <a:schemeClr val="tx1"/>
                          </a:solidFill>
                          <a:effectLst/>
                          <a:latin typeface="+mn-ea"/>
                          <a:ea typeface="+mn-ea"/>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smtClean="0">
                          <a:ln>
                            <a:noFill/>
                          </a:ln>
                          <a:solidFill>
                            <a:schemeClr val="tx1"/>
                          </a:solidFill>
                          <a:effectLst/>
                          <a:latin typeface="+mn-ea"/>
                          <a:ea typeface="+mn-ea"/>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乘法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加法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减法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存数     </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y</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r>
                        <a:rPr kumimoji="0" lang="en-US" altLang="zh-CN" sz="2400" b="1" i="0" u="none" strike="noStrike" kern="1200" cap="none" normalizeH="0" baseline="0" smtClean="0">
                          <a:ln>
                            <a:noFill/>
                          </a:ln>
                          <a:solidFill>
                            <a:schemeClr val="tx1"/>
                          </a:solidFill>
                          <a:effectLst/>
                          <a:latin typeface="+mn-ea"/>
                          <a:ea typeface="+mn-ea"/>
                          <a:cs typeface="+mn-cs"/>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输出</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停止</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y</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4"/>
          <p:cNvSpPr>
            <a:spLocks noGrp="1"/>
          </p:cNvSpPr>
          <p:nvPr>
            <p:ph type="sldNum" sz="quarter" idx="11"/>
          </p:nvPr>
        </p:nvSpPr>
        <p:spPr>
          <a:noFill/>
        </p:spPr>
        <p:txBody>
          <a:bodyPr/>
          <a:lstStyle/>
          <a:p>
            <a:fld id="{D9B31449-2EC8-4A2F-B186-A4D1A3640AD5}" type="slidenum">
              <a:rPr lang="zh-CN" altLang="en-US"/>
              <a:pPr/>
              <a:t>27</a:t>
            </a:fld>
            <a:endParaRPr lang="en-US" altLang="zh-CN"/>
          </a:p>
        </p:txBody>
      </p:sp>
      <p:sp>
        <p:nvSpPr>
          <p:cNvPr id="31747" name="Rectangle 2"/>
          <p:cNvSpPr>
            <a:spLocks noChangeArrowheads="1"/>
          </p:cNvSpPr>
          <p:nvPr/>
        </p:nvSpPr>
        <p:spPr bwMode="auto">
          <a:xfrm>
            <a:off x="4473575" y="717550"/>
            <a:ext cx="3889375" cy="5976938"/>
          </a:xfrm>
          <a:prstGeom prst="rect">
            <a:avLst/>
          </a:prstGeom>
          <a:solidFill>
            <a:srgbClr val="C0C0C0"/>
          </a:solidFill>
          <a:ln w="28575" algn="ctr">
            <a:noFill/>
            <a:miter lim="800000"/>
            <a:headEnd/>
            <a:tailEnd type="none" w="med" len="lg"/>
          </a:ln>
        </p:spPr>
        <p:txBody>
          <a:bodyPr wrap="none" anchor="ctr">
            <a:spAutoFit/>
          </a:bodyPr>
          <a:lstStyle/>
          <a:p>
            <a:endParaRPr lang="zh-CN" altLang="en-US"/>
          </a:p>
        </p:txBody>
      </p:sp>
      <p:sp>
        <p:nvSpPr>
          <p:cNvPr id="31748" name="Rectangle 3"/>
          <p:cNvSpPr>
            <a:spLocks noGrp="1" noChangeArrowheads="1"/>
          </p:cNvSpPr>
          <p:nvPr>
            <p:ph type="title"/>
          </p:nvPr>
        </p:nvSpPr>
        <p:spPr/>
        <p:txBody>
          <a:bodyPr/>
          <a:lstStyle/>
          <a:p>
            <a:pPr eaLnBrk="1" hangingPunct="1"/>
            <a:r>
              <a:rPr lang="zh-CN" altLang="en-US" smtClean="0"/>
              <a:t>实例</a:t>
            </a:r>
          </a:p>
        </p:txBody>
      </p:sp>
      <p:graphicFrame>
        <p:nvGraphicFramePr>
          <p:cNvPr id="1169413" name="Group 5"/>
          <p:cNvGraphicFramePr>
            <a:graphicFrameLocks noGrp="1"/>
          </p:cNvGraphicFramePr>
          <p:nvPr/>
        </p:nvGraphicFramePr>
        <p:xfrm>
          <a:off x="4356100" y="188913"/>
          <a:ext cx="3889375" cy="6400800"/>
        </p:xfrm>
        <a:graphic>
          <a:graphicData uri="http://schemas.openxmlformats.org/drawingml/2006/table">
            <a:tbl>
              <a:tblPr/>
              <a:tblGrid>
                <a:gridCol w="876300"/>
                <a:gridCol w="3013075"/>
              </a:tblGrid>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行数</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解题步骤和数据</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取数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cap="none" normalizeH="0" baseline="0" smtClean="0">
                          <a:ln>
                            <a:noFill/>
                          </a:ln>
                          <a:solidFill>
                            <a:schemeClr val="tx1"/>
                          </a:solidFill>
                          <a:effectLst/>
                          <a:latin typeface="+mn-ea"/>
                          <a:ea typeface="+mn-ea"/>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乘法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加法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减法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算盘</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存数     </a:t>
                      </a: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y</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400" b="1" i="0" u="none" strike="noStrike" kern="1200" cap="none" normalizeH="0" baseline="0" smtClean="0">
                          <a:ln>
                            <a:noFill/>
                          </a:ln>
                          <a:solidFill>
                            <a:schemeClr val="tx1"/>
                          </a:solidFill>
                          <a:effectLst/>
                          <a:latin typeface="+mn-ea"/>
                          <a:ea typeface="+mn-ea"/>
                          <a:cs typeface="+mn-cs"/>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r>
                        <a:rPr kumimoji="0" lang="en-US" altLang="zh-CN" sz="2400" b="1" i="0" u="none" strike="noStrike" kern="1200" cap="none" normalizeH="0" baseline="0" smtClean="0">
                          <a:ln>
                            <a:noFill/>
                          </a:ln>
                          <a:solidFill>
                            <a:schemeClr val="tx1"/>
                          </a:solidFill>
                          <a:effectLst/>
                          <a:latin typeface="+mn-ea"/>
                          <a:ea typeface="+mn-ea"/>
                          <a:cs typeface="+mn-cs"/>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输出</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7</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停止</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x</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y</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graphicFrame>
        <p:nvGraphicFramePr>
          <p:cNvPr id="1169508" name="Group 100"/>
          <p:cNvGraphicFramePr>
            <a:graphicFrameLocks noGrp="1"/>
          </p:cNvGraphicFramePr>
          <p:nvPr/>
        </p:nvGraphicFramePr>
        <p:xfrm>
          <a:off x="898525" y="1268413"/>
          <a:ext cx="2305050" cy="4114800"/>
        </p:xfrm>
        <a:graphic>
          <a:graphicData uri="http://schemas.openxmlformats.org/drawingml/2006/table">
            <a:tbl>
              <a:tblPr/>
              <a:tblGrid>
                <a:gridCol w="1152525"/>
                <a:gridCol w="1152525"/>
              </a:tblGrid>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指令</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操作码</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加法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减法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乘法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除法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取数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存数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打印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停机</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r>
            </a:tbl>
          </a:graphicData>
        </a:graphic>
      </p:graphicFrame>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1"/>
          </p:nvPr>
        </p:nvSpPr>
        <p:spPr>
          <a:noFill/>
        </p:spPr>
        <p:txBody>
          <a:bodyPr/>
          <a:lstStyle/>
          <a:p>
            <a:fld id="{81EB0278-BACB-4DBB-B53C-A492BE433448}" type="slidenum">
              <a:rPr lang="zh-CN" altLang="en-US"/>
              <a:pPr/>
              <a:t>28</a:t>
            </a:fld>
            <a:endParaRPr lang="en-US" altLang="zh-CN"/>
          </a:p>
        </p:txBody>
      </p:sp>
      <p:sp>
        <p:nvSpPr>
          <p:cNvPr id="32771" name="Rectangle 3"/>
          <p:cNvSpPr>
            <a:spLocks noGrp="1" noChangeArrowheads="1"/>
          </p:cNvSpPr>
          <p:nvPr>
            <p:ph type="title"/>
          </p:nvPr>
        </p:nvSpPr>
        <p:spPr/>
        <p:txBody>
          <a:bodyPr/>
          <a:lstStyle/>
          <a:p>
            <a:pPr eaLnBrk="1" hangingPunct="1"/>
            <a:r>
              <a:rPr lang="zh-CN" altLang="en-US" smtClean="0"/>
              <a:t>实例</a:t>
            </a:r>
          </a:p>
        </p:txBody>
      </p:sp>
      <p:graphicFrame>
        <p:nvGraphicFramePr>
          <p:cNvPr id="1170572" name="Group 140"/>
          <p:cNvGraphicFramePr>
            <a:graphicFrameLocks noGrp="1"/>
          </p:cNvGraphicFramePr>
          <p:nvPr/>
        </p:nvGraphicFramePr>
        <p:xfrm>
          <a:off x="4356100" y="188913"/>
          <a:ext cx="3889375" cy="6400800"/>
        </p:xfrm>
        <a:graphic>
          <a:graphicData uri="http://schemas.openxmlformats.org/drawingml/2006/table">
            <a:tbl>
              <a:tblPr/>
              <a:tblGrid>
                <a:gridCol w="876300"/>
                <a:gridCol w="3013075"/>
              </a:tblGrid>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地址</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存储器</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101 1001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011 1100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001 1010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010 1011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110 1101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111 0000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7</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000 0000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a</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（二进制数）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b</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c</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x</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y</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graphicFrame>
        <p:nvGraphicFramePr>
          <p:cNvPr id="1170486" name="Group 54"/>
          <p:cNvGraphicFramePr>
            <a:graphicFrameLocks noGrp="1"/>
          </p:cNvGraphicFramePr>
          <p:nvPr/>
        </p:nvGraphicFramePr>
        <p:xfrm>
          <a:off x="898525" y="1268413"/>
          <a:ext cx="2305050" cy="4114800"/>
        </p:xfrm>
        <a:graphic>
          <a:graphicData uri="http://schemas.openxmlformats.org/drawingml/2006/table">
            <a:tbl>
              <a:tblPr/>
              <a:tblGrid>
                <a:gridCol w="1152525"/>
                <a:gridCol w="1152525"/>
              </a:tblGrid>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指令</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操作码</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99FF99"/>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加法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减法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乘法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除法</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取数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存数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243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打印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CCFFFF"/>
                    </a:solidFill>
                  </a:tcPr>
                </a:tc>
              </a:tr>
              <a:tr h="4508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停机</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FF"/>
                    </a:solidFill>
                  </a:tcPr>
                </a:tc>
              </a:tr>
            </a:tbl>
          </a:graphicData>
        </a:graphic>
      </p:graphicFrame>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p:spPr>
        <p:txBody>
          <a:bodyPr/>
          <a:lstStyle/>
          <a:p>
            <a:fld id="{CD86C809-67D1-4A5F-9659-C65F5D2A6968}" type="slidenum">
              <a:rPr lang="zh-CN" altLang="en-US"/>
              <a:pPr/>
              <a:t>29</a:t>
            </a:fld>
            <a:endParaRPr lang="en-US" altLang="zh-CN"/>
          </a:p>
        </p:txBody>
      </p:sp>
      <p:sp>
        <p:nvSpPr>
          <p:cNvPr id="33795" name="Rectangle 3"/>
          <p:cNvSpPr>
            <a:spLocks noGrp="1" noChangeArrowheads="1"/>
          </p:cNvSpPr>
          <p:nvPr>
            <p:ph type="title"/>
          </p:nvPr>
        </p:nvSpPr>
        <p:spPr/>
        <p:txBody>
          <a:bodyPr/>
          <a:lstStyle/>
          <a:p>
            <a:pPr eaLnBrk="1" hangingPunct="1"/>
            <a:r>
              <a:rPr lang="zh-CN" altLang="en-US" smtClean="0"/>
              <a:t>实例</a:t>
            </a:r>
          </a:p>
        </p:txBody>
      </p:sp>
      <p:sp>
        <p:nvSpPr>
          <p:cNvPr id="33796" name="Rectangle 4"/>
          <p:cNvSpPr>
            <a:spLocks noGrp="1" noChangeArrowheads="1"/>
          </p:cNvSpPr>
          <p:nvPr>
            <p:ph type="body" idx="1"/>
          </p:nvPr>
        </p:nvSpPr>
        <p:spPr>
          <a:xfrm>
            <a:off x="107950" y="765175"/>
            <a:ext cx="4535488" cy="5472113"/>
          </a:xfrm>
        </p:spPr>
        <p:txBody>
          <a:bodyPr/>
          <a:lstStyle/>
          <a:p>
            <a:pPr eaLnBrk="1" hangingPunct="1"/>
            <a:r>
              <a:rPr lang="zh-CN" altLang="en-US" smtClean="0"/>
              <a:t>可用的物品：</a:t>
            </a:r>
          </a:p>
          <a:p>
            <a:pPr lvl="1" eaLnBrk="1" hangingPunct="1"/>
            <a:r>
              <a:rPr lang="zh-CN" altLang="en-US" smtClean="0"/>
              <a:t>带有横格的纸</a:t>
            </a:r>
          </a:p>
          <a:p>
            <a:pPr lvl="1" eaLnBrk="1" hangingPunct="1"/>
            <a:r>
              <a:rPr lang="zh-CN" altLang="en-US" smtClean="0"/>
              <a:t>算盘</a:t>
            </a:r>
          </a:p>
          <a:p>
            <a:pPr lvl="1" eaLnBrk="1" hangingPunct="1"/>
            <a:r>
              <a:rPr lang="zh-CN" altLang="en-US" smtClean="0"/>
              <a:t>笔</a:t>
            </a:r>
          </a:p>
          <a:p>
            <a:pPr lvl="1" eaLnBrk="1" hangingPunct="1"/>
            <a:r>
              <a:rPr lang="zh-CN" altLang="en-US" smtClean="0"/>
              <a:t>人</a:t>
            </a:r>
          </a:p>
          <a:p>
            <a:pPr eaLnBrk="1" hangingPunct="1"/>
            <a:endParaRPr lang="zh-CN" altLang="en-US" smtClean="0"/>
          </a:p>
          <a:p>
            <a:pPr eaLnBrk="1" hangingPunct="1"/>
            <a:r>
              <a:rPr lang="zh-CN" altLang="en-US" smtClean="0"/>
              <a:t>计算：</a:t>
            </a:r>
            <a:r>
              <a:rPr lang="en-US" altLang="zh-CN" i="1" smtClean="0"/>
              <a:t>y</a:t>
            </a:r>
            <a:r>
              <a:rPr lang="zh-CN" altLang="en-US" smtClean="0"/>
              <a:t>＝</a:t>
            </a:r>
            <a:r>
              <a:rPr lang="en-US" altLang="zh-CN" i="1" smtClean="0"/>
              <a:t>ax</a:t>
            </a:r>
            <a:r>
              <a:rPr lang="zh-CN" altLang="en-US" smtClean="0"/>
              <a:t>＋</a:t>
            </a:r>
            <a:r>
              <a:rPr lang="en-US" altLang="zh-CN" i="1" smtClean="0"/>
              <a:t>b</a:t>
            </a:r>
            <a:r>
              <a:rPr lang="zh-CN" altLang="en-US" smtClean="0"/>
              <a:t>－</a:t>
            </a:r>
            <a:r>
              <a:rPr lang="en-US" altLang="zh-CN" i="1" smtClean="0"/>
              <a:t>c</a:t>
            </a:r>
          </a:p>
        </p:txBody>
      </p:sp>
      <p:graphicFrame>
        <p:nvGraphicFramePr>
          <p:cNvPr id="1173559" name="Group 55"/>
          <p:cNvGraphicFramePr>
            <a:graphicFrameLocks noGrp="1"/>
          </p:cNvGraphicFramePr>
          <p:nvPr/>
        </p:nvGraphicFramePr>
        <p:xfrm>
          <a:off x="4356100" y="188913"/>
          <a:ext cx="3889375" cy="6400800"/>
        </p:xfrm>
        <a:graphic>
          <a:graphicData uri="http://schemas.openxmlformats.org/drawingml/2006/table">
            <a:tbl>
              <a:tblPr/>
              <a:tblGrid>
                <a:gridCol w="876300"/>
                <a:gridCol w="3013075"/>
              </a:tblGrid>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地址</a:t>
                      </a:r>
                    </a:p>
                  </a:txBody>
                  <a:tcP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66"/>
                          </a:solidFill>
                          <a:effectLst/>
                          <a:latin typeface="Times New Roman" pitchFamily="18" charset="0"/>
                          <a:ea typeface="宋体" pitchFamily="2" charset="-122"/>
                        </a:rPr>
                        <a:t>存储器</a:t>
                      </a:r>
                    </a:p>
                  </a:txBody>
                  <a:tcPr horzOverflow="overflow">
                    <a:lnL cap="flat">
                      <a:noFill/>
                    </a:lnL>
                    <a:lnR cap="flat">
                      <a:noFill/>
                    </a:lnR>
                    <a:lnT cap="flat">
                      <a:noFill/>
                    </a:lnT>
                    <a:lnB w="28575" cap="flat" cmpd="sng" algn="ctr">
                      <a:solidFill>
                        <a:schemeClr val="tx1"/>
                      </a:solidFill>
                      <a:prstDash val="solid"/>
                      <a:round/>
                      <a:headEnd type="none" w="med" len="med"/>
                      <a:tailEnd type="none" w="med" len="lg"/>
                    </a:lnB>
                    <a:lnTlToBr>
                      <a:noFill/>
                    </a:lnTlToBr>
                    <a:lnBlToTr>
                      <a:noFill/>
                    </a:lnBlToTr>
                    <a:no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101 1001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011 1100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001 1010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4</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010 1011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110 1101</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6</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111 0000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7</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000 0000</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8</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9</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a</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（二进制数）</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88925">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b</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11</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c</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12</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x</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90513">
                <a:tc>
                  <a:txBody>
                    <a:bodyPr/>
                    <a:lstStyle/>
                    <a:p>
                      <a:pPr marL="0" marR="0" lvl="0" indent="0" algn="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13</a:t>
                      </a:r>
                    </a:p>
                  </a:txBody>
                  <a:tcPr horzOverflow="overflow">
                    <a:lnL cap="flat">
                      <a:noFill/>
                    </a:lnL>
                    <a:lnR w="28575" cap="flat" cmpd="sng" algn="ctr">
                      <a:solidFill>
                        <a:schemeClr val="tx1"/>
                      </a:solidFill>
                      <a:prstDash val="solid"/>
                      <a:round/>
                      <a:headEnd type="none" w="med" len="med"/>
                      <a:tailEnd type="none" w="med" len="lg"/>
                    </a:lnR>
                    <a:lnT cap="flat">
                      <a:noFill/>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rPr>
                        <a:t>           y</a:t>
                      </a:r>
                    </a:p>
                  </a:txBody>
                  <a:tcP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sp>
        <p:nvSpPr>
          <p:cNvPr id="1173622" name="Text Box 118"/>
          <p:cNvSpPr txBox="1">
            <a:spLocks noChangeArrowheads="1"/>
          </p:cNvSpPr>
          <p:nvPr/>
        </p:nvSpPr>
        <p:spPr bwMode="auto">
          <a:xfrm>
            <a:off x="3276600" y="1268413"/>
            <a:ext cx="2736850" cy="519112"/>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存储器</a:t>
            </a:r>
          </a:p>
        </p:txBody>
      </p:sp>
      <p:sp>
        <p:nvSpPr>
          <p:cNvPr id="1173623" name="Text Box 119"/>
          <p:cNvSpPr txBox="1">
            <a:spLocks noChangeArrowheads="1"/>
          </p:cNvSpPr>
          <p:nvPr/>
        </p:nvSpPr>
        <p:spPr bwMode="auto">
          <a:xfrm>
            <a:off x="1547813" y="4565650"/>
            <a:ext cx="1871662" cy="519113"/>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rPr>
              <a:t>某种应用</a:t>
            </a:r>
          </a:p>
        </p:txBody>
      </p:sp>
      <p:sp>
        <p:nvSpPr>
          <p:cNvPr id="1173624" name="AutoShape 120"/>
          <p:cNvSpPr>
            <a:spLocks noChangeArrowheads="1"/>
          </p:cNvSpPr>
          <p:nvPr/>
        </p:nvSpPr>
        <p:spPr bwMode="auto">
          <a:xfrm>
            <a:off x="5940425" y="692150"/>
            <a:ext cx="1584325" cy="3097213"/>
          </a:xfrm>
          <a:prstGeom prst="roundRect">
            <a:avLst>
              <a:gd name="adj" fmla="val 16667"/>
            </a:avLst>
          </a:prstGeom>
          <a:noFill/>
          <a:ln w="19050" algn="ctr">
            <a:solidFill>
              <a:srgbClr val="FF0066"/>
            </a:solidFill>
            <a:prstDash val="dash"/>
            <a:round/>
            <a:headEnd/>
            <a:tailEnd type="none" w="med" len="lg"/>
          </a:ln>
        </p:spPr>
        <p:txBody>
          <a:bodyPr wrap="none" anchor="ctr"/>
          <a:lstStyle/>
          <a:p>
            <a:endParaRPr lang="zh-CN" altLang="en-US"/>
          </a:p>
        </p:txBody>
      </p:sp>
      <p:sp>
        <p:nvSpPr>
          <p:cNvPr id="1173625" name="AutoShape 121"/>
          <p:cNvSpPr>
            <a:spLocks noChangeArrowheads="1"/>
          </p:cNvSpPr>
          <p:nvPr/>
        </p:nvSpPr>
        <p:spPr bwMode="auto">
          <a:xfrm>
            <a:off x="5795963" y="4293096"/>
            <a:ext cx="2232025" cy="2233117"/>
          </a:xfrm>
          <a:prstGeom prst="roundRect">
            <a:avLst>
              <a:gd name="adj" fmla="val 16667"/>
            </a:avLst>
          </a:prstGeom>
          <a:noFill/>
          <a:ln w="19050" algn="ctr">
            <a:solidFill>
              <a:srgbClr val="FF0066"/>
            </a:solidFill>
            <a:prstDash val="dash"/>
            <a:round/>
            <a:headEnd/>
            <a:tailEnd type="none" w="med" len="lg"/>
          </a:ln>
        </p:spPr>
        <p:txBody>
          <a:bodyPr wrap="none" anchor="ctr"/>
          <a:lstStyle/>
          <a:p>
            <a:endParaRPr lang="zh-CN" altLang="en-US"/>
          </a:p>
        </p:txBody>
      </p:sp>
      <p:sp>
        <p:nvSpPr>
          <p:cNvPr id="1173626" name="Text Box 122"/>
          <p:cNvSpPr txBox="1">
            <a:spLocks noChangeArrowheads="1"/>
          </p:cNvSpPr>
          <p:nvPr/>
        </p:nvSpPr>
        <p:spPr bwMode="auto">
          <a:xfrm>
            <a:off x="7740650" y="908050"/>
            <a:ext cx="935038" cy="547688"/>
          </a:xfrm>
          <a:prstGeom prst="rect">
            <a:avLst/>
          </a:prstGeom>
          <a:solidFill>
            <a:srgbClr val="CCFFFF"/>
          </a:solidFill>
          <a:ln w="28575" algn="ctr">
            <a:solidFill>
              <a:srgbClr val="FF0066"/>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20000"/>
              </a:spcBef>
              <a:defRPr/>
            </a:pPr>
            <a:r>
              <a:rPr lang="zh-CN" altLang="en-US" sz="2800">
                <a:solidFill>
                  <a:srgbClr val="0000FF"/>
                </a:solidFill>
                <a:ea typeface="楷体_GB2312" pitchFamily="49" charset="-122"/>
              </a:rPr>
              <a:t>程序</a:t>
            </a:r>
          </a:p>
        </p:txBody>
      </p:sp>
      <p:sp>
        <p:nvSpPr>
          <p:cNvPr id="1173627" name="Text Box 123"/>
          <p:cNvSpPr txBox="1">
            <a:spLocks noChangeArrowheads="1"/>
          </p:cNvSpPr>
          <p:nvPr/>
        </p:nvSpPr>
        <p:spPr bwMode="auto">
          <a:xfrm>
            <a:off x="6877050" y="5084763"/>
            <a:ext cx="935038" cy="547687"/>
          </a:xfrm>
          <a:prstGeom prst="rect">
            <a:avLst/>
          </a:prstGeom>
          <a:solidFill>
            <a:srgbClr val="CCFFFF"/>
          </a:solidFill>
          <a:ln w="28575" algn="ctr">
            <a:solidFill>
              <a:srgbClr val="FF0066"/>
            </a:solidFill>
            <a:miter lim="800000"/>
            <a:headEnd/>
            <a:tailEnd type="none" w="med" len="lg"/>
          </a:ln>
          <a:effectLst>
            <a:outerShdw dist="107763" dir="2700000" algn="ctr" rotWithShape="0">
              <a:schemeClr val="bg2">
                <a:alpha val="50000"/>
              </a:schemeClr>
            </a:outerShdw>
          </a:effectLst>
        </p:spPr>
        <p:txBody>
          <a:bodyPr>
            <a:spAutoFit/>
          </a:bodyPr>
          <a:lstStyle/>
          <a:p>
            <a:pPr algn="l">
              <a:spcBef>
                <a:spcPct val="20000"/>
              </a:spcBef>
              <a:defRPr/>
            </a:pPr>
            <a:r>
              <a:rPr lang="zh-CN" altLang="en-US" sz="2800">
                <a:solidFill>
                  <a:srgbClr val="0000FF"/>
                </a:solidFill>
                <a:ea typeface="楷体_GB2312" pitchFamily="49" charset="-122"/>
              </a:rPr>
              <a:t>数据</a:t>
            </a:r>
          </a:p>
        </p:txBody>
      </p:sp>
      <p:sp>
        <p:nvSpPr>
          <p:cNvPr id="1173628" name="Text Box 124"/>
          <p:cNvSpPr txBox="1">
            <a:spLocks noChangeArrowheads="1"/>
          </p:cNvSpPr>
          <p:nvPr/>
        </p:nvSpPr>
        <p:spPr bwMode="auto">
          <a:xfrm>
            <a:off x="1763713" y="1773238"/>
            <a:ext cx="2736850" cy="519112"/>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运算器</a:t>
            </a:r>
          </a:p>
        </p:txBody>
      </p:sp>
      <p:sp>
        <p:nvSpPr>
          <p:cNvPr id="1173629" name="Text Box 125"/>
          <p:cNvSpPr txBox="1">
            <a:spLocks noChangeArrowheads="1"/>
          </p:cNvSpPr>
          <p:nvPr/>
        </p:nvSpPr>
        <p:spPr bwMode="auto">
          <a:xfrm>
            <a:off x="1474788" y="2325688"/>
            <a:ext cx="2736850" cy="1031875"/>
          </a:xfrm>
          <a:prstGeom prst="rect">
            <a:avLst/>
          </a:prstGeom>
          <a:noFill/>
          <a:ln w="28575" algn="ctr">
            <a:noFill/>
            <a:miter lim="800000"/>
            <a:headEnd/>
            <a:tailEnd type="none" w="med" len="lg"/>
          </a:ln>
        </p:spPr>
        <p:txBody>
          <a:bodyPr>
            <a:spAutoFit/>
          </a:bodyPr>
          <a:lstStyle/>
          <a:p>
            <a:pPr algn="l">
              <a:spcBef>
                <a:spcPct val="20000"/>
              </a:spcBef>
            </a:pPr>
            <a:r>
              <a:rPr lang="zh-CN" altLang="en-US" sz="2800">
                <a:solidFill>
                  <a:srgbClr val="0000FF"/>
                </a:solidFill>
                <a:latin typeface="+mn-ea"/>
                <a:ea typeface="+mn-ea"/>
              </a:rPr>
              <a:t>→</a:t>
            </a:r>
            <a:r>
              <a:rPr lang="zh-CN" altLang="en-US" sz="2800">
                <a:solidFill>
                  <a:srgbClr val="0000FF"/>
                </a:solidFill>
              </a:rPr>
              <a:t>输入输出系统</a:t>
            </a:r>
          </a:p>
          <a:p>
            <a:pPr algn="l">
              <a:spcBef>
                <a:spcPct val="20000"/>
              </a:spcBef>
            </a:pPr>
            <a:r>
              <a:rPr lang="zh-CN" altLang="en-US" sz="2800">
                <a:solidFill>
                  <a:srgbClr val="0000FF"/>
                </a:solidFill>
                <a:latin typeface="+mn-ea"/>
                <a:ea typeface="+mn-ea"/>
              </a:rPr>
              <a:t>→</a:t>
            </a:r>
            <a:r>
              <a:rPr lang="zh-CN" altLang="en-US" sz="2800">
                <a:solidFill>
                  <a:srgbClr val="0000FF"/>
                </a:solidFill>
              </a:rPr>
              <a:t>控制器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173622"/>
                                        </p:tgtEl>
                                        <p:attrNameLst>
                                          <p:attrName>style.visibility</p:attrName>
                                        </p:attrNameLst>
                                      </p:cBhvr>
                                      <p:to>
                                        <p:strVal val="visible"/>
                                      </p:to>
                                    </p:set>
                                    <p:anim calcmode="lin" valueType="num">
                                      <p:cBhvr>
                                        <p:cTn id="7" dur="500" fill="hold"/>
                                        <p:tgtEl>
                                          <p:spTgt spid="1173622"/>
                                        </p:tgtEl>
                                        <p:attrNameLst>
                                          <p:attrName>ppt_x</p:attrName>
                                        </p:attrNameLst>
                                      </p:cBhvr>
                                      <p:tavLst>
                                        <p:tav tm="0">
                                          <p:val>
                                            <p:strVal val="#ppt_x-#ppt_w/2"/>
                                          </p:val>
                                        </p:tav>
                                        <p:tav tm="100000">
                                          <p:val>
                                            <p:strVal val="#ppt_x"/>
                                          </p:val>
                                        </p:tav>
                                      </p:tavLst>
                                    </p:anim>
                                    <p:anim calcmode="lin" valueType="num">
                                      <p:cBhvr>
                                        <p:cTn id="8" dur="500" fill="hold"/>
                                        <p:tgtEl>
                                          <p:spTgt spid="1173622"/>
                                        </p:tgtEl>
                                        <p:attrNameLst>
                                          <p:attrName>ppt_y</p:attrName>
                                        </p:attrNameLst>
                                      </p:cBhvr>
                                      <p:tavLst>
                                        <p:tav tm="0">
                                          <p:val>
                                            <p:strVal val="#ppt_y"/>
                                          </p:val>
                                        </p:tav>
                                        <p:tav tm="100000">
                                          <p:val>
                                            <p:strVal val="#ppt_y"/>
                                          </p:val>
                                        </p:tav>
                                      </p:tavLst>
                                    </p:anim>
                                    <p:anim calcmode="lin" valueType="num">
                                      <p:cBhvr>
                                        <p:cTn id="9" dur="500" fill="hold"/>
                                        <p:tgtEl>
                                          <p:spTgt spid="1173622"/>
                                        </p:tgtEl>
                                        <p:attrNameLst>
                                          <p:attrName>ppt_w</p:attrName>
                                        </p:attrNameLst>
                                      </p:cBhvr>
                                      <p:tavLst>
                                        <p:tav tm="0">
                                          <p:val>
                                            <p:fltVal val="0"/>
                                          </p:val>
                                        </p:tav>
                                        <p:tav tm="100000">
                                          <p:val>
                                            <p:strVal val="#ppt_w"/>
                                          </p:val>
                                        </p:tav>
                                      </p:tavLst>
                                    </p:anim>
                                    <p:anim calcmode="lin" valueType="num">
                                      <p:cBhvr>
                                        <p:cTn id="10" dur="500" fill="hold"/>
                                        <p:tgtEl>
                                          <p:spTgt spid="117362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173628"/>
                                        </p:tgtEl>
                                        <p:attrNameLst>
                                          <p:attrName>style.visibility</p:attrName>
                                        </p:attrNameLst>
                                      </p:cBhvr>
                                      <p:to>
                                        <p:strVal val="visible"/>
                                      </p:to>
                                    </p:set>
                                    <p:anim calcmode="lin" valueType="num">
                                      <p:cBhvr>
                                        <p:cTn id="15" dur="500" fill="hold"/>
                                        <p:tgtEl>
                                          <p:spTgt spid="1173628"/>
                                        </p:tgtEl>
                                        <p:attrNameLst>
                                          <p:attrName>ppt_x</p:attrName>
                                        </p:attrNameLst>
                                      </p:cBhvr>
                                      <p:tavLst>
                                        <p:tav tm="0">
                                          <p:val>
                                            <p:strVal val="#ppt_x-#ppt_w/2"/>
                                          </p:val>
                                        </p:tav>
                                        <p:tav tm="100000">
                                          <p:val>
                                            <p:strVal val="#ppt_x"/>
                                          </p:val>
                                        </p:tav>
                                      </p:tavLst>
                                    </p:anim>
                                    <p:anim calcmode="lin" valueType="num">
                                      <p:cBhvr>
                                        <p:cTn id="16" dur="500" fill="hold"/>
                                        <p:tgtEl>
                                          <p:spTgt spid="1173628"/>
                                        </p:tgtEl>
                                        <p:attrNameLst>
                                          <p:attrName>ppt_y</p:attrName>
                                        </p:attrNameLst>
                                      </p:cBhvr>
                                      <p:tavLst>
                                        <p:tav tm="0">
                                          <p:val>
                                            <p:strVal val="#ppt_y"/>
                                          </p:val>
                                        </p:tav>
                                        <p:tav tm="100000">
                                          <p:val>
                                            <p:strVal val="#ppt_y"/>
                                          </p:val>
                                        </p:tav>
                                      </p:tavLst>
                                    </p:anim>
                                    <p:anim calcmode="lin" valueType="num">
                                      <p:cBhvr>
                                        <p:cTn id="17" dur="500" fill="hold"/>
                                        <p:tgtEl>
                                          <p:spTgt spid="1173628"/>
                                        </p:tgtEl>
                                        <p:attrNameLst>
                                          <p:attrName>ppt_w</p:attrName>
                                        </p:attrNameLst>
                                      </p:cBhvr>
                                      <p:tavLst>
                                        <p:tav tm="0">
                                          <p:val>
                                            <p:fltVal val="0"/>
                                          </p:val>
                                        </p:tav>
                                        <p:tav tm="100000">
                                          <p:val>
                                            <p:strVal val="#ppt_w"/>
                                          </p:val>
                                        </p:tav>
                                      </p:tavLst>
                                    </p:anim>
                                    <p:anim calcmode="lin" valueType="num">
                                      <p:cBhvr>
                                        <p:cTn id="18" dur="500" fill="hold"/>
                                        <p:tgtEl>
                                          <p:spTgt spid="117362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173629"/>
                                        </p:tgtEl>
                                        <p:attrNameLst>
                                          <p:attrName>style.visibility</p:attrName>
                                        </p:attrNameLst>
                                      </p:cBhvr>
                                      <p:to>
                                        <p:strVal val="visible"/>
                                      </p:to>
                                    </p:set>
                                    <p:anim calcmode="lin" valueType="num">
                                      <p:cBhvr>
                                        <p:cTn id="23" dur="500" fill="hold"/>
                                        <p:tgtEl>
                                          <p:spTgt spid="1173629"/>
                                        </p:tgtEl>
                                        <p:attrNameLst>
                                          <p:attrName>ppt_x</p:attrName>
                                        </p:attrNameLst>
                                      </p:cBhvr>
                                      <p:tavLst>
                                        <p:tav tm="0">
                                          <p:val>
                                            <p:strVal val="#ppt_x-#ppt_w/2"/>
                                          </p:val>
                                        </p:tav>
                                        <p:tav tm="100000">
                                          <p:val>
                                            <p:strVal val="#ppt_x"/>
                                          </p:val>
                                        </p:tav>
                                      </p:tavLst>
                                    </p:anim>
                                    <p:anim calcmode="lin" valueType="num">
                                      <p:cBhvr>
                                        <p:cTn id="24" dur="500" fill="hold"/>
                                        <p:tgtEl>
                                          <p:spTgt spid="1173629"/>
                                        </p:tgtEl>
                                        <p:attrNameLst>
                                          <p:attrName>ppt_y</p:attrName>
                                        </p:attrNameLst>
                                      </p:cBhvr>
                                      <p:tavLst>
                                        <p:tav tm="0">
                                          <p:val>
                                            <p:strVal val="#ppt_y"/>
                                          </p:val>
                                        </p:tav>
                                        <p:tav tm="100000">
                                          <p:val>
                                            <p:strVal val="#ppt_y"/>
                                          </p:val>
                                        </p:tav>
                                      </p:tavLst>
                                    </p:anim>
                                    <p:anim calcmode="lin" valueType="num">
                                      <p:cBhvr>
                                        <p:cTn id="25" dur="500" fill="hold"/>
                                        <p:tgtEl>
                                          <p:spTgt spid="1173629"/>
                                        </p:tgtEl>
                                        <p:attrNameLst>
                                          <p:attrName>ppt_w</p:attrName>
                                        </p:attrNameLst>
                                      </p:cBhvr>
                                      <p:tavLst>
                                        <p:tav tm="0">
                                          <p:val>
                                            <p:fltVal val="0"/>
                                          </p:val>
                                        </p:tav>
                                        <p:tav tm="100000">
                                          <p:val>
                                            <p:strVal val="#ppt_w"/>
                                          </p:val>
                                        </p:tav>
                                      </p:tavLst>
                                    </p:anim>
                                    <p:anim calcmode="lin" valueType="num">
                                      <p:cBhvr>
                                        <p:cTn id="26" dur="500" fill="hold"/>
                                        <p:tgtEl>
                                          <p:spTgt spid="117362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173623"/>
                                        </p:tgtEl>
                                        <p:attrNameLst>
                                          <p:attrName>style.visibility</p:attrName>
                                        </p:attrNameLst>
                                      </p:cBhvr>
                                      <p:to>
                                        <p:strVal val="visible"/>
                                      </p:to>
                                    </p:set>
                                    <p:anim calcmode="lin" valueType="num">
                                      <p:cBhvr>
                                        <p:cTn id="31" dur="500" fill="hold"/>
                                        <p:tgtEl>
                                          <p:spTgt spid="1173623"/>
                                        </p:tgtEl>
                                        <p:attrNameLst>
                                          <p:attrName>ppt_x</p:attrName>
                                        </p:attrNameLst>
                                      </p:cBhvr>
                                      <p:tavLst>
                                        <p:tav tm="0">
                                          <p:val>
                                            <p:strVal val="#ppt_x-#ppt_w/2"/>
                                          </p:val>
                                        </p:tav>
                                        <p:tav tm="100000">
                                          <p:val>
                                            <p:strVal val="#ppt_x"/>
                                          </p:val>
                                        </p:tav>
                                      </p:tavLst>
                                    </p:anim>
                                    <p:anim calcmode="lin" valueType="num">
                                      <p:cBhvr>
                                        <p:cTn id="32" dur="500" fill="hold"/>
                                        <p:tgtEl>
                                          <p:spTgt spid="1173623"/>
                                        </p:tgtEl>
                                        <p:attrNameLst>
                                          <p:attrName>ppt_y</p:attrName>
                                        </p:attrNameLst>
                                      </p:cBhvr>
                                      <p:tavLst>
                                        <p:tav tm="0">
                                          <p:val>
                                            <p:strVal val="#ppt_y"/>
                                          </p:val>
                                        </p:tav>
                                        <p:tav tm="100000">
                                          <p:val>
                                            <p:strVal val="#ppt_y"/>
                                          </p:val>
                                        </p:tav>
                                      </p:tavLst>
                                    </p:anim>
                                    <p:anim calcmode="lin" valueType="num">
                                      <p:cBhvr>
                                        <p:cTn id="33" dur="500" fill="hold"/>
                                        <p:tgtEl>
                                          <p:spTgt spid="1173623"/>
                                        </p:tgtEl>
                                        <p:attrNameLst>
                                          <p:attrName>ppt_w</p:attrName>
                                        </p:attrNameLst>
                                      </p:cBhvr>
                                      <p:tavLst>
                                        <p:tav tm="0">
                                          <p:val>
                                            <p:fltVal val="0"/>
                                          </p:val>
                                        </p:tav>
                                        <p:tav tm="100000">
                                          <p:val>
                                            <p:strVal val="#ppt_w"/>
                                          </p:val>
                                        </p:tav>
                                      </p:tavLst>
                                    </p:anim>
                                    <p:anim calcmode="lin" valueType="num">
                                      <p:cBhvr>
                                        <p:cTn id="34" dur="500" fill="hold"/>
                                        <p:tgtEl>
                                          <p:spTgt spid="117362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3624"/>
                                        </p:tgtEl>
                                        <p:attrNameLst>
                                          <p:attrName>style.visibility</p:attrName>
                                        </p:attrNameLst>
                                      </p:cBhvr>
                                      <p:to>
                                        <p:strVal val="visible"/>
                                      </p:to>
                                    </p:set>
                                  </p:childTnLst>
                                </p:cTn>
                              </p:par>
                            </p:childTnLst>
                          </p:cTn>
                        </p:par>
                        <p:par>
                          <p:cTn id="39" fill="hold">
                            <p:stCondLst>
                              <p:cond delay="0"/>
                            </p:stCondLst>
                            <p:childTnLst>
                              <p:par>
                                <p:cTn id="40" presetID="17" presetClass="entr" presetSubtype="8" fill="hold" grpId="0" nodeType="afterEffect">
                                  <p:stCondLst>
                                    <p:cond delay="0"/>
                                  </p:stCondLst>
                                  <p:childTnLst>
                                    <p:set>
                                      <p:cBhvr>
                                        <p:cTn id="41" dur="1" fill="hold">
                                          <p:stCondLst>
                                            <p:cond delay="0"/>
                                          </p:stCondLst>
                                        </p:cTn>
                                        <p:tgtEl>
                                          <p:spTgt spid="1173626"/>
                                        </p:tgtEl>
                                        <p:attrNameLst>
                                          <p:attrName>style.visibility</p:attrName>
                                        </p:attrNameLst>
                                      </p:cBhvr>
                                      <p:to>
                                        <p:strVal val="visible"/>
                                      </p:to>
                                    </p:set>
                                    <p:anim calcmode="lin" valueType="num">
                                      <p:cBhvr>
                                        <p:cTn id="42" dur="500" fill="hold"/>
                                        <p:tgtEl>
                                          <p:spTgt spid="1173626"/>
                                        </p:tgtEl>
                                        <p:attrNameLst>
                                          <p:attrName>ppt_x</p:attrName>
                                        </p:attrNameLst>
                                      </p:cBhvr>
                                      <p:tavLst>
                                        <p:tav tm="0">
                                          <p:val>
                                            <p:strVal val="#ppt_x-#ppt_w/2"/>
                                          </p:val>
                                        </p:tav>
                                        <p:tav tm="100000">
                                          <p:val>
                                            <p:strVal val="#ppt_x"/>
                                          </p:val>
                                        </p:tav>
                                      </p:tavLst>
                                    </p:anim>
                                    <p:anim calcmode="lin" valueType="num">
                                      <p:cBhvr>
                                        <p:cTn id="43" dur="500" fill="hold"/>
                                        <p:tgtEl>
                                          <p:spTgt spid="1173626"/>
                                        </p:tgtEl>
                                        <p:attrNameLst>
                                          <p:attrName>ppt_y</p:attrName>
                                        </p:attrNameLst>
                                      </p:cBhvr>
                                      <p:tavLst>
                                        <p:tav tm="0">
                                          <p:val>
                                            <p:strVal val="#ppt_y"/>
                                          </p:val>
                                        </p:tav>
                                        <p:tav tm="100000">
                                          <p:val>
                                            <p:strVal val="#ppt_y"/>
                                          </p:val>
                                        </p:tav>
                                      </p:tavLst>
                                    </p:anim>
                                    <p:anim calcmode="lin" valueType="num">
                                      <p:cBhvr>
                                        <p:cTn id="44" dur="500" fill="hold"/>
                                        <p:tgtEl>
                                          <p:spTgt spid="1173626"/>
                                        </p:tgtEl>
                                        <p:attrNameLst>
                                          <p:attrName>ppt_w</p:attrName>
                                        </p:attrNameLst>
                                      </p:cBhvr>
                                      <p:tavLst>
                                        <p:tav tm="0">
                                          <p:val>
                                            <p:fltVal val="0"/>
                                          </p:val>
                                        </p:tav>
                                        <p:tav tm="100000">
                                          <p:val>
                                            <p:strVal val="#ppt_w"/>
                                          </p:val>
                                        </p:tav>
                                      </p:tavLst>
                                    </p:anim>
                                    <p:anim calcmode="lin" valueType="num">
                                      <p:cBhvr>
                                        <p:cTn id="45" dur="500" fill="hold"/>
                                        <p:tgtEl>
                                          <p:spTgt spid="11736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73625"/>
                                        </p:tgtEl>
                                        <p:attrNameLst>
                                          <p:attrName>style.visibility</p:attrName>
                                        </p:attrNameLst>
                                      </p:cBhvr>
                                      <p:to>
                                        <p:strVal val="visible"/>
                                      </p:to>
                                    </p:set>
                                  </p:childTnLst>
                                </p:cTn>
                              </p:par>
                            </p:childTnLst>
                          </p:cTn>
                        </p:par>
                        <p:par>
                          <p:cTn id="50" fill="hold">
                            <p:stCondLst>
                              <p:cond delay="0"/>
                            </p:stCondLst>
                            <p:childTnLst>
                              <p:par>
                                <p:cTn id="51" presetID="17" presetClass="entr" presetSubtype="8" fill="hold" grpId="0" nodeType="afterEffect">
                                  <p:stCondLst>
                                    <p:cond delay="0"/>
                                  </p:stCondLst>
                                  <p:childTnLst>
                                    <p:set>
                                      <p:cBhvr>
                                        <p:cTn id="52" dur="1" fill="hold">
                                          <p:stCondLst>
                                            <p:cond delay="0"/>
                                          </p:stCondLst>
                                        </p:cTn>
                                        <p:tgtEl>
                                          <p:spTgt spid="1173627"/>
                                        </p:tgtEl>
                                        <p:attrNameLst>
                                          <p:attrName>style.visibility</p:attrName>
                                        </p:attrNameLst>
                                      </p:cBhvr>
                                      <p:to>
                                        <p:strVal val="visible"/>
                                      </p:to>
                                    </p:set>
                                    <p:anim calcmode="lin" valueType="num">
                                      <p:cBhvr>
                                        <p:cTn id="53" dur="500" fill="hold"/>
                                        <p:tgtEl>
                                          <p:spTgt spid="1173627"/>
                                        </p:tgtEl>
                                        <p:attrNameLst>
                                          <p:attrName>ppt_x</p:attrName>
                                        </p:attrNameLst>
                                      </p:cBhvr>
                                      <p:tavLst>
                                        <p:tav tm="0">
                                          <p:val>
                                            <p:strVal val="#ppt_x-#ppt_w/2"/>
                                          </p:val>
                                        </p:tav>
                                        <p:tav tm="100000">
                                          <p:val>
                                            <p:strVal val="#ppt_x"/>
                                          </p:val>
                                        </p:tav>
                                      </p:tavLst>
                                    </p:anim>
                                    <p:anim calcmode="lin" valueType="num">
                                      <p:cBhvr>
                                        <p:cTn id="54" dur="500" fill="hold"/>
                                        <p:tgtEl>
                                          <p:spTgt spid="1173627"/>
                                        </p:tgtEl>
                                        <p:attrNameLst>
                                          <p:attrName>ppt_y</p:attrName>
                                        </p:attrNameLst>
                                      </p:cBhvr>
                                      <p:tavLst>
                                        <p:tav tm="0">
                                          <p:val>
                                            <p:strVal val="#ppt_y"/>
                                          </p:val>
                                        </p:tav>
                                        <p:tav tm="100000">
                                          <p:val>
                                            <p:strVal val="#ppt_y"/>
                                          </p:val>
                                        </p:tav>
                                      </p:tavLst>
                                    </p:anim>
                                    <p:anim calcmode="lin" valueType="num">
                                      <p:cBhvr>
                                        <p:cTn id="55" dur="500" fill="hold"/>
                                        <p:tgtEl>
                                          <p:spTgt spid="1173627"/>
                                        </p:tgtEl>
                                        <p:attrNameLst>
                                          <p:attrName>ppt_w</p:attrName>
                                        </p:attrNameLst>
                                      </p:cBhvr>
                                      <p:tavLst>
                                        <p:tav tm="0">
                                          <p:val>
                                            <p:fltVal val="0"/>
                                          </p:val>
                                        </p:tav>
                                        <p:tav tm="100000">
                                          <p:val>
                                            <p:strVal val="#ppt_w"/>
                                          </p:val>
                                        </p:tav>
                                      </p:tavLst>
                                    </p:anim>
                                    <p:anim calcmode="lin" valueType="num">
                                      <p:cBhvr>
                                        <p:cTn id="56" dur="500" fill="hold"/>
                                        <p:tgtEl>
                                          <p:spTgt spid="11736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3622" grpId="0"/>
      <p:bldP spid="1173623" grpId="0"/>
      <p:bldP spid="1173624" grpId="0" animBg="1"/>
      <p:bldP spid="1173625" grpId="0" animBg="1"/>
      <p:bldP spid="1173626" grpId="0" animBg="1"/>
      <p:bldP spid="1173627" grpId="0" animBg="1"/>
      <p:bldP spid="1173628" grpId="0"/>
      <p:bldP spid="11736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4"/>
          <p:cNvSpPr>
            <a:spLocks noGrp="1"/>
          </p:cNvSpPr>
          <p:nvPr>
            <p:ph type="sldNum" sz="quarter" idx="11"/>
          </p:nvPr>
        </p:nvSpPr>
        <p:spPr>
          <a:noFill/>
        </p:spPr>
        <p:txBody>
          <a:bodyPr/>
          <a:lstStyle/>
          <a:p>
            <a:fld id="{586FE80B-0CB3-4649-BD97-2414055CD085}" type="slidenum">
              <a:rPr lang="zh-CN" altLang="en-US"/>
              <a:pPr/>
              <a:t>3</a:t>
            </a:fld>
            <a:endParaRPr lang="en-US" altLang="zh-CN"/>
          </a:p>
        </p:txBody>
      </p:sp>
      <p:sp>
        <p:nvSpPr>
          <p:cNvPr id="14339" name="Rectangle 2"/>
          <p:cNvSpPr>
            <a:spLocks noGrp="1" noChangeArrowheads="1"/>
          </p:cNvSpPr>
          <p:nvPr>
            <p:ph type="title"/>
          </p:nvPr>
        </p:nvSpPr>
        <p:spPr/>
        <p:txBody>
          <a:bodyPr/>
          <a:lstStyle/>
          <a:p>
            <a:pPr eaLnBrk="1" hangingPunct="1"/>
            <a:r>
              <a:rPr lang="zh-CN" altLang="en-US" smtClean="0"/>
              <a:t>计算机组织与结构</a:t>
            </a:r>
          </a:p>
        </p:txBody>
      </p:sp>
      <p:sp>
        <p:nvSpPr>
          <p:cNvPr id="14340" name="Rectangle 3"/>
          <p:cNvSpPr>
            <a:spLocks noGrp="1" noChangeArrowheads="1"/>
          </p:cNvSpPr>
          <p:nvPr>
            <p:ph type="body" idx="1"/>
          </p:nvPr>
        </p:nvSpPr>
        <p:spPr>
          <a:xfrm>
            <a:off x="673100" y="908050"/>
            <a:ext cx="6994525" cy="5689600"/>
          </a:xfrm>
        </p:spPr>
        <p:txBody>
          <a:bodyPr/>
          <a:lstStyle/>
          <a:p>
            <a:pPr eaLnBrk="1" hangingPunct="1">
              <a:spcBef>
                <a:spcPts val="1200"/>
              </a:spcBef>
              <a:buFont typeface="Wingdings" pitchFamily="2" charset="2"/>
              <a:buNone/>
            </a:pPr>
            <a:r>
              <a:rPr lang="zh-CN" altLang="en-US" smtClean="0"/>
              <a:t>第</a:t>
            </a:r>
            <a:r>
              <a:rPr lang="en-US" altLang="zh-CN" smtClean="0"/>
              <a:t>1</a:t>
            </a:r>
            <a:r>
              <a:rPr lang="zh-CN" altLang="en-US" smtClean="0"/>
              <a:t>章    序论</a:t>
            </a:r>
          </a:p>
          <a:p>
            <a:pPr eaLnBrk="1" hangingPunct="1">
              <a:spcBef>
                <a:spcPts val="1200"/>
              </a:spcBef>
              <a:buFont typeface="Wingdings" pitchFamily="2" charset="2"/>
              <a:buNone/>
            </a:pPr>
            <a:r>
              <a:rPr lang="zh-CN" altLang="en-US" smtClean="0"/>
              <a:t>第</a:t>
            </a:r>
            <a:r>
              <a:rPr lang="en-US" altLang="zh-CN" smtClean="0"/>
              <a:t>2</a:t>
            </a:r>
            <a:r>
              <a:rPr lang="zh-CN" altLang="en-US" smtClean="0"/>
              <a:t>章    计算机系统中的数据表示</a:t>
            </a:r>
          </a:p>
          <a:p>
            <a:pPr eaLnBrk="1" hangingPunct="1">
              <a:spcBef>
                <a:spcPts val="1200"/>
              </a:spcBef>
              <a:buFont typeface="Wingdings" pitchFamily="2" charset="2"/>
              <a:buNone/>
            </a:pPr>
            <a:r>
              <a:rPr lang="zh-CN" altLang="en-US" smtClean="0"/>
              <a:t>第</a:t>
            </a:r>
            <a:r>
              <a:rPr lang="en-US" altLang="zh-CN" smtClean="0"/>
              <a:t>3</a:t>
            </a:r>
            <a:r>
              <a:rPr lang="zh-CN" altLang="en-US" smtClean="0"/>
              <a:t>章    运算方法与运算器</a:t>
            </a:r>
          </a:p>
          <a:p>
            <a:pPr eaLnBrk="1" hangingPunct="1">
              <a:spcBef>
                <a:spcPts val="1200"/>
              </a:spcBef>
              <a:buFont typeface="Wingdings" pitchFamily="2" charset="2"/>
              <a:buNone/>
            </a:pPr>
            <a:r>
              <a:rPr lang="zh-CN" altLang="en-US" smtClean="0"/>
              <a:t>第</a:t>
            </a:r>
            <a:r>
              <a:rPr lang="en-US" altLang="zh-CN" smtClean="0"/>
              <a:t>4</a:t>
            </a:r>
            <a:r>
              <a:rPr lang="zh-CN" altLang="en-US" smtClean="0"/>
              <a:t>章    存储系统</a:t>
            </a:r>
          </a:p>
          <a:p>
            <a:pPr eaLnBrk="1" hangingPunct="1">
              <a:spcBef>
                <a:spcPts val="1200"/>
              </a:spcBef>
              <a:buFont typeface="Wingdings" pitchFamily="2" charset="2"/>
              <a:buNone/>
            </a:pPr>
            <a:r>
              <a:rPr lang="zh-CN" altLang="en-US" smtClean="0"/>
              <a:t>第</a:t>
            </a:r>
            <a:r>
              <a:rPr lang="en-US" altLang="zh-CN" smtClean="0"/>
              <a:t>5</a:t>
            </a:r>
            <a:r>
              <a:rPr lang="zh-CN" altLang="en-US" smtClean="0"/>
              <a:t>章    指令系统</a:t>
            </a:r>
          </a:p>
          <a:p>
            <a:pPr eaLnBrk="1" hangingPunct="1">
              <a:spcBef>
                <a:spcPts val="1200"/>
              </a:spcBef>
              <a:buFont typeface="Wingdings" pitchFamily="2" charset="2"/>
              <a:buNone/>
            </a:pPr>
            <a:r>
              <a:rPr lang="zh-CN" altLang="en-US" smtClean="0"/>
              <a:t>第</a:t>
            </a:r>
            <a:r>
              <a:rPr lang="en-US" altLang="zh-CN" smtClean="0"/>
              <a:t>6</a:t>
            </a:r>
            <a:r>
              <a:rPr lang="zh-CN" altLang="en-US" smtClean="0"/>
              <a:t>章    中央处理器</a:t>
            </a:r>
          </a:p>
          <a:p>
            <a:pPr eaLnBrk="1" hangingPunct="1">
              <a:spcBef>
                <a:spcPts val="1200"/>
              </a:spcBef>
              <a:buFont typeface="Wingdings" pitchFamily="2" charset="2"/>
              <a:buNone/>
            </a:pPr>
            <a:r>
              <a:rPr lang="zh-CN" altLang="en-US" smtClean="0"/>
              <a:t>第</a:t>
            </a:r>
            <a:r>
              <a:rPr lang="en-US" altLang="zh-CN" smtClean="0"/>
              <a:t>7</a:t>
            </a:r>
            <a:r>
              <a:rPr lang="zh-CN" altLang="en-US" smtClean="0"/>
              <a:t>章    流水线技术与指令级并行</a:t>
            </a:r>
          </a:p>
          <a:p>
            <a:pPr eaLnBrk="1" hangingPunct="1">
              <a:spcBef>
                <a:spcPts val="1200"/>
              </a:spcBef>
              <a:buFont typeface="Wingdings" pitchFamily="2" charset="2"/>
              <a:buNone/>
            </a:pPr>
            <a:r>
              <a:rPr lang="zh-CN" altLang="en-US" smtClean="0"/>
              <a:t>第</a:t>
            </a:r>
            <a:r>
              <a:rPr lang="en-US" altLang="zh-CN" smtClean="0"/>
              <a:t>8</a:t>
            </a:r>
            <a:r>
              <a:rPr lang="zh-CN" altLang="en-US" smtClean="0"/>
              <a:t>章    总线与输入</a:t>
            </a:r>
            <a:r>
              <a:rPr lang="en-US" altLang="zh-CN" smtClean="0"/>
              <a:t>/</a:t>
            </a:r>
            <a:r>
              <a:rPr lang="zh-CN" altLang="en-US" smtClean="0"/>
              <a:t>输出系统</a:t>
            </a:r>
          </a:p>
          <a:p>
            <a:pPr eaLnBrk="1" hangingPunct="1">
              <a:spcBef>
                <a:spcPts val="1200"/>
              </a:spcBef>
              <a:buFont typeface="Wingdings" pitchFamily="2" charset="2"/>
              <a:buNone/>
            </a:pPr>
            <a:r>
              <a:rPr lang="zh-CN" altLang="en-US" smtClean="0"/>
              <a:t>第</a:t>
            </a:r>
            <a:r>
              <a:rPr lang="en-US" altLang="zh-CN" smtClean="0"/>
              <a:t>9</a:t>
            </a:r>
            <a:r>
              <a:rPr lang="zh-CN" altLang="en-US" smtClean="0"/>
              <a:t>章    并行体系结构</a:t>
            </a:r>
          </a:p>
        </p:txBody>
      </p:sp>
      <p:sp>
        <p:nvSpPr>
          <p:cNvPr id="14341" name="AutoShape 4">
            <a:hlinkClick r:id="rId2" action="ppaction://hlinksldjump" highlightClick="1"/>
          </p:cNvPr>
          <p:cNvSpPr>
            <a:spLocks noChangeArrowheads="1"/>
          </p:cNvSpPr>
          <p:nvPr/>
        </p:nvSpPr>
        <p:spPr bwMode="auto">
          <a:xfrm>
            <a:off x="7667625" y="5013325"/>
            <a:ext cx="792163" cy="792163"/>
          </a:xfrm>
          <a:prstGeom prst="actionButtonHelp">
            <a:avLst/>
          </a:prstGeom>
          <a:solidFill>
            <a:schemeClr val="accent1"/>
          </a:solidFill>
          <a:ln w="28575">
            <a:noFill/>
            <a:miter lim="800000"/>
            <a:headEnd/>
            <a:tailEnd type="none" w="med" len="lg"/>
          </a:ln>
        </p:spPr>
        <p:txBody>
          <a:bodyPr wrap="none" anchor="ctr">
            <a:spAutoFit/>
          </a:bodyPr>
          <a:lstStyle/>
          <a:p>
            <a:endParaRPr lang="zh-CN" altLang="en-US"/>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1"/>
          </p:nvPr>
        </p:nvSpPr>
        <p:spPr>
          <a:noFill/>
        </p:spPr>
        <p:txBody>
          <a:bodyPr/>
          <a:lstStyle/>
          <a:p>
            <a:fld id="{5072B364-325F-4BCD-BE6A-CBF97E0E44A3}" type="slidenum">
              <a:rPr lang="zh-CN" altLang="en-US"/>
              <a:pPr/>
              <a:t>30</a:t>
            </a:fld>
            <a:endParaRPr lang="en-US" altLang="zh-CN"/>
          </a:p>
        </p:txBody>
      </p:sp>
      <p:sp>
        <p:nvSpPr>
          <p:cNvPr id="34819" name="Rectangle 2"/>
          <p:cNvSpPr>
            <a:spLocks noGrp="1" noChangeArrowheads="1"/>
          </p:cNvSpPr>
          <p:nvPr>
            <p:ph type="title"/>
          </p:nvPr>
        </p:nvSpPr>
        <p:spPr/>
        <p:txBody>
          <a:bodyPr/>
          <a:lstStyle/>
          <a:p>
            <a:pPr eaLnBrk="1" hangingPunct="1"/>
            <a:r>
              <a:rPr lang="zh-CN" altLang="en-US" smtClean="0"/>
              <a:t>一、硬件系统</a:t>
            </a:r>
          </a:p>
        </p:txBody>
      </p:sp>
      <p:sp>
        <p:nvSpPr>
          <p:cNvPr id="34820" name="Rectangle 3"/>
          <p:cNvSpPr>
            <a:spLocks noGrp="1" noChangeArrowheads="1"/>
          </p:cNvSpPr>
          <p:nvPr>
            <p:ph type="body" idx="1"/>
          </p:nvPr>
        </p:nvSpPr>
        <p:spPr/>
        <p:txBody>
          <a:bodyPr/>
          <a:lstStyle/>
          <a:p>
            <a:pPr eaLnBrk="1" hangingPunct="1"/>
            <a:r>
              <a:rPr lang="zh-CN" altLang="en-US" smtClean="0"/>
              <a:t>早期的冯</a:t>
            </a:r>
            <a:r>
              <a:rPr lang="en-US" altLang="zh-CN" smtClean="0"/>
              <a:t>·</a:t>
            </a:r>
            <a:r>
              <a:rPr lang="zh-CN" altLang="en-US" smtClean="0"/>
              <a:t>诺依曼计算机</a:t>
            </a:r>
          </a:p>
          <a:p>
            <a:pPr eaLnBrk="1" hangingPunct="1"/>
            <a:r>
              <a:rPr lang="zh-CN" altLang="en-US" smtClean="0"/>
              <a:t>早期的</a:t>
            </a:r>
            <a:r>
              <a:rPr lang="en-US" altLang="zh-CN" smtClean="0"/>
              <a:t>PC</a:t>
            </a:r>
            <a:r>
              <a:rPr lang="zh-CN" altLang="en-US" smtClean="0"/>
              <a:t>机</a:t>
            </a:r>
          </a:p>
          <a:p>
            <a:pPr eaLnBrk="1" hangingPunct="1"/>
            <a:r>
              <a:rPr lang="zh-CN" altLang="en-US" smtClean="0"/>
              <a:t>目前的</a:t>
            </a:r>
            <a:r>
              <a:rPr lang="en-US" altLang="zh-CN" smtClean="0"/>
              <a:t>PC</a:t>
            </a:r>
            <a:r>
              <a:rPr lang="zh-CN" altLang="en-US" smtClean="0"/>
              <a:t>机</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p:cNvSpPr>
            <a:spLocks noGrp="1"/>
          </p:cNvSpPr>
          <p:nvPr>
            <p:ph type="sldNum" sz="quarter" idx="11"/>
          </p:nvPr>
        </p:nvSpPr>
        <p:spPr>
          <a:noFill/>
        </p:spPr>
        <p:txBody>
          <a:bodyPr/>
          <a:lstStyle/>
          <a:p>
            <a:fld id="{1928FE43-4E31-4DA0-9548-20BAEAFC314E}" type="slidenum">
              <a:rPr lang="zh-CN" altLang="en-US"/>
              <a:pPr/>
              <a:t>31</a:t>
            </a:fld>
            <a:endParaRPr lang="en-US" altLang="zh-CN"/>
          </a:p>
        </p:txBody>
      </p:sp>
      <p:sp>
        <p:nvSpPr>
          <p:cNvPr id="35843" name="Rectangle 2"/>
          <p:cNvSpPr>
            <a:spLocks noGrp="1" noChangeArrowheads="1"/>
          </p:cNvSpPr>
          <p:nvPr>
            <p:ph type="title"/>
          </p:nvPr>
        </p:nvSpPr>
        <p:spPr/>
        <p:txBody>
          <a:bodyPr/>
          <a:lstStyle/>
          <a:p>
            <a:pPr eaLnBrk="1" hangingPunct="1"/>
            <a:r>
              <a:rPr lang="zh-CN" altLang="en-US" smtClean="0"/>
              <a:t>一、硬件系统</a:t>
            </a:r>
          </a:p>
        </p:txBody>
      </p:sp>
      <p:sp>
        <p:nvSpPr>
          <p:cNvPr id="35844" name="Rectangle 3"/>
          <p:cNvSpPr>
            <a:spLocks noGrp="1" noChangeArrowheads="1"/>
          </p:cNvSpPr>
          <p:nvPr>
            <p:ph type="body" idx="1"/>
          </p:nvPr>
        </p:nvSpPr>
        <p:spPr/>
        <p:txBody>
          <a:bodyPr/>
          <a:lstStyle/>
          <a:p>
            <a:pPr eaLnBrk="1" hangingPunct="1"/>
            <a:r>
              <a:rPr lang="zh-CN" altLang="en-US" smtClean="0"/>
              <a:t>早期的冯</a:t>
            </a:r>
            <a:r>
              <a:rPr lang="en-US" altLang="zh-CN" smtClean="0"/>
              <a:t>·</a:t>
            </a:r>
            <a:r>
              <a:rPr lang="zh-CN" altLang="en-US" smtClean="0"/>
              <a:t>诺依曼计算机</a:t>
            </a:r>
          </a:p>
        </p:txBody>
      </p:sp>
      <p:sp>
        <p:nvSpPr>
          <p:cNvPr id="35845" name="Text Box 6"/>
          <p:cNvSpPr txBox="1">
            <a:spLocks noChangeArrowheads="1"/>
          </p:cNvSpPr>
          <p:nvPr/>
        </p:nvSpPr>
        <p:spPr bwMode="auto">
          <a:xfrm>
            <a:off x="1547813" y="5805488"/>
            <a:ext cx="5616575" cy="519112"/>
          </a:xfrm>
          <a:prstGeom prst="rect">
            <a:avLst/>
          </a:prstGeom>
          <a:noFill/>
          <a:ln w="28575" algn="ctr">
            <a:noFill/>
            <a:miter lim="800000"/>
            <a:headEnd/>
            <a:tailEnd type="none" w="med" len="lg"/>
          </a:ln>
        </p:spPr>
        <p:txBody>
          <a:bodyPr>
            <a:spAutoFit/>
          </a:bodyPr>
          <a:lstStyle/>
          <a:p>
            <a:r>
              <a:rPr lang="zh-CN" altLang="en-US" sz="2800">
                <a:solidFill>
                  <a:srgbClr val="000080"/>
                </a:solidFill>
                <a:latin typeface="宋体" pitchFamily="2" charset="-122"/>
              </a:rPr>
              <a:t>图</a:t>
            </a:r>
            <a:r>
              <a:rPr lang="en-US" altLang="zh-CN" sz="2800">
                <a:solidFill>
                  <a:srgbClr val="000080"/>
                </a:solidFill>
              </a:rPr>
              <a:t>1.1 </a:t>
            </a:r>
            <a:r>
              <a:rPr lang="zh-CN" altLang="en-US" sz="2800">
                <a:solidFill>
                  <a:srgbClr val="000080"/>
                </a:solidFill>
                <a:latin typeface="宋体" pitchFamily="2" charset="-122"/>
              </a:rPr>
              <a:t>早期计算机（硬件）的组成</a:t>
            </a:r>
            <a:endParaRPr lang="zh-CN" altLang="en-US" sz="2800"/>
          </a:p>
        </p:txBody>
      </p:sp>
      <p:sp>
        <p:nvSpPr>
          <p:cNvPr id="35846" name="AutoShape 14"/>
          <p:cNvSpPr>
            <a:spLocks noChangeArrowheads="1"/>
          </p:cNvSpPr>
          <p:nvPr/>
        </p:nvSpPr>
        <p:spPr bwMode="auto">
          <a:xfrm>
            <a:off x="2771775" y="4711711"/>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47" name="AutoShape 15"/>
          <p:cNvSpPr>
            <a:spLocks noChangeArrowheads="1"/>
          </p:cNvSpPr>
          <p:nvPr/>
        </p:nvSpPr>
        <p:spPr bwMode="auto">
          <a:xfrm>
            <a:off x="5072066" y="4714884"/>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48" name="AutoShape 21"/>
          <p:cNvSpPr>
            <a:spLocks noChangeArrowheads="1"/>
          </p:cNvSpPr>
          <p:nvPr/>
        </p:nvSpPr>
        <p:spPr bwMode="auto">
          <a:xfrm>
            <a:off x="7375529" y="4716470"/>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49" name="AutoShape 22"/>
          <p:cNvSpPr>
            <a:spLocks noChangeArrowheads="1"/>
          </p:cNvSpPr>
          <p:nvPr/>
        </p:nvSpPr>
        <p:spPr bwMode="auto">
          <a:xfrm>
            <a:off x="468313" y="4711711"/>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0" name="AutoShape 23"/>
          <p:cNvSpPr>
            <a:spLocks noChangeArrowheads="1"/>
          </p:cNvSpPr>
          <p:nvPr/>
        </p:nvSpPr>
        <p:spPr bwMode="auto">
          <a:xfrm rot="-5400000">
            <a:off x="4140993" y="2751932"/>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1" name="AutoShape 24"/>
          <p:cNvSpPr>
            <a:spLocks noChangeArrowheads="1"/>
          </p:cNvSpPr>
          <p:nvPr/>
        </p:nvSpPr>
        <p:spPr bwMode="auto">
          <a:xfrm rot="5400000" flipV="1">
            <a:off x="3709193" y="2751932"/>
            <a:ext cx="792163"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2" name="AutoShape 25"/>
          <p:cNvSpPr>
            <a:spLocks noChangeArrowheads="1"/>
          </p:cNvSpPr>
          <p:nvPr/>
        </p:nvSpPr>
        <p:spPr bwMode="auto">
          <a:xfrm rot="-5400000">
            <a:off x="4140994" y="4048919"/>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3" name="AutoShape 26"/>
          <p:cNvSpPr>
            <a:spLocks noChangeArrowheads="1"/>
          </p:cNvSpPr>
          <p:nvPr/>
        </p:nvSpPr>
        <p:spPr bwMode="auto">
          <a:xfrm rot="5400000" flipV="1">
            <a:off x="3709194" y="4048919"/>
            <a:ext cx="792162" cy="215900"/>
          </a:xfrm>
          <a:prstGeom prst="rightArrow">
            <a:avLst>
              <a:gd name="adj1" fmla="val 50000"/>
              <a:gd name="adj2" fmla="val 91728"/>
            </a:avLst>
          </a:prstGeom>
          <a:solidFill>
            <a:srgbClr val="0066FF"/>
          </a:solidFill>
          <a:ln w="28575" algn="ctr">
            <a:noFill/>
            <a:miter lim="800000"/>
            <a:headEnd/>
            <a:tailEnd type="none" w="med" len="lg"/>
          </a:ln>
        </p:spPr>
        <p:txBody>
          <a:bodyPr anchor="ctr">
            <a:spAutoFit/>
          </a:bodyPr>
          <a:lstStyle/>
          <a:p>
            <a:endParaRPr lang="zh-CN" altLang="en-US"/>
          </a:p>
        </p:txBody>
      </p:sp>
      <p:sp>
        <p:nvSpPr>
          <p:cNvPr id="35854" name="Line 27"/>
          <p:cNvSpPr>
            <a:spLocks noChangeShapeType="1"/>
          </p:cNvSpPr>
          <p:nvPr/>
        </p:nvSpPr>
        <p:spPr bwMode="auto">
          <a:xfrm flipH="1">
            <a:off x="5076825" y="4214818"/>
            <a:ext cx="423869" cy="357190"/>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5" name="Line 28"/>
          <p:cNvSpPr>
            <a:spLocks noChangeShapeType="1"/>
          </p:cNvSpPr>
          <p:nvPr/>
        </p:nvSpPr>
        <p:spPr bwMode="auto">
          <a:xfrm>
            <a:off x="2052638" y="1928802"/>
            <a:ext cx="0" cy="2643206"/>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6" name="Line 29"/>
          <p:cNvSpPr>
            <a:spLocks noChangeShapeType="1"/>
          </p:cNvSpPr>
          <p:nvPr/>
        </p:nvSpPr>
        <p:spPr bwMode="auto">
          <a:xfrm>
            <a:off x="6588125" y="1928802"/>
            <a:ext cx="0" cy="2643206"/>
          </a:xfrm>
          <a:prstGeom prst="line">
            <a:avLst/>
          </a:prstGeom>
          <a:noFill/>
          <a:ln w="28575">
            <a:solidFill>
              <a:srgbClr val="FF0066"/>
            </a:solidFill>
            <a:round/>
            <a:headEnd/>
            <a:tailEnd type="triangle" w="med" len="lg"/>
          </a:ln>
        </p:spPr>
        <p:txBody>
          <a:bodyPr wrap="square">
            <a:spAutoFit/>
          </a:bodyPr>
          <a:lstStyle/>
          <a:p>
            <a:endParaRPr lang="zh-CN" altLang="en-US"/>
          </a:p>
        </p:txBody>
      </p:sp>
      <p:sp>
        <p:nvSpPr>
          <p:cNvPr id="35857" name="Line 30"/>
          <p:cNvSpPr>
            <a:spLocks noChangeShapeType="1"/>
          </p:cNvSpPr>
          <p:nvPr/>
        </p:nvSpPr>
        <p:spPr bwMode="auto">
          <a:xfrm>
            <a:off x="3059113" y="3500438"/>
            <a:ext cx="504825" cy="0"/>
          </a:xfrm>
          <a:prstGeom prst="line">
            <a:avLst/>
          </a:prstGeom>
          <a:noFill/>
          <a:ln w="28575">
            <a:solidFill>
              <a:srgbClr val="FF0066"/>
            </a:solidFill>
            <a:round/>
            <a:headEnd/>
            <a:tailEnd type="triangle" w="med" len="lg"/>
          </a:ln>
        </p:spPr>
        <p:txBody>
          <a:bodyPr>
            <a:spAutoFit/>
          </a:bodyPr>
          <a:lstStyle/>
          <a:p>
            <a:endParaRPr lang="zh-CN" altLang="en-US"/>
          </a:p>
        </p:txBody>
      </p:sp>
      <p:sp>
        <p:nvSpPr>
          <p:cNvPr id="35858" name="Line 31"/>
          <p:cNvSpPr>
            <a:spLocks noChangeShapeType="1"/>
          </p:cNvSpPr>
          <p:nvPr/>
        </p:nvSpPr>
        <p:spPr bwMode="auto">
          <a:xfrm flipV="1">
            <a:off x="3059113" y="2320924"/>
            <a:ext cx="0" cy="1179513"/>
          </a:xfrm>
          <a:prstGeom prst="line">
            <a:avLst/>
          </a:prstGeom>
          <a:noFill/>
          <a:ln w="28575">
            <a:solidFill>
              <a:srgbClr val="FF0066"/>
            </a:solidFill>
            <a:round/>
            <a:headEnd/>
            <a:tailEnd type="none" w="med" len="lg"/>
          </a:ln>
        </p:spPr>
        <p:txBody>
          <a:bodyPr wrap="square">
            <a:spAutoFit/>
          </a:bodyPr>
          <a:lstStyle/>
          <a:p>
            <a:endParaRPr lang="zh-CN" altLang="en-US"/>
          </a:p>
        </p:txBody>
      </p:sp>
      <p:sp>
        <p:nvSpPr>
          <p:cNvPr id="35859" name="Line 32"/>
          <p:cNvSpPr>
            <a:spLocks noChangeShapeType="1"/>
          </p:cNvSpPr>
          <p:nvPr/>
        </p:nvSpPr>
        <p:spPr bwMode="auto">
          <a:xfrm>
            <a:off x="3059113" y="2320925"/>
            <a:ext cx="504825"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0" name="Line 33"/>
          <p:cNvSpPr>
            <a:spLocks noChangeShapeType="1"/>
          </p:cNvSpPr>
          <p:nvPr/>
        </p:nvSpPr>
        <p:spPr bwMode="auto">
          <a:xfrm>
            <a:off x="2052638" y="1928802"/>
            <a:ext cx="15113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1" name="Line 34"/>
          <p:cNvSpPr>
            <a:spLocks noChangeShapeType="1"/>
          </p:cNvSpPr>
          <p:nvPr/>
        </p:nvSpPr>
        <p:spPr bwMode="auto">
          <a:xfrm>
            <a:off x="5076825" y="1928802"/>
            <a:ext cx="15113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2" name="Line 35"/>
          <p:cNvSpPr>
            <a:spLocks noChangeShapeType="1"/>
          </p:cNvSpPr>
          <p:nvPr/>
        </p:nvSpPr>
        <p:spPr bwMode="auto">
          <a:xfrm flipV="1">
            <a:off x="5508625" y="2320924"/>
            <a:ext cx="0" cy="1893894"/>
          </a:xfrm>
          <a:prstGeom prst="line">
            <a:avLst/>
          </a:prstGeom>
          <a:noFill/>
          <a:ln w="28575">
            <a:solidFill>
              <a:srgbClr val="FF0066"/>
            </a:solidFill>
            <a:round/>
            <a:headEnd/>
            <a:tailEnd type="none" w="med" len="lg"/>
          </a:ln>
        </p:spPr>
        <p:txBody>
          <a:bodyPr wrap="square">
            <a:spAutoFit/>
          </a:bodyPr>
          <a:lstStyle/>
          <a:p>
            <a:endParaRPr lang="zh-CN" altLang="en-US"/>
          </a:p>
        </p:txBody>
      </p:sp>
      <p:sp>
        <p:nvSpPr>
          <p:cNvPr id="35863" name="Line 36"/>
          <p:cNvSpPr>
            <a:spLocks noChangeShapeType="1"/>
          </p:cNvSpPr>
          <p:nvPr/>
        </p:nvSpPr>
        <p:spPr bwMode="auto">
          <a:xfrm flipH="1">
            <a:off x="5076825" y="2320925"/>
            <a:ext cx="431800" cy="0"/>
          </a:xfrm>
          <a:prstGeom prst="line">
            <a:avLst/>
          </a:prstGeom>
          <a:noFill/>
          <a:ln w="28575">
            <a:solidFill>
              <a:srgbClr val="FF0066"/>
            </a:solidFill>
            <a:round/>
            <a:headEnd/>
            <a:tailEnd type="none" w="med" len="lg"/>
          </a:ln>
        </p:spPr>
        <p:txBody>
          <a:bodyPr>
            <a:spAutoFit/>
          </a:bodyPr>
          <a:lstStyle/>
          <a:p>
            <a:endParaRPr lang="zh-CN" altLang="en-US"/>
          </a:p>
        </p:txBody>
      </p:sp>
      <p:sp>
        <p:nvSpPr>
          <p:cNvPr id="35864" name="Text Box 37"/>
          <p:cNvSpPr txBox="1">
            <a:spLocks noChangeArrowheads="1"/>
          </p:cNvSpPr>
          <p:nvPr/>
        </p:nvSpPr>
        <p:spPr bwMode="auto">
          <a:xfrm>
            <a:off x="252413" y="4281500"/>
            <a:ext cx="1008062" cy="1004888"/>
          </a:xfrm>
          <a:prstGeom prst="rect">
            <a:avLst/>
          </a:prstGeom>
          <a:noFill/>
          <a:ln w="28575" algn="ctr">
            <a:noFill/>
            <a:miter lim="800000"/>
            <a:headEnd/>
            <a:tailEnd type="none" w="med" len="lg"/>
          </a:ln>
        </p:spPr>
        <p:txBody>
          <a:bodyPr>
            <a:spAutoFit/>
          </a:bodyPr>
          <a:lstStyle/>
          <a:p>
            <a:pPr algn="l">
              <a:spcBef>
                <a:spcPct val="50000"/>
              </a:spcBef>
            </a:pPr>
            <a:r>
              <a:rPr lang="zh-CN" altLang="en-US" dirty="0"/>
              <a:t>程序</a:t>
            </a:r>
          </a:p>
          <a:p>
            <a:pPr algn="l">
              <a:spcBef>
                <a:spcPct val="50000"/>
              </a:spcBef>
            </a:pPr>
            <a:r>
              <a:rPr lang="zh-CN" altLang="en-US" dirty="0"/>
              <a:t>数据</a:t>
            </a:r>
          </a:p>
        </p:txBody>
      </p:sp>
      <p:sp>
        <p:nvSpPr>
          <p:cNvPr id="35865" name="Text Box 38"/>
          <p:cNvSpPr txBox="1">
            <a:spLocks noChangeArrowheads="1"/>
          </p:cNvSpPr>
          <p:nvPr/>
        </p:nvSpPr>
        <p:spPr bwMode="auto">
          <a:xfrm>
            <a:off x="7921656" y="4572008"/>
            <a:ext cx="1008062" cy="457200"/>
          </a:xfrm>
          <a:prstGeom prst="rect">
            <a:avLst/>
          </a:prstGeom>
          <a:noFill/>
          <a:ln w="28575" algn="ctr">
            <a:noFill/>
            <a:miter lim="800000"/>
            <a:headEnd/>
            <a:tailEnd type="none" w="med" len="lg"/>
          </a:ln>
        </p:spPr>
        <p:txBody>
          <a:bodyPr>
            <a:spAutoFit/>
          </a:bodyPr>
          <a:lstStyle/>
          <a:p>
            <a:pPr algn="r">
              <a:spcBef>
                <a:spcPct val="50000"/>
              </a:spcBef>
            </a:pPr>
            <a:r>
              <a:rPr lang="zh-CN" altLang="en-US" dirty="0"/>
              <a:t>结果</a:t>
            </a:r>
          </a:p>
        </p:txBody>
      </p:sp>
      <p:sp>
        <p:nvSpPr>
          <p:cNvPr id="35866" name="Text Box 39"/>
          <p:cNvSpPr txBox="1">
            <a:spLocks noChangeArrowheads="1"/>
          </p:cNvSpPr>
          <p:nvPr/>
        </p:nvSpPr>
        <p:spPr bwMode="auto">
          <a:xfrm>
            <a:off x="3203575" y="2582863"/>
            <a:ext cx="1008063" cy="457200"/>
          </a:xfrm>
          <a:prstGeom prst="rect">
            <a:avLst/>
          </a:prstGeom>
          <a:noFill/>
          <a:ln w="28575" algn="ctr">
            <a:noFill/>
            <a:miter lim="800000"/>
            <a:headEnd/>
            <a:tailEnd type="none" w="med" len="lg"/>
          </a:ln>
        </p:spPr>
        <p:txBody>
          <a:bodyPr>
            <a:spAutoFit/>
          </a:bodyPr>
          <a:lstStyle/>
          <a:p>
            <a:pPr>
              <a:spcBef>
                <a:spcPct val="50000"/>
              </a:spcBef>
            </a:pPr>
            <a:r>
              <a:rPr lang="zh-CN" altLang="en-US">
                <a:solidFill>
                  <a:srgbClr val="0000FF"/>
                </a:solidFill>
              </a:rPr>
              <a:t>地址</a:t>
            </a:r>
          </a:p>
        </p:txBody>
      </p:sp>
      <p:sp>
        <p:nvSpPr>
          <p:cNvPr id="35867" name="Text Box 40"/>
          <p:cNvSpPr txBox="1">
            <a:spLocks noChangeArrowheads="1"/>
          </p:cNvSpPr>
          <p:nvPr/>
        </p:nvSpPr>
        <p:spPr bwMode="auto">
          <a:xfrm>
            <a:off x="4427538" y="2608263"/>
            <a:ext cx="1008062" cy="457200"/>
          </a:xfrm>
          <a:prstGeom prst="rect">
            <a:avLst/>
          </a:prstGeom>
          <a:noFill/>
          <a:ln w="28575" algn="ctr">
            <a:noFill/>
            <a:miter lim="800000"/>
            <a:headEnd/>
            <a:tailEnd type="none" w="med" len="lg"/>
          </a:ln>
        </p:spPr>
        <p:txBody>
          <a:bodyPr>
            <a:spAutoFit/>
          </a:bodyPr>
          <a:lstStyle/>
          <a:p>
            <a:pPr>
              <a:spcBef>
                <a:spcPct val="50000"/>
              </a:spcBef>
            </a:pPr>
            <a:r>
              <a:rPr lang="zh-CN" altLang="en-US">
                <a:solidFill>
                  <a:srgbClr val="0000FF"/>
                </a:solidFill>
              </a:rPr>
              <a:t>指令</a:t>
            </a:r>
          </a:p>
        </p:txBody>
      </p:sp>
      <p:sp>
        <p:nvSpPr>
          <p:cNvPr id="35868" name="Text Box 41"/>
          <p:cNvSpPr txBox="1">
            <a:spLocks noChangeArrowheads="1"/>
          </p:cNvSpPr>
          <p:nvPr/>
        </p:nvSpPr>
        <p:spPr bwMode="auto">
          <a:xfrm>
            <a:off x="3203575" y="3903663"/>
            <a:ext cx="1008063" cy="457200"/>
          </a:xfrm>
          <a:prstGeom prst="rect">
            <a:avLst/>
          </a:prstGeom>
          <a:noFill/>
          <a:ln w="28575" algn="ctr">
            <a:noFill/>
            <a:miter lim="800000"/>
            <a:headEnd/>
            <a:tailEnd type="none" w="med" len="lg"/>
          </a:ln>
        </p:spPr>
        <p:txBody>
          <a:bodyPr>
            <a:spAutoFit/>
          </a:bodyPr>
          <a:lstStyle/>
          <a:p>
            <a:pPr>
              <a:spcBef>
                <a:spcPct val="50000"/>
              </a:spcBef>
            </a:pPr>
            <a:r>
              <a:rPr lang="zh-CN" altLang="en-US">
                <a:solidFill>
                  <a:srgbClr val="0000FF"/>
                </a:solidFill>
              </a:rPr>
              <a:t>数据</a:t>
            </a:r>
          </a:p>
        </p:txBody>
      </p:sp>
      <p:sp>
        <p:nvSpPr>
          <p:cNvPr id="35869" name="Text Box 42"/>
          <p:cNvSpPr txBox="1">
            <a:spLocks noChangeArrowheads="1"/>
          </p:cNvSpPr>
          <p:nvPr/>
        </p:nvSpPr>
        <p:spPr bwMode="auto">
          <a:xfrm>
            <a:off x="4427538" y="3903663"/>
            <a:ext cx="1008062" cy="457200"/>
          </a:xfrm>
          <a:prstGeom prst="rect">
            <a:avLst/>
          </a:prstGeom>
          <a:noFill/>
          <a:ln w="28575" algn="ctr">
            <a:noFill/>
            <a:miter lim="800000"/>
            <a:headEnd/>
            <a:tailEnd type="none" w="med" len="lg"/>
          </a:ln>
        </p:spPr>
        <p:txBody>
          <a:bodyPr>
            <a:spAutoFit/>
          </a:bodyPr>
          <a:lstStyle/>
          <a:p>
            <a:pPr>
              <a:spcBef>
                <a:spcPct val="50000"/>
              </a:spcBef>
            </a:pPr>
            <a:r>
              <a:rPr lang="zh-CN" altLang="en-US">
                <a:solidFill>
                  <a:srgbClr val="0000FF"/>
                </a:solidFill>
              </a:rPr>
              <a:t>结果</a:t>
            </a:r>
          </a:p>
        </p:txBody>
      </p:sp>
      <p:sp>
        <p:nvSpPr>
          <p:cNvPr id="35870" name="Rectangle 7"/>
          <p:cNvSpPr>
            <a:spLocks noChangeArrowheads="1"/>
          </p:cNvSpPr>
          <p:nvPr/>
        </p:nvSpPr>
        <p:spPr bwMode="auto">
          <a:xfrm>
            <a:off x="1260475" y="4540261"/>
            <a:ext cx="1511300" cy="531813"/>
          </a:xfrm>
          <a:prstGeom prst="rect">
            <a:avLst/>
          </a:prstGeom>
          <a:solidFill>
            <a:srgbClr val="FFFF99"/>
          </a:solidFill>
          <a:ln w="28575" algn="ctr">
            <a:solidFill>
              <a:schemeClr val="tx1"/>
            </a:solidFill>
            <a:miter lim="800000"/>
            <a:headEnd/>
            <a:tailEnd type="none" w="med" len="lg"/>
          </a:ln>
        </p:spPr>
        <p:txBody>
          <a:bodyPr wrap="none" anchor="ctr"/>
          <a:lstStyle/>
          <a:p>
            <a:r>
              <a:rPr lang="zh-CN" altLang="en-US">
                <a:solidFill>
                  <a:srgbClr val="006600"/>
                </a:solidFill>
              </a:rPr>
              <a:t>输入设备</a:t>
            </a:r>
          </a:p>
        </p:txBody>
      </p:sp>
      <p:sp>
        <p:nvSpPr>
          <p:cNvPr id="35871" name="Rectangle 9"/>
          <p:cNvSpPr>
            <a:spLocks noChangeArrowheads="1"/>
          </p:cNvSpPr>
          <p:nvPr/>
        </p:nvSpPr>
        <p:spPr bwMode="auto">
          <a:xfrm>
            <a:off x="3563938" y="3255963"/>
            <a:ext cx="1511300" cy="531812"/>
          </a:xfrm>
          <a:prstGeom prst="rect">
            <a:avLst/>
          </a:prstGeom>
          <a:solidFill>
            <a:srgbClr val="FFCCFF"/>
          </a:solidFill>
          <a:ln w="28575" algn="ctr">
            <a:solidFill>
              <a:schemeClr val="tx1"/>
            </a:solidFill>
            <a:miter lim="800000"/>
            <a:headEnd/>
            <a:tailEnd type="none" w="med" len="lg"/>
          </a:ln>
        </p:spPr>
        <p:txBody>
          <a:bodyPr wrap="none" anchor="ctr"/>
          <a:lstStyle/>
          <a:p>
            <a:r>
              <a:rPr lang="zh-CN" altLang="en-US">
                <a:solidFill>
                  <a:srgbClr val="006600"/>
                </a:solidFill>
              </a:rPr>
              <a:t>存储器</a:t>
            </a:r>
          </a:p>
        </p:txBody>
      </p:sp>
      <p:sp>
        <p:nvSpPr>
          <p:cNvPr id="35872" name="Rectangle 10"/>
          <p:cNvSpPr>
            <a:spLocks noChangeArrowheads="1"/>
          </p:cNvSpPr>
          <p:nvPr/>
        </p:nvSpPr>
        <p:spPr bwMode="auto">
          <a:xfrm>
            <a:off x="5864229" y="4572008"/>
            <a:ext cx="1511300" cy="531812"/>
          </a:xfrm>
          <a:prstGeom prst="rect">
            <a:avLst/>
          </a:prstGeom>
          <a:solidFill>
            <a:srgbClr val="FFFF99"/>
          </a:solidFill>
          <a:ln w="28575" algn="ctr">
            <a:solidFill>
              <a:schemeClr val="tx1"/>
            </a:solidFill>
            <a:miter lim="800000"/>
            <a:headEnd/>
            <a:tailEnd type="none" w="med" len="lg"/>
          </a:ln>
        </p:spPr>
        <p:txBody>
          <a:bodyPr wrap="none" anchor="ctr"/>
          <a:lstStyle/>
          <a:p>
            <a:r>
              <a:rPr lang="zh-CN" altLang="en-US">
                <a:solidFill>
                  <a:srgbClr val="006600"/>
                </a:solidFill>
              </a:rPr>
              <a:t>输出设备</a:t>
            </a:r>
          </a:p>
        </p:txBody>
      </p:sp>
      <p:sp>
        <p:nvSpPr>
          <p:cNvPr id="35873" name="Rectangle 11"/>
          <p:cNvSpPr>
            <a:spLocks noChangeArrowheads="1"/>
          </p:cNvSpPr>
          <p:nvPr/>
        </p:nvSpPr>
        <p:spPr bwMode="auto">
          <a:xfrm>
            <a:off x="3565525" y="4552950"/>
            <a:ext cx="1511300" cy="531813"/>
          </a:xfrm>
          <a:prstGeom prst="rect">
            <a:avLst/>
          </a:prstGeom>
          <a:solidFill>
            <a:srgbClr val="CCFFCC"/>
          </a:solidFill>
          <a:ln w="28575" algn="ctr">
            <a:solidFill>
              <a:schemeClr val="tx1"/>
            </a:solidFill>
            <a:miter lim="800000"/>
            <a:headEnd/>
            <a:tailEnd type="none" w="med" len="lg"/>
          </a:ln>
        </p:spPr>
        <p:txBody>
          <a:bodyPr wrap="none" anchor="ctr"/>
          <a:lstStyle/>
          <a:p>
            <a:r>
              <a:rPr lang="zh-CN" altLang="en-US">
                <a:solidFill>
                  <a:srgbClr val="006600"/>
                </a:solidFill>
              </a:rPr>
              <a:t>运算器</a:t>
            </a:r>
          </a:p>
        </p:txBody>
      </p:sp>
      <p:sp>
        <p:nvSpPr>
          <p:cNvPr id="35874" name="Rectangle 12"/>
          <p:cNvSpPr>
            <a:spLocks noChangeArrowheads="1"/>
          </p:cNvSpPr>
          <p:nvPr/>
        </p:nvSpPr>
        <p:spPr bwMode="auto">
          <a:xfrm>
            <a:off x="3565525" y="1785926"/>
            <a:ext cx="1511300" cy="677874"/>
          </a:xfrm>
          <a:prstGeom prst="rect">
            <a:avLst/>
          </a:prstGeom>
          <a:solidFill>
            <a:srgbClr val="CCFFCC"/>
          </a:solidFill>
          <a:ln w="28575" algn="ctr">
            <a:solidFill>
              <a:schemeClr val="tx1"/>
            </a:solidFill>
            <a:miter lim="800000"/>
            <a:headEnd/>
            <a:tailEnd type="none" w="med" len="lg"/>
          </a:ln>
        </p:spPr>
        <p:txBody>
          <a:bodyPr wrap="none" anchor="ctr"/>
          <a:lstStyle/>
          <a:p>
            <a:r>
              <a:rPr lang="zh-CN" altLang="en-US">
                <a:solidFill>
                  <a:srgbClr val="006600"/>
                </a:solidFill>
              </a:rPr>
              <a:t>控制器</a:t>
            </a:r>
          </a:p>
        </p:txBody>
      </p:sp>
      <p:sp>
        <p:nvSpPr>
          <p:cNvPr id="35" name="Line 27"/>
          <p:cNvSpPr>
            <a:spLocks noChangeShapeType="1"/>
          </p:cNvSpPr>
          <p:nvPr/>
        </p:nvSpPr>
        <p:spPr bwMode="auto">
          <a:xfrm flipH="1">
            <a:off x="5072064" y="2143116"/>
            <a:ext cx="642943" cy="0"/>
          </a:xfrm>
          <a:prstGeom prst="line">
            <a:avLst/>
          </a:prstGeom>
          <a:noFill/>
          <a:ln w="28575">
            <a:solidFill>
              <a:srgbClr val="3366FF"/>
            </a:solidFill>
            <a:round/>
            <a:headEnd/>
            <a:tailEnd type="triangle" w="med" len="lg"/>
          </a:ln>
        </p:spPr>
        <p:txBody>
          <a:bodyPr wrap="square">
            <a:spAutoFit/>
          </a:bodyPr>
          <a:lstStyle/>
          <a:p>
            <a:endParaRPr lang="zh-CN" altLang="en-US"/>
          </a:p>
        </p:txBody>
      </p:sp>
      <p:sp>
        <p:nvSpPr>
          <p:cNvPr id="36" name="Line 35"/>
          <p:cNvSpPr>
            <a:spLocks noChangeShapeType="1"/>
          </p:cNvSpPr>
          <p:nvPr/>
        </p:nvSpPr>
        <p:spPr bwMode="auto">
          <a:xfrm flipV="1">
            <a:off x="5715008" y="2143116"/>
            <a:ext cx="0" cy="2143140"/>
          </a:xfrm>
          <a:prstGeom prst="line">
            <a:avLst/>
          </a:prstGeom>
          <a:noFill/>
          <a:ln w="28575">
            <a:solidFill>
              <a:srgbClr val="3366FF"/>
            </a:solidFill>
            <a:round/>
            <a:headEnd/>
            <a:tailEnd type="none" w="med" len="lg"/>
          </a:ln>
        </p:spPr>
        <p:txBody>
          <a:bodyPr wrap="square">
            <a:spAutoFit/>
          </a:bodyPr>
          <a:lstStyle/>
          <a:p>
            <a:endParaRPr lang="zh-CN" altLang="en-US"/>
          </a:p>
        </p:txBody>
      </p:sp>
      <p:sp>
        <p:nvSpPr>
          <p:cNvPr id="37" name="Line 35"/>
          <p:cNvSpPr>
            <a:spLocks noChangeShapeType="1"/>
          </p:cNvSpPr>
          <p:nvPr/>
        </p:nvSpPr>
        <p:spPr bwMode="auto">
          <a:xfrm flipV="1">
            <a:off x="5143504" y="4286256"/>
            <a:ext cx="571504" cy="500066"/>
          </a:xfrm>
          <a:prstGeom prst="line">
            <a:avLst/>
          </a:prstGeom>
          <a:noFill/>
          <a:ln w="28575">
            <a:solidFill>
              <a:srgbClr val="3366FF"/>
            </a:solidFill>
            <a:round/>
            <a:headEnd/>
            <a:tailEnd type="none" w="med" len="lg"/>
          </a:ln>
        </p:spPr>
        <p:txBody>
          <a:bodyPr wrap="square">
            <a:spAutoFit/>
          </a:bodyPr>
          <a:lstStyle/>
          <a:p>
            <a:endParaRPr lang="zh-CN" altLang="en-US"/>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灯片编号占位符 4"/>
          <p:cNvSpPr>
            <a:spLocks noGrp="1"/>
          </p:cNvSpPr>
          <p:nvPr>
            <p:ph type="sldNum" sz="quarter" idx="11"/>
          </p:nvPr>
        </p:nvSpPr>
        <p:spPr>
          <a:noFill/>
        </p:spPr>
        <p:txBody>
          <a:bodyPr/>
          <a:lstStyle/>
          <a:p>
            <a:fld id="{B5B82052-8AB9-444C-B1B1-2DF20B3203F6}" type="slidenum">
              <a:rPr lang="zh-CN" altLang="en-US"/>
              <a:pPr/>
              <a:t>32</a:t>
            </a:fld>
            <a:endParaRPr lang="en-US" altLang="zh-CN"/>
          </a:p>
        </p:txBody>
      </p:sp>
      <p:sp>
        <p:nvSpPr>
          <p:cNvPr id="2052" name="Rectangle 2"/>
          <p:cNvSpPr>
            <a:spLocks noGrp="1" noChangeArrowheads="1"/>
          </p:cNvSpPr>
          <p:nvPr>
            <p:ph type="title"/>
          </p:nvPr>
        </p:nvSpPr>
        <p:spPr/>
        <p:txBody>
          <a:bodyPr/>
          <a:lstStyle/>
          <a:p>
            <a:pPr eaLnBrk="1" hangingPunct="1"/>
            <a:r>
              <a:rPr lang="zh-CN" altLang="en-US" smtClean="0"/>
              <a:t>一、硬件系统</a:t>
            </a:r>
          </a:p>
        </p:txBody>
      </p:sp>
      <p:sp>
        <p:nvSpPr>
          <p:cNvPr id="2053" name="Rectangle 3"/>
          <p:cNvSpPr>
            <a:spLocks noGrp="1" noChangeArrowheads="1"/>
          </p:cNvSpPr>
          <p:nvPr>
            <p:ph type="body" idx="1"/>
          </p:nvPr>
        </p:nvSpPr>
        <p:spPr/>
        <p:txBody>
          <a:bodyPr/>
          <a:lstStyle/>
          <a:p>
            <a:pPr eaLnBrk="1" hangingPunct="1"/>
            <a:r>
              <a:rPr lang="zh-CN" altLang="en-US" smtClean="0"/>
              <a:t>早期的冯</a:t>
            </a:r>
            <a:r>
              <a:rPr lang="en-US" altLang="zh-CN" smtClean="0"/>
              <a:t>·</a:t>
            </a:r>
            <a:r>
              <a:rPr lang="zh-CN" altLang="en-US" smtClean="0"/>
              <a:t>诺依曼计算机</a:t>
            </a:r>
          </a:p>
        </p:txBody>
      </p:sp>
      <p:graphicFrame>
        <p:nvGraphicFramePr>
          <p:cNvPr id="2050" name="Object 4"/>
          <p:cNvGraphicFramePr>
            <a:graphicFrameLocks noChangeAspect="1"/>
          </p:cNvGraphicFramePr>
          <p:nvPr/>
        </p:nvGraphicFramePr>
        <p:xfrm>
          <a:off x="252413" y="1720850"/>
          <a:ext cx="8351837" cy="3652838"/>
        </p:xfrm>
        <a:graphic>
          <a:graphicData uri="http://schemas.openxmlformats.org/presentationml/2006/ole">
            <mc:AlternateContent xmlns:mc="http://schemas.openxmlformats.org/markup-compatibility/2006">
              <mc:Choice xmlns:v="urn:schemas-microsoft-com:vml" Requires="v">
                <p:oleObj spid="_x0000_s2053" name="Visio" r:id="rId3" imgW="3905098" imgH="1707490" progId="Visio.Drawing.11">
                  <p:embed/>
                </p:oleObj>
              </mc:Choice>
              <mc:Fallback>
                <p:oleObj name="Visio" r:id="rId3" imgW="3905098" imgH="170749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720850"/>
                        <a:ext cx="8351837" cy="365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 Box 5"/>
          <p:cNvSpPr txBox="1">
            <a:spLocks noChangeArrowheads="1"/>
          </p:cNvSpPr>
          <p:nvPr/>
        </p:nvSpPr>
        <p:spPr bwMode="auto">
          <a:xfrm>
            <a:off x="1547813" y="5805488"/>
            <a:ext cx="5616575" cy="519112"/>
          </a:xfrm>
          <a:prstGeom prst="rect">
            <a:avLst/>
          </a:prstGeom>
          <a:noFill/>
          <a:ln w="28575" algn="ctr">
            <a:noFill/>
            <a:miter lim="800000"/>
            <a:headEnd/>
            <a:tailEnd type="none" w="med" len="lg"/>
          </a:ln>
        </p:spPr>
        <p:txBody>
          <a:bodyPr>
            <a:spAutoFit/>
          </a:bodyPr>
          <a:lstStyle/>
          <a:p>
            <a:r>
              <a:rPr lang="zh-CN" altLang="en-US" sz="2800">
                <a:solidFill>
                  <a:srgbClr val="000080"/>
                </a:solidFill>
                <a:latin typeface="宋体" pitchFamily="2" charset="-122"/>
              </a:rPr>
              <a:t>图</a:t>
            </a:r>
            <a:r>
              <a:rPr lang="en-US" altLang="zh-CN" sz="2800">
                <a:solidFill>
                  <a:srgbClr val="000080"/>
                </a:solidFill>
              </a:rPr>
              <a:t>1.1 </a:t>
            </a:r>
            <a:r>
              <a:rPr lang="zh-CN" altLang="en-US" sz="2800">
                <a:solidFill>
                  <a:srgbClr val="000080"/>
                </a:solidFill>
                <a:latin typeface="宋体" pitchFamily="2" charset="-122"/>
              </a:rPr>
              <a:t>早期计算机（硬件）的组成</a:t>
            </a:r>
            <a:endParaRPr lang="zh-CN" altLang="en-US" sz="2800"/>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noFill/>
        </p:spPr>
        <p:txBody>
          <a:bodyPr/>
          <a:lstStyle/>
          <a:p>
            <a:fld id="{9C2841DE-6105-44E5-8D3A-F73CBDC1A6B1}" type="slidenum">
              <a:rPr lang="zh-CN" altLang="en-US"/>
              <a:pPr/>
              <a:t>33</a:t>
            </a:fld>
            <a:endParaRPr lang="en-US" altLang="zh-CN"/>
          </a:p>
        </p:txBody>
      </p:sp>
      <p:sp>
        <p:nvSpPr>
          <p:cNvPr id="36867" name="Rectangle 2"/>
          <p:cNvSpPr>
            <a:spLocks noGrp="1" noChangeArrowheads="1"/>
          </p:cNvSpPr>
          <p:nvPr>
            <p:ph type="title"/>
          </p:nvPr>
        </p:nvSpPr>
        <p:spPr/>
        <p:txBody>
          <a:bodyPr/>
          <a:lstStyle/>
          <a:p>
            <a:pPr eaLnBrk="1" hangingPunct="1"/>
            <a:r>
              <a:rPr lang="zh-CN" altLang="en-US" smtClean="0"/>
              <a:t>一、硬件系统</a:t>
            </a:r>
          </a:p>
        </p:txBody>
      </p:sp>
      <p:sp>
        <p:nvSpPr>
          <p:cNvPr id="36868" name="Rectangle 3"/>
          <p:cNvSpPr>
            <a:spLocks noGrp="1" noChangeArrowheads="1"/>
          </p:cNvSpPr>
          <p:nvPr>
            <p:ph type="body" idx="1"/>
          </p:nvPr>
        </p:nvSpPr>
        <p:spPr>
          <a:xfrm>
            <a:off x="457200" y="764704"/>
            <a:ext cx="8362950" cy="5760640"/>
          </a:xfrm>
        </p:spPr>
        <p:txBody>
          <a:bodyPr/>
          <a:lstStyle/>
          <a:p>
            <a:pPr eaLnBrk="1" hangingPunct="1"/>
            <a:r>
              <a:rPr lang="zh-CN" altLang="en-US" smtClean="0"/>
              <a:t>早期的冯</a:t>
            </a:r>
            <a:r>
              <a:rPr lang="en-US" altLang="zh-CN" smtClean="0"/>
              <a:t>·</a:t>
            </a:r>
            <a:r>
              <a:rPr lang="zh-CN" altLang="en-US" smtClean="0"/>
              <a:t>诺依曼计算机</a:t>
            </a:r>
          </a:p>
          <a:p>
            <a:pPr lvl="1" eaLnBrk="1" hangingPunct="1"/>
            <a:r>
              <a:rPr lang="zh-CN" altLang="en-US" smtClean="0"/>
              <a:t>在</a:t>
            </a:r>
            <a:r>
              <a:rPr lang="en-US" altLang="zh-CN" smtClean="0"/>
              <a:t>1946</a:t>
            </a:r>
            <a:r>
              <a:rPr lang="zh-CN" altLang="en-US" smtClean="0"/>
              <a:t>由冯</a:t>
            </a:r>
            <a:r>
              <a:rPr lang="en-US" altLang="zh-CN" smtClean="0"/>
              <a:t>·</a:t>
            </a:r>
            <a:r>
              <a:rPr lang="zh-CN" altLang="en-US" smtClean="0"/>
              <a:t>诺依曼提出</a:t>
            </a:r>
          </a:p>
          <a:p>
            <a:pPr lvl="1" eaLnBrk="1" hangingPunct="1"/>
            <a:r>
              <a:rPr lang="zh-CN" altLang="en-US" smtClean="0"/>
              <a:t>计算机依据</a:t>
            </a:r>
            <a:r>
              <a:rPr lang="zh-CN" altLang="en-US" smtClean="0">
                <a:solidFill>
                  <a:srgbClr val="FF0000"/>
                </a:solidFill>
              </a:rPr>
              <a:t>存储程序</a:t>
            </a:r>
            <a:r>
              <a:rPr lang="zh-CN" altLang="en-US" smtClean="0"/>
              <a:t>、</a:t>
            </a:r>
            <a:r>
              <a:rPr lang="zh-CN" altLang="en-US" smtClean="0">
                <a:solidFill>
                  <a:srgbClr val="FF0000"/>
                </a:solidFill>
              </a:rPr>
              <a:t>程序控制</a:t>
            </a:r>
            <a:r>
              <a:rPr lang="zh-CN" altLang="en-US" smtClean="0"/>
              <a:t>的方式工作</a:t>
            </a:r>
          </a:p>
          <a:p>
            <a:pPr lvl="1" eaLnBrk="1" hangingPunct="1"/>
            <a:r>
              <a:rPr lang="zh-CN" altLang="en-US" smtClean="0"/>
              <a:t>冯</a:t>
            </a:r>
            <a:r>
              <a:rPr lang="en-US" altLang="zh-CN" smtClean="0"/>
              <a:t>·</a:t>
            </a:r>
            <a:r>
              <a:rPr lang="zh-CN" altLang="en-US" smtClean="0"/>
              <a:t>诺依曼计算机的特点：</a:t>
            </a:r>
          </a:p>
          <a:p>
            <a:pPr lvl="2">
              <a:spcBef>
                <a:spcPts val="300"/>
              </a:spcBef>
            </a:pPr>
            <a:r>
              <a:rPr lang="zh-CN" altLang="en-US" sz="2400" smtClean="0"/>
              <a:t>将计算机要处理的问题用</a:t>
            </a:r>
            <a:r>
              <a:rPr lang="zh-CN" altLang="en-US" sz="2400" smtClean="0">
                <a:solidFill>
                  <a:srgbClr val="CC0066"/>
                </a:solidFill>
              </a:rPr>
              <a:t>指令</a:t>
            </a:r>
            <a:r>
              <a:rPr lang="zh-CN" altLang="en-US" sz="2400" smtClean="0"/>
              <a:t>编成</a:t>
            </a:r>
            <a:r>
              <a:rPr lang="zh-CN" altLang="en-US" sz="2400" smtClean="0">
                <a:solidFill>
                  <a:srgbClr val="0000FF"/>
                </a:solidFill>
              </a:rPr>
              <a:t>程序</a:t>
            </a:r>
            <a:r>
              <a:rPr lang="zh-CN" altLang="en-US" sz="2400" smtClean="0"/>
              <a:t>。</a:t>
            </a:r>
          </a:p>
          <a:p>
            <a:pPr lvl="2">
              <a:spcBef>
                <a:spcPts val="300"/>
              </a:spcBef>
            </a:pPr>
            <a:r>
              <a:rPr lang="zh-CN" altLang="en-US" sz="2400" smtClean="0">
                <a:solidFill>
                  <a:srgbClr val="0000FF"/>
                </a:solidFill>
              </a:rPr>
              <a:t>指令</a:t>
            </a:r>
            <a:r>
              <a:rPr lang="zh-CN" altLang="en-US" sz="2400" smtClean="0"/>
              <a:t>和</a:t>
            </a:r>
            <a:r>
              <a:rPr lang="zh-CN" altLang="en-US" sz="2400" smtClean="0">
                <a:solidFill>
                  <a:srgbClr val="0000FF"/>
                </a:solidFill>
              </a:rPr>
              <a:t>数据</a:t>
            </a:r>
            <a:r>
              <a:rPr lang="zh-CN" altLang="en-US" sz="2400" smtClean="0"/>
              <a:t>以同等地位存放在</a:t>
            </a:r>
            <a:r>
              <a:rPr lang="zh-CN" altLang="en-US" sz="2400" smtClean="0">
                <a:solidFill>
                  <a:srgbClr val="009900"/>
                </a:solidFill>
              </a:rPr>
              <a:t>存储器</a:t>
            </a:r>
            <a:r>
              <a:rPr lang="zh-CN" altLang="en-US" sz="2400" smtClean="0"/>
              <a:t>中，并可按</a:t>
            </a:r>
            <a:r>
              <a:rPr lang="zh-CN" altLang="en-US" sz="2400" smtClean="0">
                <a:solidFill>
                  <a:srgbClr val="CC0066"/>
                </a:solidFill>
              </a:rPr>
              <a:t>地址</a:t>
            </a:r>
            <a:r>
              <a:rPr lang="zh-CN" altLang="en-US" sz="2400" smtClean="0"/>
              <a:t>访问。</a:t>
            </a:r>
            <a:endParaRPr lang="en-US" altLang="zh-CN" sz="2400" smtClean="0"/>
          </a:p>
          <a:p>
            <a:pPr lvl="2">
              <a:spcBef>
                <a:spcPts val="300"/>
              </a:spcBef>
            </a:pPr>
            <a:r>
              <a:rPr lang="zh-CN" altLang="en-US" sz="2400" smtClean="0"/>
              <a:t>以</a:t>
            </a:r>
            <a:r>
              <a:rPr lang="zh-CN" altLang="en-US" sz="2400" smtClean="0">
                <a:solidFill>
                  <a:srgbClr val="CC0066"/>
                </a:solidFill>
              </a:rPr>
              <a:t>二进制</a:t>
            </a:r>
            <a:r>
              <a:rPr lang="zh-CN" altLang="en-US" sz="2400" smtClean="0"/>
              <a:t>形式表示</a:t>
            </a:r>
            <a:r>
              <a:rPr lang="zh-CN" altLang="en-US" sz="2400" smtClean="0">
                <a:solidFill>
                  <a:srgbClr val="0000FF"/>
                </a:solidFill>
              </a:rPr>
              <a:t>指令</a:t>
            </a:r>
            <a:r>
              <a:rPr lang="zh-CN" altLang="en-US" sz="2400" smtClean="0"/>
              <a:t>和</a:t>
            </a:r>
            <a:r>
              <a:rPr lang="zh-CN" altLang="en-US" sz="2400" smtClean="0">
                <a:solidFill>
                  <a:srgbClr val="0000FF"/>
                </a:solidFill>
              </a:rPr>
              <a:t>数据</a:t>
            </a:r>
            <a:r>
              <a:rPr lang="zh-CN" altLang="en-US" sz="2400" smtClean="0"/>
              <a:t>。</a:t>
            </a:r>
            <a:endParaRPr lang="en-US" altLang="zh-CN" sz="2400" smtClean="0"/>
          </a:p>
          <a:p>
            <a:pPr lvl="2" eaLnBrk="1" hangingPunct="1"/>
            <a:r>
              <a:rPr lang="zh-CN" altLang="en-US" sz="2400" smtClean="0"/>
              <a:t>在</a:t>
            </a:r>
            <a:r>
              <a:rPr lang="zh-CN" altLang="en-US" sz="2400" smtClean="0">
                <a:solidFill>
                  <a:srgbClr val="CC0066"/>
                </a:solidFill>
              </a:rPr>
              <a:t>控制器</a:t>
            </a:r>
            <a:r>
              <a:rPr lang="zh-CN" altLang="en-US" sz="2400" smtClean="0"/>
              <a:t>的控制下，</a:t>
            </a:r>
            <a:r>
              <a:rPr lang="zh-CN" altLang="en-US" sz="2400" smtClean="0">
                <a:solidFill>
                  <a:srgbClr val="CC0066"/>
                </a:solidFill>
              </a:rPr>
              <a:t>指令</a:t>
            </a:r>
            <a:r>
              <a:rPr lang="zh-CN" altLang="en-US" sz="2400" smtClean="0"/>
              <a:t>被逐条从</a:t>
            </a:r>
            <a:r>
              <a:rPr lang="zh-CN" altLang="en-US" sz="2400" smtClean="0">
                <a:solidFill>
                  <a:srgbClr val="009900"/>
                </a:solidFill>
              </a:rPr>
              <a:t>存储器</a:t>
            </a:r>
            <a:r>
              <a:rPr lang="zh-CN" altLang="en-US" sz="2400" smtClean="0"/>
              <a:t>中取出来执行，产生</a:t>
            </a:r>
            <a:r>
              <a:rPr lang="zh-CN" altLang="en-US" sz="2400" smtClean="0">
                <a:solidFill>
                  <a:srgbClr val="0000FF"/>
                </a:solidFill>
              </a:rPr>
              <a:t>控制流</a:t>
            </a:r>
            <a:r>
              <a:rPr lang="zh-CN" altLang="en-US" sz="2400" smtClean="0"/>
              <a:t>，在控制流的驱动下完成指令的功能。</a:t>
            </a:r>
            <a:endParaRPr lang="en-US" altLang="zh-CN" sz="2400" smtClean="0"/>
          </a:p>
          <a:p>
            <a:pPr lvl="2" eaLnBrk="1" hangingPunct="1"/>
            <a:r>
              <a:rPr lang="zh-CN" altLang="en-US" sz="2400" smtClean="0"/>
              <a:t>早期的冯</a:t>
            </a:r>
            <a:r>
              <a:rPr lang="en-US" altLang="zh-CN" sz="2400" smtClean="0"/>
              <a:t>·</a:t>
            </a:r>
            <a:r>
              <a:rPr lang="zh-CN" altLang="en-US" sz="2400" smtClean="0"/>
              <a:t>诺依曼机以</a:t>
            </a:r>
            <a:r>
              <a:rPr lang="zh-CN" altLang="en-US" sz="2400" smtClean="0">
                <a:solidFill>
                  <a:srgbClr val="CC0099"/>
                </a:solidFill>
              </a:rPr>
              <a:t>运算器</a:t>
            </a:r>
            <a:r>
              <a:rPr lang="zh-CN" altLang="en-US" sz="2400" smtClean="0"/>
              <a:t>为中心，</a:t>
            </a:r>
            <a:r>
              <a:rPr lang="zh-CN" altLang="en-US" sz="2400" smtClean="0">
                <a:solidFill>
                  <a:srgbClr val="0000FF"/>
                </a:solidFill>
              </a:rPr>
              <a:t>输入</a:t>
            </a:r>
            <a:r>
              <a:rPr lang="en-US" altLang="zh-CN" sz="2400" smtClean="0">
                <a:solidFill>
                  <a:srgbClr val="0000FF"/>
                </a:solidFill>
              </a:rPr>
              <a:t>/</a:t>
            </a:r>
            <a:r>
              <a:rPr lang="zh-CN" altLang="en-US" sz="2400" smtClean="0">
                <a:solidFill>
                  <a:srgbClr val="0000FF"/>
                </a:solidFill>
              </a:rPr>
              <a:t>输出设备</a:t>
            </a:r>
            <a:r>
              <a:rPr lang="zh-CN" altLang="en-US" sz="2400" smtClean="0"/>
              <a:t>通过</a:t>
            </a:r>
            <a:r>
              <a:rPr lang="zh-CN" altLang="en-US" sz="2400" smtClean="0">
                <a:solidFill>
                  <a:srgbClr val="0000FF"/>
                </a:solidFill>
              </a:rPr>
              <a:t>运算器</a:t>
            </a:r>
            <a:r>
              <a:rPr lang="zh-CN" altLang="en-US" sz="2400" smtClean="0"/>
              <a:t>与</a:t>
            </a:r>
            <a:r>
              <a:rPr lang="zh-CN" altLang="en-US" sz="2400" smtClean="0">
                <a:solidFill>
                  <a:srgbClr val="0000FF"/>
                </a:solidFill>
              </a:rPr>
              <a:t>存储器</a:t>
            </a:r>
            <a:r>
              <a:rPr lang="zh-CN" altLang="en-US" sz="2400" smtClean="0"/>
              <a:t>传送数据。</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4"/>
          <p:cNvSpPr>
            <a:spLocks noGrp="1"/>
          </p:cNvSpPr>
          <p:nvPr>
            <p:ph type="sldNum" sz="quarter" idx="11"/>
          </p:nvPr>
        </p:nvSpPr>
        <p:spPr>
          <a:noFill/>
        </p:spPr>
        <p:txBody>
          <a:bodyPr/>
          <a:lstStyle/>
          <a:p>
            <a:fld id="{CE08B2B0-1183-4AAE-BA5A-CED0206DDF89}" type="slidenum">
              <a:rPr lang="zh-CN" altLang="en-US"/>
              <a:pPr/>
              <a:t>34</a:t>
            </a:fld>
            <a:endParaRPr lang="en-US" altLang="zh-CN"/>
          </a:p>
        </p:txBody>
      </p:sp>
      <p:sp>
        <p:nvSpPr>
          <p:cNvPr id="3076" name="Rectangle 2"/>
          <p:cNvSpPr>
            <a:spLocks noGrp="1" noChangeArrowheads="1"/>
          </p:cNvSpPr>
          <p:nvPr>
            <p:ph type="title"/>
          </p:nvPr>
        </p:nvSpPr>
        <p:spPr/>
        <p:txBody>
          <a:bodyPr/>
          <a:lstStyle/>
          <a:p>
            <a:pPr eaLnBrk="1" hangingPunct="1"/>
            <a:r>
              <a:rPr lang="zh-CN" altLang="en-US" smtClean="0"/>
              <a:t>一、硬件系统</a:t>
            </a:r>
          </a:p>
        </p:txBody>
      </p:sp>
      <p:sp>
        <p:nvSpPr>
          <p:cNvPr id="3077" name="Rectangle 3"/>
          <p:cNvSpPr>
            <a:spLocks noGrp="1" noChangeArrowheads="1"/>
          </p:cNvSpPr>
          <p:nvPr>
            <p:ph type="body" idx="1"/>
          </p:nvPr>
        </p:nvSpPr>
        <p:spPr/>
        <p:txBody>
          <a:bodyPr/>
          <a:lstStyle/>
          <a:p>
            <a:pPr eaLnBrk="1" hangingPunct="1"/>
            <a:r>
              <a:rPr lang="zh-CN" altLang="en-US" smtClean="0"/>
              <a:t>早期的</a:t>
            </a:r>
            <a:r>
              <a:rPr lang="en-US" altLang="zh-CN" smtClean="0"/>
              <a:t>PC</a:t>
            </a:r>
            <a:r>
              <a:rPr lang="zh-CN" altLang="en-US" smtClean="0"/>
              <a:t>机</a:t>
            </a:r>
          </a:p>
        </p:txBody>
      </p:sp>
      <p:sp>
        <p:nvSpPr>
          <p:cNvPr id="3078" name="Text Box 5"/>
          <p:cNvSpPr txBox="1">
            <a:spLocks noChangeArrowheads="1"/>
          </p:cNvSpPr>
          <p:nvPr/>
        </p:nvSpPr>
        <p:spPr bwMode="auto">
          <a:xfrm>
            <a:off x="1331913" y="6078538"/>
            <a:ext cx="6480175" cy="519112"/>
          </a:xfrm>
          <a:prstGeom prst="rect">
            <a:avLst/>
          </a:prstGeom>
          <a:noFill/>
          <a:ln w="28575" algn="ctr">
            <a:noFill/>
            <a:miter lim="800000"/>
            <a:headEnd/>
            <a:tailEnd type="none" w="med" len="lg"/>
          </a:ln>
        </p:spPr>
        <p:txBody>
          <a:bodyPr>
            <a:spAutoFit/>
          </a:bodyPr>
          <a:lstStyle/>
          <a:p>
            <a:r>
              <a:rPr lang="zh-CN" altLang="en-US" sz="2800">
                <a:solidFill>
                  <a:schemeClr val="bg2"/>
                </a:solidFill>
              </a:rPr>
              <a:t>图</a:t>
            </a:r>
            <a:r>
              <a:rPr lang="en-US" altLang="zh-CN" sz="2800">
                <a:solidFill>
                  <a:schemeClr val="bg2"/>
                </a:solidFill>
              </a:rPr>
              <a:t>1.2  </a:t>
            </a:r>
            <a:r>
              <a:rPr lang="zh-CN" altLang="en-US" sz="2800">
                <a:solidFill>
                  <a:schemeClr val="bg2"/>
                </a:solidFill>
              </a:rPr>
              <a:t>微型计算机结构框图</a:t>
            </a:r>
          </a:p>
        </p:txBody>
      </p:sp>
      <p:graphicFrame>
        <p:nvGraphicFramePr>
          <p:cNvPr id="3074" name="Object 6"/>
          <p:cNvGraphicFramePr>
            <a:graphicFrameLocks noChangeAspect="1"/>
          </p:cNvGraphicFramePr>
          <p:nvPr/>
        </p:nvGraphicFramePr>
        <p:xfrm>
          <a:off x="323850" y="765175"/>
          <a:ext cx="8424863" cy="5175250"/>
        </p:xfrm>
        <a:graphic>
          <a:graphicData uri="http://schemas.openxmlformats.org/presentationml/2006/ole">
            <mc:AlternateContent xmlns:mc="http://schemas.openxmlformats.org/markup-compatibility/2006">
              <mc:Choice xmlns:v="urn:schemas-microsoft-com:vml" Requires="v">
                <p:oleObj spid="_x0000_s3077" name="Visio" r:id="rId3" imgW="4025189" imgH="2457298" progId="Visio.Drawing.11">
                  <p:embed/>
                </p:oleObj>
              </mc:Choice>
              <mc:Fallback>
                <p:oleObj name="Visio" r:id="rId3" imgW="4025189" imgH="245729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65175"/>
                        <a:ext cx="8424863"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4"/>
          <p:cNvSpPr>
            <a:spLocks noGrp="1"/>
          </p:cNvSpPr>
          <p:nvPr>
            <p:ph type="sldNum" sz="quarter" idx="11"/>
          </p:nvPr>
        </p:nvSpPr>
        <p:spPr>
          <a:noFill/>
        </p:spPr>
        <p:txBody>
          <a:bodyPr/>
          <a:lstStyle/>
          <a:p>
            <a:fld id="{B8D97FDB-1F9B-4174-BF34-DE0D029ED1B7}" type="slidenum">
              <a:rPr lang="zh-CN" altLang="en-US"/>
              <a:pPr/>
              <a:t>35</a:t>
            </a:fld>
            <a:endParaRPr lang="en-US" altLang="zh-CN"/>
          </a:p>
        </p:txBody>
      </p:sp>
      <p:sp>
        <p:nvSpPr>
          <p:cNvPr id="4100" name="Rectangle 2"/>
          <p:cNvSpPr>
            <a:spLocks noGrp="1" noChangeArrowheads="1"/>
          </p:cNvSpPr>
          <p:nvPr>
            <p:ph type="title"/>
          </p:nvPr>
        </p:nvSpPr>
        <p:spPr/>
        <p:txBody>
          <a:bodyPr/>
          <a:lstStyle/>
          <a:p>
            <a:pPr eaLnBrk="1" hangingPunct="1"/>
            <a:r>
              <a:rPr lang="zh-CN" altLang="en-US" smtClean="0"/>
              <a:t>一、硬件系统</a:t>
            </a:r>
          </a:p>
        </p:txBody>
      </p:sp>
      <p:sp>
        <p:nvSpPr>
          <p:cNvPr id="4101" name="Rectangle 3"/>
          <p:cNvSpPr>
            <a:spLocks noGrp="1" noChangeArrowheads="1"/>
          </p:cNvSpPr>
          <p:nvPr>
            <p:ph type="body" idx="1"/>
          </p:nvPr>
        </p:nvSpPr>
        <p:spPr/>
        <p:txBody>
          <a:bodyPr/>
          <a:lstStyle/>
          <a:p>
            <a:pPr eaLnBrk="1" hangingPunct="1"/>
            <a:r>
              <a:rPr lang="zh-CN" altLang="en-US" smtClean="0"/>
              <a:t>目前的</a:t>
            </a:r>
            <a:r>
              <a:rPr lang="en-US" altLang="zh-CN" smtClean="0"/>
              <a:t>PC</a:t>
            </a:r>
            <a:r>
              <a:rPr lang="zh-CN" altLang="en-US" smtClean="0"/>
              <a:t>机</a:t>
            </a:r>
          </a:p>
        </p:txBody>
      </p:sp>
      <p:sp>
        <p:nvSpPr>
          <p:cNvPr id="4102" name="Text Box 5"/>
          <p:cNvSpPr txBox="1">
            <a:spLocks noChangeArrowheads="1"/>
          </p:cNvSpPr>
          <p:nvPr/>
        </p:nvSpPr>
        <p:spPr bwMode="auto">
          <a:xfrm>
            <a:off x="1836738" y="6165850"/>
            <a:ext cx="5399087" cy="519113"/>
          </a:xfrm>
          <a:prstGeom prst="rect">
            <a:avLst/>
          </a:prstGeom>
          <a:noFill/>
          <a:ln w="28575" algn="ctr">
            <a:noFill/>
            <a:miter lim="800000"/>
            <a:headEnd/>
            <a:tailEnd type="none" w="med" len="lg"/>
          </a:ln>
        </p:spPr>
        <p:txBody>
          <a:bodyPr>
            <a:spAutoFit/>
          </a:bodyPr>
          <a:lstStyle/>
          <a:p>
            <a:r>
              <a:rPr lang="zh-CN" altLang="en-US" sz="2800">
                <a:solidFill>
                  <a:schemeClr val="bg2"/>
                </a:solidFill>
              </a:rPr>
              <a:t>图</a:t>
            </a:r>
            <a:r>
              <a:rPr lang="en-US" altLang="zh-CN" sz="2800">
                <a:solidFill>
                  <a:schemeClr val="bg2"/>
                </a:solidFill>
              </a:rPr>
              <a:t>1.3  PC</a:t>
            </a:r>
            <a:r>
              <a:rPr lang="zh-CN" altLang="en-US" sz="2800">
                <a:solidFill>
                  <a:schemeClr val="bg2"/>
                </a:solidFill>
              </a:rPr>
              <a:t>机主板结构</a:t>
            </a:r>
          </a:p>
        </p:txBody>
      </p:sp>
      <p:graphicFrame>
        <p:nvGraphicFramePr>
          <p:cNvPr id="4098" name="Object 6"/>
          <p:cNvGraphicFramePr>
            <a:graphicFrameLocks noChangeAspect="1"/>
          </p:cNvGraphicFramePr>
          <p:nvPr/>
        </p:nvGraphicFramePr>
        <p:xfrm>
          <a:off x="1403350" y="652463"/>
          <a:ext cx="6769100" cy="5368925"/>
        </p:xfrm>
        <a:graphic>
          <a:graphicData uri="http://schemas.openxmlformats.org/presentationml/2006/ole">
            <mc:AlternateContent xmlns:mc="http://schemas.openxmlformats.org/markup-compatibility/2006">
              <mc:Choice xmlns:v="urn:schemas-microsoft-com:vml" Requires="v">
                <p:oleObj spid="_x0000_s4101" name="Visio" r:id="rId3" imgW="3610966" imgH="2747162" progId="Visio.Drawing.11">
                  <p:embed/>
                </p:oleObj>
              </mc:Choice>
              <mc:Fallback>
                <p:oleObj name="Visio" r:id="rId3" imgW="3610966" imgH="2747162"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652463"/>
                        <a:ext cx="6769100" cy="536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p:spPr>
        <p:txBody>
          <a:bodyPr/>
          <a:lstStyle/>
          <a:p>
            <a:fld id="{935BAF90-0F15-4DD5-9AD3-ACA65342DC0E}" type="slidenum">
              <a:rPr lang="zh-CN" altLang="en-US"/>
              <a:pPr/>
              <a:t>36</a:t>
            </a:fld>
            <a:endParaRPr lang="en-US" altLang="zh-CN"/>
          </a:p>
        </p:txBody>
      </p:sp>
      <p:sp>
        <p:nvSpPr>
          <p:cNvPr id="37891" name="Rectangle 2"/>
          <p:cNvSpPr>
            <a:spLocks noGrp="1" noChangeArrowheads="1"/>
          </p:cNvSpPr>
          <p:nvPr>
            <p:ph type="title"/>
          </p:nvPr>
        </p:nvSpPr>
        <p:spPr/>
        <p:txBody>
          <a:bodyPr/>
          <a:lstStyle/>
          <a:p>
            <a:pPr eaLnBrk="1" hangingPunct="1"/>
            <a:r>
              <a:rPr lang="zh-CN" altLang="en-US" smtClean="0"/>
              <a:t>二、软件系统</a:t>
            </a:r>
          </a:p>
        </p:txBody>
      </p:sp>
      <p:sp>
        <p:nvSpPr>
          <p:cNvPr id="37892" name="Rectangle 3"/>
          <p:cNvSpPr>
            <a:spLocks noGrp="1" noChangeArrowheads="1"/>
          </p:cNvSpPr>
          <p:nvPr>
            <p:ph type="body" idx="1"/>
          </p:nvPr>
        </p:nvSpPr>
        <p:spPr>
          <a:xfrm>
            <a:off x="457200" y="620713"/>
            <a:ext cx="8362950" cy="5903912"/>
          </a:xfrm>
        </p:spPr>
        <p:txBody>
          <a:bodyPr/>
          <a:lstStyle/>
          <a:p>
            <a:pPr eaLnBrk="1" hangingPunct="1"/>
            <a:r>
              <a:rPr lang="zh-CN" altLang="en-US" smtClean="0">
                <a:solidFill>
                  <a:srgbClr val="FF0000"/>
                </a:solidFill>
                <a:ea typeface="黑体" pitchFamily="2" charset="-122"/>
              </a:rPr>
              <a:t>系统软件</a:t>
            </a:r>
          </a:p>
          <a:p>
            <a:pPr lvl="1" eaLnBrk="1" hangingPunct="1"/>
            <a:r>
              <a:rPr lang="zh-CN" altLang="en-US" smtClean="0"/>
              <a:t>操作系统：</a:t>
            </a:r>
          </a:p>
          <a:p>
            <a:pPr lvl="2" eaLnBrk="1" hangingPunct="1"/>
            <a:r>
              <a:rPr lang="zh-CN" altLang="en-US" smtClean="0"/>
              <a:t>管理计算机硬</a:t>
            </a:r>
            <a:r>
              <a:rPr lang="en-US" altLang="zh-CN" smtClean="0"/>
              <a:t>/</a:t>
            </a:r>
            <a:r>
              <a:rPr lang="zh-CN" altLang="en-US" smtClean="0"/>
              <a:t>软件资源，控制程序运行，改善人机交互，为应用软件提供支持</a:t>
            </a:r>
          </a:p>
          <a:p>
            <a:pPr lvl="2" eaLnBrk="1" hangingPunct="1"/>
            <a:r>
              <a:rPr lang="zh-CN" altLang="en-US" smtClean="0"/>
              <a:t>处理器管理、存储管理、文件管理、设备管理、作业管理</a:t>
            </a:r>
          </a:p>
          <a:p>
            <a:pPr lvl="1" eaLnBrk="1" hangingPunct="1"/>
            <a:r>
              <a:rPr lang="zh-CN" altLang="en-US" smtClean="0"/>
              <a:t>语言处理程序</a:t>
            </a:r>
          </a:p>
          <a:p>
            <a:pPr lvl="1" eaLnBrk="1" hangingPunct="1"/>
            <a:r>
              <a:rPr lang="zh-CN" altLang="en-US" smtClean="0"/>
              <a:t>各种服务支持软件</a:t>
            </a:r>
          </a:p>
          <a:p>
            <a:pPr lvl="2" eaLnBrk="1" hangingPunct="1"/>
            <a:r>
              <a:rPr lang="zh-CN" altLang="en-US" smtClean="0"/>
              <a:t>调试程序、诊断程序、提示警告程序</a:t>
            </a:r>
          </a:p>
          <a:p>
            <a:pPr eaLnBrk="1" hangingPunct="1"/>
            <a:r>
              <a:rPr lang="zh-CN" altLang="en-US" smtClean="0">
                <a:solidFill>
                  <a:srgbClr val="FF0000"/>
                </a:solidFill>
                <a:ea typeface="黑体" pitchFamily="2" charset="-122"/>
              </a:rPr>
              <a:t>应用软件</a:t>
            </a:r>
            <a:r>
              <a:rPr lang="zh-CN" altLang="en-US" smtClean="0"/>
              <a:t>：用户在各自的应用中，为解决自己的有关问题而编写的程序。</a:t>
            </a:r>
          </a:p>
          <a:p>
            <a:pPr lvl="1" eaLnBrk="1" hangingPunct="1"/>
            <a:r>
              <a:rPr lang="zh-CN" altLang="en-US" smtClean="0"/>
              <a:t>科学计算、信息管理、过程控制、武器装备</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计算机</a:t>
            </a:r>
            <a:r>
              <a:rPr lang="zh-CN" altLang="en-US" sz="4400" b="0" smtClean="0">
                <a:solidFill>
                  <a:srgbClr val="FFCC00"/>
                </a:solidFill>
                <a:latin typeface="Arial" charset="0"/>
                <a:ea typeface="黑体" pitchFamily="2" charset="-122"/>
              </a:rPr>
              <a:t>组成</a:t>
            </a:r>
            <a:r>
              <a:rPr lang="zh-CN" altLang="en-US" sz="4400" b="0" smtClean="0">
                <a:solidFill>
                  <a:srgbClr val="FFFFFF"/>
                </a:solidFill>
                <a:latin typeface="Arial" charset="0"/>
                <a:ea typeface="黑体" pitchFamily="2" charset="-122"/>
              </a:rPr>
              <a:t>与</a:t>
            </a:r>
            <a:r>
              <a:rPr lang="zh-CN" altLang="en-US" sz="4400" b="0" smtClean="0">
                <a:solidFill>
                  <a:srgbClr val="FFCC00"/>
                </a:solidFill>
                <a:latin typeface="Arial" charset="0"/>
                <a:ea typeface="黑体" pitchFamily="2" charset="-122"/>
              </a:rPr>
              <a:t>体系结构</a:t>
            </a:r>
            <a:endParaRPr lang="zh-CN" altLang="en-US" sz="4400" b="0" smtClean="0">
              <a:solidFill>
                <a:srgbClr val="FFFFFF"/>
              </a:solidFill>
              <a:latin typeface="Arial" charset="0"/>
              <a:ea typeface="黑体" pitchFamily="2" charset="-122"/>
            </a:endParaRPr>
          </a:p>
          <a:p>
            <a:pPr eaLnBrk="1" hangingPunct="1">
              <a:spcBef>
                <a:spcPct val="10000"/>
              </a:spcBef>
              <a:buClrTx/>
            </a:pPr>
            <a:r>
              <a:rPr lang="zh-CN" altLang="en-US" sz="4400" b="0" smtClean="0">
                <a:solidFill>
                  <a:srgbClr val="FFFFFF"/>
                </a:solidFill>
                <a:latin typeface="Arial" charset="0"/>
                <a:ea typeface="黑体" pitchFamily="2" charset="-122"/>
              </a:rPr>
              <a:t>第</a:t>
            </a:r>
            <a:r>
              <a:rPr lang="en-US" altLang="zh-CN" sz="8000" b="0" smtClean="0">
                <a:solidFill>
                  <a:srgbClr val="FFFFFF"/>
                </a:solidFill>
                <a:latin typeface="Arial" charset="0"/>
                <a:ea typeface="黑体" pitchFamily="2" charset="-122"/>
              </a:rPr>
              <a:t>1</a:t>
            </a:r>
            <a:r>
              <a:rPr lang="zh-CN" altLang="en-US" sz="4400" b="0" smtClean="0">
                <a:solidFill>
                  <a:srgbClr val="FFFFFF"/>
                </a:solidFill>
                <a:latin typeface="Arial" charset="0"/>
                <a:ea typeface="黑体" pitchFamily="2" charset="-122"/>
              </a:rPr>
              <a:t>章  绪论</a:t>
            </a:r>
          </a:p>
        </p:txBody>
      </p:sp>
      <p:sp>
        <p:nvSpPr>
          <p:cNvPr id="1115139"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ea typeface="楷体_GB2312" pitchFamily="49" charset="-122"/>
              </a:rPr>
              <a:t>1.3  </a:t>
            </a:r>
            <a:r>
              <a:rPr lang="zh-CN" altLang="en-US" sz="3800">
                <a:ea typeface="楷体_GB2312" pitchFamily="49" charset="-122"/>
              </a:rPr>
              <a:t>计算机的分层组织结构</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15138">
                                            <p:txEl>
                                              <p:pRg st="0" end="0"/>
                                            </p:txEl>
                                          </p:spTgt>
                                        </p:tgtEl>
                                        <p:attrNameLst>
                                          <p:attrName>style.visibility</p:attrName>
                                        </p:attrNameLst>
                                      </p:cBhvr>
                                      <p:to>
                                        <p:strVal val="visible"/>
                                      </p:to>
                                    </p:set>
                                    <p:anim calcmode="lin" valueType="num">
                                      <p:cBhvr>
                                        <p:cTn id="7" dur="500" fill="hold"/>
                                        <p:tgtEl>
                                          <p:spTgt spid="111513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1513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1513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1513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15138">
                                            <p:txEl>
                                              <p:pRg st="1" end="1"/>
                                            </p:txEl>
                                          </p:spTgt>
                                        </p:tgtEl>
                                        <p:attrNameLst>
                                          <p:attrName>style.visibility</p:attrName>
                                        </p:attrNameLst>
                                      </p:cBhvr>
                                      <p:to>
                                        <p:strVal val="visible"/>
                                      </p:to>
                                    </p:set>
                                    <p:anim calcmode="lin" valueType="num">
                                      <p:cBhvr additive="base">
                                        <p:cTn id="14" dur="500" fill="hold"/>
                                        <p:tgtEl>
                                          <p:spTgt spid="111513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1513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15139">
                                            <p:txEl>
                                              <p:pRg st="0" end="0"/>
                                            </p:txEl>
                                          </p:spTgt>
                                        </p:tgtEl>
                                        <p:attrNameLst>
                                          <p:attrName>style.visibility</p:attrName>
                                        </p:attrNameLst>
                                      </p:cBhvr>
                                      <p:to>
                                        <p:strVal val="visible"/>
                                      </p:to>
                                    </p:set>
                                    <p:anim calcmode="lin" valueType="num">
                                      <p:cBhvr additive="base">
                                        <p:cTn id="19" dur="500" fill="hold"/>
                                        <p:tgtEl>
                                          <p:spTgt spid="111513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1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1"/>
          </p:nvPr>
        </p:nvSpPr>
        <p:spPr>
          <a:noFill/>
        </p:spPr>
        <p:txBody>
          <a:bodyPr/>
          <a:lstStyle/>
          <a:p>
            <a:fld id="{41534D69-FBFE-47F0-BB10-C48DECE9B9D8}" type="slidenum">
              <a:rPr lang="zh-CN" altLang="en-US"/>
              <a:pPr/>
              <a:t>38</a:t>
            </a:fld>
            <a:endParaRPr lang="en-US" altLang="zh-CN"/>
          </a:p>
        </p:txBody>
      </p:sp>
      <p:sp>
        <p:nvSpPr>
          <p:cNvPr id="5124" name="Rectangle 2"/>
          <p:cNvSpPr>
            <a:spLocks noGrp="1" noChangeArrowheads="1"/>
          </p:cNvSpPr>
          <p:nvPr>
            <p:ph type="title"/>
          </p:nvPr>
        </p:nvSpPr>
        <p:spPr/>
        <p:txBody>
          <a:bodyPr/>
          <a:lstStyle/>
          <a:p>
            <a:pPr eaLnBrk="1" hangingPunct="1"/>
            <a:r>
              <a:rPr lang="zh-CN" altLang="en-US" smtClean="0"/>
              <a:t>一、计算机分层结构形式</a:t>
            </a:r>
          </a:p>
        </p:txBody>
      </p:sp>
      <p:sp>
        <p:nvSpPr>
          <p:cNvPr id="5125" name="Rectangle 3"/>
          <p:cNvSpPr>
            <a:spLocks noGrp="1" noChangeArrowheads="1"/>
          </p:cNvSpPr>
          <p:nvPr>
            <p:ph type="body" idx="1"/>
          </p:nvPr>
        </p:nvSpPr>
        <p:spPr/>
        <p:txBody>
          <a:bodyPr/>
          <a:lstStyle/>
          <a:p>
            <a:pPr eaLnBrk="1" hangingPunct="1"/>
            <a:endParaRPr lang="zh-CN" altLang="en-US" smtClean="0"/>
          </a:p>
        </p:txBody>
      </p:sp>
      <p:graphicFrame>
        <p:nvGraphicFramePr>
          <p:cNvPr id="5122" name="Object 5"/>
          <p:cNvGraphicFramePr>
            <a:graphicFrameLocks noChangeAspect="1"/>
          </p:cNvGraphicFramePr>
          <p:nvPr/>
        </p:nvGraphicFramePr>
        <p:xfrm>
          <a:off x="3419475" y="476250"/>
          <a:ext cx="4730750" cy="6048375"/>
        </p:xfrm>
        <a:graphic>
          <a:graphicData uri="http://schemas.openxmlformats.org/presentationml/2006/ole">
            <mc:AlternateContent xmlns:mc="http://schemas.openxmlformats.org/markup-compatibility/2006">
              <mc:Choice xmlns:v="urn:schemas-microsoft-com:vml" Requires="v">
                <p:oleObj spid="_x0000_s5125" name="Visio" r:id="rId3" imgW="2116836" imgH="2705405" progId="Visio.Drawing.11">
                  <p:embed/>
                </p:oleObj>
              </mc:Choice>
              <mc:Fallback>
                <p:oleObj name="Visio" r:id="rId3" imgW="2116836" imgH="270540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476250"/>
                        <a:ext cx="47307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4D511980-D0A6-4BD0-8BEE-36BE570B1D03}" type="slidenum">
              <a:rPr lang="zh-CN" altLang="en-US"/>
              <a:pPr/>
              <a:t>39</a:t>
            </a:fld>
            <a:endParaRPr lang="en-US" altLang="zh-CN"/>
          </a:p>
        </p:txBody>
      </p:sp>
      <p:sp>
        <p:nvSpPr>
          <p:cNvPr id="39939" name="Rectangle 2"/>
          <p:cNvSpPr>
            <a:spLocks noGrp="1" noChangeArrowheads="1"/>
          </p:cNvSpPr>
          <p:nvPr>
            <p:ph type="title"/>
          </p:nvPr>
        </p:nvSpPr>
        <p:spPr/>
        <p:txBody>
          <a:bodyPr/>
          <a:lstStyle/>
          <a:p>
            <a:pPr eaLnBrk="1" hangingPunct="1"/>
            <a:r>
              <a:rPr lang="zh-CN" altLang="en-US" smtClean="0"/>
              <a:t>一、计算机分层结构形式</a:t>
            </a:r>
          </a:p>
        </p:txBody>
      </p:sp>
      <p:sp>
        <p:nvSpPr>
          <p:cNvPr id="39940" name="Rectangle 5"/>
          <p:cNvSpPr>
            <a:spLocks noChangeArrowheads="1"/>
          </p:cNvSpPr>
          <p:nvPr/>
        </p:nvSpPr>
        <p:spPr bwMode="auto">
          <a:xfrm>
            <a:off x="179388" y="1287463"/>
            <a:ext cx="2227262" cy="412750"/>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6</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1" name="Rectangle 6"/>
          <p:cNvSpPr>
            <a:spLocks noChangeArrowheads="1"/>
          </p:cNvSpPr>
          <p:nvPr/>
        </p:nvSpPr>
        <p:spPr bwMode="auto">
          <a:xfrm>
            <a:off x="174625" y="2078038"/>
            <a:ext cx="2309813" cy="414337"/>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5</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2" name="Rectangle 7"/>
          <p:cNvSpPr>
            <a:spLocks noChangeArrowheads="1"/>
          </p:cNvSpPr>
          <p:nvPr/>
        </p:nvSpPr>
        <p:spPr bwMode="auto">
          <a:xfrm>
            <a:off x="179388" y="2873375"/>
            <a:ext cx="2393950" cy="411163"/>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4</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3" name="Rectangle 8"/>
          <p:cNvSpPr>
            <a:spLocks noChangeArrowheads="1"/>
          </p:cNvSpPr>
          <p:nvPr/>
        </p:nvSpPr>
        <p:spPr bwMode="auto">
          <a:xfrm>
            <a:off x="161925" y="3860800"/>
            <a:ext cx="2393950" cy="411163"/>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3</a:t>
            </a:r>
            <a:r>
              <a:rPr lang="zh-CN" altLang="en-US" sz="2000">
                <a:solidFill>
                  <a:srgbClr val="CC00CC"/>
                </a:solidFill>
              </a:rPr>
              <a:t>级（虚拟机器）</a:t>
            </a:r>
            <a:endParaRPr lang="zh-CN" altLang="en-US" sz="2000">
              <a:solidFill>
                <a:srgbClr val="CC00CC"/>
              </a:solidFill>
              <a:latin typeface="Tahoma" pitchFamily="34" charset="0"/>
            </a:endParaRPr>
          </a:p>
        </p:txBody>
      </p:sp>
      <p:sp>
        <p:nvSpPr>
          <p:cNvPr id="39944" name="Rectangle 9"/>
          <p:cNvSpPr>
            <a:spLocks noChangeArrowheads="1"/>
          </p:cNvSpPr>
          <p:nvPr/>
        </p:nvSpPr>
        <p:spPr bwMode="auto">
          <a:xfrm>
            <a:off x="179388" y="4814888"/>
            <a:ext cx="2393950" cy="414337"/>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2</a:t>
            </a:r>
            <a:r>
              <a:rPr lang="zh-CN" altLang="en-US" sz="2000">
                <a:solidFill>
                  <a:srgbClr val="CC00CC"/>
                </a:solidFill>
              </a:rPr>
              <a:t>级（实际机器）</a:t>
            </a:r>
            <a:endParaRPr lang="zh-CN" altLang="en-US" sz="2000">
              <a:solidFill>
                <a:srgbClr val="CC00CC"/>
              </a:solidFill>
              <a:latin typeface="Tahoma" pitchFamily="34" charset="0"/>
            </a:endParaRPr>
          </a:p>
        </p:txBody>
      </p:sp>
      <p:sp>
        <p:nvSpPr>
          <p:cNvPr id="39945" name="Rectangle 10"/>
          <p:cNvSpPr>
            <a:spLocks noChangeArrowheads="1"/>
          </p:cNvSpPr>
          <p:nvPr/>
        </p:nvSpPr>
        <p:spPr bwMode="auto">
          <a:xfrm>
            <a:off x="179388" y="5680075"/>
            <a:ext cx="2560637" cy="412750"/>
          </a:xfrm>
          <a:prstGeom prst="rect">
            <a:avLst/>
          </a:prstGeom>
          <a:noFill/>
          <a:ln w="9525">
            <a:noFill/>
            <a:miter lim="800000"/>
            <a:headEnd/>
            <a:tailEnd/>
          </a:ln>
        </p:spPr>
        <p:txBody>
          <a:bodyPr lIns="0" tIns="0" rIns="0" bIns="0"/>
          <a:lstStyle/>
          <a:p>
            <a:pPr algn="just"/>
            <a:r>
              <a:rPr lang="zh-CN" altLang="en-US" sz="2000">
                <a:solidFill>
                  <a:srgbClr val="CC00CC"/>
                </a:solidFill>
              </a:rPr>
              <a:t>第</a:t>
            </a:r>
            <a:r>
              <a:rPr lang="en-US" altLang="zh-CN" sz="2000">
                <a:solidFill>
                  <a:srgbClr val="CC00CC"/>
                </a:solidFill>
              </a:rPr>
              <a:t>1</a:t>
            </a:r>
            <a:r>
              <a:rPr lang="zh-CN" altLang="en-US" sz="2000">
                <a:solidFill>
                  <a:srgbClr val="CC00CC"/>
                </a:solidFill>
              </a:rPr>
              <a:t>级（实际机器）</a:t>
            </a:r>
            <a:endParaRPr lang="zh-CN" altLang="en-US" sz="2000">
              <a:solidFill>
                <a:srgbClr val="CC00CC"/>
              </a:solidFill>
              <a:latin typeface="Tahoma" pitchFamily="34" charset="0"/>
            </a:endParaRPr>
          </a:p>
        </p:txBody>
      </p:sp>
      <p:sp>
        <p:nvSpPr>
          <p:cNvPr id="1186827" name="Rectangle 11"/>
          <p:cNvSpPr>
            <a:spLocks noChangeArrowheads="1"/>
          </p:cNvSpPr>
          <p:nvPr/>
        </p:nvSpPr>
        <p:spPr bwMode="auto">
          <a:xfrm>
            <a:off x="2339975" y="2020888"/>
            <a:ext cx="3943350" cy="414337"/>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高级语言机器</a:t>
            </a:r>
            <a:r>
              <a:rPr lang="en-US" altLang="zh-CN" sz="2000"/>
              <a:t>M5</a:t>
            </a:r>
            <a:r>
              <a:rPr lang="zh-CN" altLang="en-US" sz="2000"/>
              <a:t>（高级语言）</a:t>
            </a:r>
            <a:endParaRPr lang="zh-CN" altLang="en-US" sz="2000">
              <a:latin typeface="Tahoma" pitchFamily="34" charset="0"/>
            </a:endParaRPr>
          </a:p>
        </p:txBody>
      </p:sp>
      <p:sp>
        <p:nvSpPr>
          <p:cNvPr id="1186828" name="Rectangle 12"/>
          <p:cNvSpPr>
            <a:spLocks noChangeArrowheads="1"/>
          </p:cNvSpPr>
          <p:nvPr/>
        </p:nvSpPr>
        <p:spPr bwMode="auto">
          <a:xfrm>
            <a:off x="2339975" y="1196975"/>
            <a:ext cx="39433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应用语言机器</a:t>
            </a:r>
            <a:r>
              <a:rPr lang="en-US" altLang="zh-CN" sz="2000"/>
              <a:t>M6</a:t>
            </a:r>
            <a:r>
              <a:rPr lang="zh-CN" altLang="en-US" sz="2000"/>
              <a:t>（应用语言）</a:t>
            </a:r>
            <a:endParaRPr lang="zh-CN" altLang="en-US" sz="2000">
              <a:latin typeface="Tahoma" pitchFamily="34" charset="0"/>
            </a:endParaRPr>
          </a:p>
        </p:txBody>
      </p:sp>
      <p:sp>
        <p:nvSpPr>
          <p:cNvPr id="1186829" name="Rectangle 13"/>
          <p:cNvSpPr>
            <a:spLocks noChangeArrowheads="1"/>
          </p:cNvSpPr>
          <p:nvPr/>
        </p:nvSpPr>
        <p:spPr bwMode="auto">
          <a:xfrm>
            <a:off x="2339975" y="2828925"/>
            <a:ext cx="39814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汇编语言机器</a:t>
            </a:r>
            <a:r>
              <a:rPr lang="en-US" altLang="zh-CN" sz="2000"/>
              <a:t>M4</a:t>
            </a:r>
            <a:r>
              <a:rPr lang="zh-CN" altLang="en-US" sz="2000"/>
              <a:t>（汇编语言）</a:t>
            </a:r>
            <a:endParaRPr lang="zh-CN" altLang="en-US" sz="2000">
              <a:latin typeface="Tahoma" pitchFamily="34" charset="0"/>
            </a:endParaRPr>
          </a:p>
        </p:txBody>
      </p:sp>
      <p:sp>
        <p:nvSpPr>
          <p:cNvPr id="1186830" name="Rectangle 14"/>
          <p:cNvSpPr>
            <a:spLocks noChangeArrowheads="1"/>
          </p:cNvSpPr>
          <p:nvPr/>
        </p:nvSpPr>
        <p:spPr bwMode="auto">
          <a:xfrm>
            <a:off x="2339975" y="3644900"/>
            <a:ext cx="3943350" cy="720725"/>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操作系统机器</a:t>
            </a:r>
            <a:r>
              <a:rPr lang="en-US" altLang="zh-CN" sz="2000"/>
              <a:t>M3</a:t>
            </a:r>
            <a:br>
              <a:rPr lang="en-US" altLang="zh-CN" sz="2000"/>
            </a:br>
            <a:r>
              <a:rPr lang="zh-CN" altLang="en-US" sz="2000"/>
              <a:t>（作业控制语言等）</a:t>
            </a:r>
            <a:endParaRPr lang="zh-CN" altLang="en-US" sz="2000">
              <a:latin typeface="Tahoma" pitchFamily="34" charset="0"/>
            </a:endParaRPr>
          </a:p>
        </p:txBody>
      </p:sp>
      <p:sp>
        <p:nvSpPr>
          <p:cNvPr id="1186831" name="Rectangle 15"/>
          <p:cNvSpPr>
            <a:spLocks noChangeArrowheads="1"/>
          </p:cNvSpPr>
          <p:nvPr/>
        </p:nvSpPr>
        <p:spPr bwMode="auto">
          <a:xfrm>
            <a:off x="2339975" y="4783138"/>
            <a:ext cx="3943350" cy="414337"/>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传统机器</a:t>
            </a:r>
            <a:r>
              <a:rPr lang="en-US" altLang="zh-CN" sz="2000"/>
              <a:t>M2</a:t>
            </a:r>
            <a:r>
              <a:rPr lang="zh-CN" altLang="en-US" sz="2000"/>
              <a:t>（机器指令系统）</a:t>
            </a:r>
            <a:endParaRPr lang="zh-CN" altLang="en-US" sz="2000">
              <a:latin typeface="Tahoma" pitchFamily="34" charset="0"/>
            </a:endParaRPr>
          </a:p>
        </p:txBody>
      </p:sp>
      <p:sp>
        <p:nvSpPr>
          <p:cNvPr id="1186832" name="Rectangle 16"/>
          <p:cNvSpPr>
            <a:spLocks noChangeArrowheads="1"/>
          </p:cNvSpPr>
          <p:nvPr/>
        </p:nvSpPr>
        <p:spPr bwMode="auto">
          <a:xfrm>
            <a:off x="2339975" y="5608638"/>
            <a:ext cx="3943350" cy="412750"/>
          </a:xfrm>
          <a:prstGeom prst="rect">
            <a:avLst/>
          </a:prstGeom>
          <a:solidFill>
            <a:srgbClr val="FFFF99"/>
          </a:solidFill>
          <a:ln w="28575">
            <a:solidFill>
              <a:srgbClr val="008000"/>
            </a:solidFill>
            <a:miter lim="800000"/>
            <a:headEnd/>
            <a:tailEnd/>
          </a:ln>
          <a:effectLst>
            <a:outerShdw dist="107763" dir="2700000" algn="ctr" rotWithShape="0">
              <a:srgbClr val="808080">
                <a:alpha val="50000"/>
              </a:srgbClr>
            </a:outerShdw>
          </a:effectLst>
        </p:spPr>
        <p:txBody>
          <a:bodyPr lIns="0" tIns="0" rIns="0" bIns="0" anchor="ctr"/>
          <a:lstStyle/>
          <a:p>
            <a:pPr>
              <a:defRPr/>
            </a:pPr>
            <a:r>
              <a:rPr lang="zh-CN" altLang="en-US" sz="2000"/>
              <a:t>微程序机器</a:t>
            </a:r>
            <a:r>
              <a:rPr lang="en-US" altLang="zh-CN" sz="2000"/>
              <a:t>M1</a:t>
            </a:r>
            <a:r>
              <a:rPr lang="zh-CN" altLang="en-US" sz="2000"/>
              <a:t>（微指令系统）</a:t>
            </a:r>
            <a:endParaRPr lang="zh-CN" altLang="en-US" sz="2000">
              <a:latin typeface="Tahoma" pitchFamily="34" charset="0"/>
            </a:endParaRPr>
          </a:p>
        </p:txBody>
      </p:sp>
      <p:sp>
        <p:nvSpPr>
          <p:cNvPr id="39952" name="Line 17"/>
          <p:cNvSpPr>
            <a:spLocks noChangeShapeType="1"/>
          </p:cNvSpPr>
          <p:nvPr/>
        </p:nvSpPr>
        <p:spPr bwMode="auto">
          <a:xfrm>
            <a:off x="4284663" y="1609725"/>
            <a:ext cx="0" cy="411163"/>
          </a:xfrm>
          <a:prstGeom prst="line">
            <a:avLst/>
          </a:prstGeom>
          <a:noFill/>
          <a:ln w="28575">
            <a:solidFill>
              <a:srgbClr val="000000"/>
            </a:solidFill>
            <a:round/>
            <a:headEnd/>
            <a:tailEnd type="triangle" w="med" len="lg"/>
          </a:ln>
        </p:spPr>
        <p:txBody>
          <a:bodyPr/>
          <a:lstStyle/>
          <a:p>
            <a:endParaRPr lang="zh-CN" altLang="en-US"/>
          </a:p>
        </p:txBody>
      </p:sp>
      <p:sp>
        <p:nvSpPr>
          <p:cNvPr id="39953" name="Line 18"/>
          <p:cNvSpPr>
            <a:spLocks noChangeShapeType="1"/>
          </p:cNvSpPr>
          <p:nvPr/>
        </p:nvSpPr>
        <p:spPr bwMode="auto">
          <a:xfrm>
            <a:off x="4284663" y="2435225"/>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4" name="Line 19"/>
          <p:cNvSpPr>
            <a:spLocks noChangeShapeType="1"/>
          </p:cNvSpPr>
          <p:nvPr/>
        </p:nvSpPr>
        <p:spPr bwMode="auto">
          <a:xfrm>
            <a:off x="4284663" y="3259138"/>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5" name="Line 20"/>
          <p:cNvSpPr>
            <a:spLocks noChangeShapeType="1"/>
          </p:cNvSpPr>
          <p:nvPr/>
        </p:nvSpPr>
        <p:spPr bwMode="auto">
          <a:xfrm>
            <a:off x="4284663" y="4370388"/>
            <a:ext cx="0" cy="412750"/>
          </a:xfrm>
          <a:prstGeom prst="line">
            <a:avLst/>
          </a:prstGeom>
          <a:noFill/>
          <a:ln w="28575">
            <a:solidFill>
              <a:srgbClr val="000000"/>
            </a:solidFill>
            <a:round/>
            <a:headEnd/>
            <a:tailEnd type="triangle" w="med" len="lg"/>
          </a:ln>
        </p:spPr>
        <p:txBody>
          <a:bodyPr/>
          <a:lstStyle/>
          <a:p>
            <a:endParaRPr lang="zh-CN" altLang="en-US"/>
          </a:p>
        </p:txBody>
      </p:sp>
      <p:sp>
        <p:nvSpPr>
          <p:cNvPr id="39956" name="Line 21"/>
          <p:cNvSpPr>
            <a:spLocks noChangeShapeType="1"/>
          </p:cNvSpPr>
          <p:nvPr/>
        </p:nvSpPr>
        <p:spPr bwMode="auto">
          <a:xfrm>
            <a:off x="4284663" y="5197475"/>
            <a:ext cx="0" cy="411163"/>
          </a:xfrm>
          <a:prstGeom prst="line">
            <a:avLst/>
          </a:prstGeom>
          <a:noFill/>
          <a:ln w="28575">
            <a:solidFill>
              <a:srgbClr val="000000"/>
            </a:solidFill>
            <a:round/>
            <a:headEnd/>
            <a:tailEnd type="triangle" w="med" len="lg"/>
          </a:ln>
        </p:spPr>
        <p:txBody>
          <a:bodyPr/>
          <a:lstStyle/>
          <a:p>
            <a:endParaRPr lang="zh-CN" altLang="en-US"/>
          </a:p>
        </p:txBody>
      </p:sp>
      <p:sp>
        <p:nvSpPr>
          <p:cNvPr id="39957" name="Rectangle 22"/>
          <p:cNvSpPr>
            <a:spLocks noChangeArrowheads="1"/>
          </p:cNvSpPr>
          <p:nvPr/>
        </p:nvSpPr>
        <p:spPr bwMode="auto">
          <a:xfrm>
            <a:off x="6083300" y="1216025"/>
            <a:ext cx="1163638" cy="412750"/>
          </a:xfrm>
          <a:prstGeom prst="rect">
            <a:avLst/>
          </a:prstGeom>
          <a:noFill/>
          <a:ln w="9525">
            <a:noFill/>
            <a:miter lim="800000"/>
            <a:headEnd/>
            <a:tailEnd/>
          </a:ln>
        </p:spPr>
        <p:txBody>
          <a:bodyPr lIns="0" tIns="0" rIns="0" bIns="0"/>
          <a:lstStyle/>
          <a:p>
            <a:pPr algn="r"/>
            <a:r>
              <a:rPr lang="zh-CN" altLang="en-US" sz="2000">
                <a:solidFill>
                  <a:srgbClr val="0000FF"/>
                </a:solidFill>
              </a:rPr>
              <a:t>用户</a:t>
            </a:r>
            <a:endParaRPr lang="zh-CN" altLang="en-US" sz="2000">
              <a:solidFill>
                <a:srgbClr val="0000FF"/>
              </a:solidFill>
              <a:latin typeface="Tahoma" pitchFamily="34" charset="0"/>
            </a:endParaRPr>
          </a:p>
        </p:txBody>
      </p:sp>
      <p:sp>
        <p:nvSpPr>
          <p:cNvPr id="39958" name="Rectangle 23"/>
          <p:cNvSpPr>
            <a:spLocks noChangeArrowheads="1"/>
          </p:cNvSpPr>
          <p:nvPr/>
        </p:nvSpPr>
        <p:spPr bwMode="auto">
          <a:xfrm>
            <a:off x="6491288" y="2060575"/>
            <a:ext cx="1536700" cy="414338"/>
          </a:xfrm>
          <a:prstGeom prst="rect">
            <a:avLst/>
          </a:prstGeom>
          <a:noFill/>
          <a:ln w="9525">
            <a:noFill/>
            <a:miter lim="800000"/>
            <a:headEnd/>
            <a:tailEnd/>
          </a:ln>
        </p:spPr>
        <p:txBody>
          <a:bodyPr lIns="0" tIns="0" rIns="0" bIns="0"/>
          <a:lstStyle/>
          <a:p>
            <a:pPr algn="r"/>
            <a:r>
              <a:rPr lang="zh-CN" altLang="en-US" sz="2000">
                <a:solidFill>
                  <a:srgbClr val="0000FF"/>
                </a:solidFill>
              </a:rPr>
              <a:t>软件工程师</a:t>
            </a:r>
            <a:endParaRPr lang="zh-CN" altLang="en-US" sz="2000">
              <a:solidFill>
                <a:srgbClr val="0000FF"/>
              </a:solidFill>
              <a:latin typeface="Tahoma" pitchFamily="34" charset="0"/>
            </a:endParaRPr>
          </a:p>
        </p:txBody>
      </p:sp>
      <p:sp>
        <p:nvSpPr>
          <p:cNvPr id="39959" name="Rectangle 24"/>
          <p:cNvSpPr>
            <a:spLocks noChangeArrowheads="1"/>
          </p:cNvSpPr>
          <p:nvPr/>
        </p:nvSpPr>
        <p:spPr bwMode="auto">
          <a:xfrm>
            <a:off x="6491288" y="2873375"/>
            <a:ext cx="1536700" cy="411163"/>
          </a:xfrm>
          <a:prstGeom prst="rect">
            <a:avLst/>
          </a:prstGeom>
          <a:noFill/>
          <a:ln w="9525">
            <a:noFill/>
            <a:miter lim="800000"/>
            <a:headEnd/>
            <a:tailEnd/>
          </a:ln>
        </p:spPr>
        <p:txBody>
          <a:bodyPr lIns="0" tIns="0" rIns="0" bIns="0"/>
          <a:lstStyle/>
          <a:p>
            <a:pPr algn="r"/>
            <a:r>
              <a:rPr lang="zh-CN" altLang="en-US" sz="2000">
                <a:solidFill>
                  <a:srgbClr val="0000FF"/>
                </a:solidFill>
              </a:rPr>
              <a:t>软件工程师</a:t>
            </a:r>
            <a:endParaRPr lang="zh-CN" altLang="en-US" sz="2000">
              <a:solidFill>
                <a:srgbClr val="0000FF"/>
              </a:solidFill>
              <a:latin typeface="Tahoma" pitchFamily="34" charset="0"/>
            </a:endParaRPr>
          </a:p>
        </p:txBody>
      </p:sp>
      <p:sp>
        <p:nvSpPr>
          <p:cNvPr id="39960" name="Rectangle 25"/>
          <p:cNvSpPr>
            <a:spLocks noChangeArrowheads="1"/>
          </p:cNvSpPr>
          <p:nvPr/>
        </p:nvSpPr>
        <p:spPr bwMode="auto">
          <a:xfrm>
            <a:off x="6642100" y="4814888"/>
            <a:ext cx="2393950" cy="414337"/>
          </a:xfrm>
          <a:prstGeom prst="rect">
            <a:avLst/>
          </a:prstGeom>
          <a:noFill/>
          <a:ln w="9525">
            <a:noFill/>
            <a:miter lim="800000"/>
            <a:headEnd/>
            <a:tailEnd/>
          </a:ln>
        </p:spPr>
        <p:txBody>
          <a:bodyPr lIns="0" tIns="0" rIns="0" bIns="0"/>
          <a:lstStyle/>
          <a:p>
            <a:pPr algn="r"/>
            <a:r>
              <a:rPr lang="zh-CN" altLang="en-US" sz="2000">
                <a:solidFill>
                  <a:srgbClr val="0000FF"/>
                </a:solidFill>
              </a:rPr>
              <a:t>计算机系统设计人员</a:t>
            </a:r>
            <a:endParaRPr lang="zh-CN" altLang="en-US" sz="2000">
              <a:solidFill>
                <a:srgbClr val="0000FF"/>
              </a:solidFill>
              <a:latin typeface="Tahoma" pitchFamily="34" charset="0"/>
            </a:endParaRPr>
          </a:p>
        </p:txBody>
      </p:sp>
      <p:sp>
        <p:nvSpPr>
          <p:cNvPr id="39961" name="Rectangle 26"/>
          <p:cNvSpPr>
            <a:spLocks noChangeArrowheads="1"/>
          </p:cNvSpPr>
          <p:nvPr/>
        </p:nvSpPr>
        <p:spPr bwMode="auto">
          <a:xfrm>
            <a:off x="6227763" y="5661025"/>
            <a:ext cx="1822450" cy="412750"/>
          </a:xfrm>
          <a:prstGeom prst="rect">
            <a:avLst/>
          </a:prstGeom>
          <a:noFill/>
          <a:ln w="9525">
            <a:noFill/>
            <a:miter lim="800000"/>
            <a:headEnd/>
            <a:tailEnd/>
          </a:ln>
        </p:spPr>
        <p:txBody>
          <a:bodyPr lIns="0" tIns="0" rIns="0" bIns="0"/>
          <a:lstStyle/>
          <a:p>
            <a:pPr algn="r"/>
            <a:r>
              <a:rPr lang="zh-CN" altLang="en-US" sz="2000">
                <a:solidFill>
                  <a:srgbClr val="0000FF"/>
                </a:solidFill>
              </a:rPr>
              <a:t>硬件工程师</a:t>
            </a:r>
            <a:endParaRPr lang="zh-CN" altLang="en-US" sz="2000">
              <a:solidFill>
                <a:srgbClr val="0000FF"/>
              </a:solidFill>
              <a:latin typeface="Tahoma" pitchFamily="34" charset="0"/>
            </a:endParaRPr>
          </a:p>
        </p:txBody>
      </p:sp>
      <p:sp>
        <p:nvSpPr>
          <p:cNvPr id="39962" name="Rectangle 27"/>
          <p:cNvSpPr>
            <a:spLocks noChangeArrowheads="1"/>
          </p:cNvSpPr>
          <p:nvPr/>
        </p:nvSpPr>
        <p:spPr bwMode="auto">
          <a:xfrm>
            <a:off x="6299200" y="3860800"/>
            <a:ext cx="1985963" cy="411163"/>
          </a:xfrm>
          <a:prstGeom prst="rect">
            <a:avLst/>
          </a:prstGeom>
          <a:noFill/>
          <a:ln w="9525">
            <a:noFill/>
            <a:miter lim="800000"/>
            <a:headEnd/>
            <a:tailEnd/>
          </a:ln>
        </p:spPr>
        <p:txBody>
          <a:bodyPr lIns="0" tIns="0" rIns="0" bIns="0"/>
          <a:lstStyle/>
          <a:p>
            <a:pPr algn="r"/>
            <a:r>
              <a:rPr lang="zh-CN" altLang="en-US" sz="2000">
                <a:solidFill>
                  <a:srgbClr val="0000FF"/>
                </a:solidFill>
              </a:rPr>
              <a:t>计算机操作员</a:t>
            </a:r>
            <a:endParaRPr lang="zh-CN" altLang="en-US" sz="2000">
              <a:solidFill>
                <a:srgbClr val="0000FF"/>
              </a:solidFill>
              <a:latin typeface="Tahoma" pitchFamily="34" charset="0"/>
            </a:endParaRPr>
          </a:p>
        </p:txBody>
      </p:sp>
      <p:sp>
        <p:nvSpPr>
          <p:cNvPr id="39963" name="Line 28"/>
          <p:cNvSpPr>
            <a:spLocks noChangeShapeType="1"/>
          </p:cNvSpPr>
          <p:nvPr/>
        </p:nvSpPr>
        <p:spPr bwMode="auto">
          <a:xfrm flipH="1">
            <a:off x="6372225" y="1403350"/>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4" name="Line 29"/>
          <p:cNvSpPr>
            <a:spLocks noChangeShapeType="1"/>
          </p:cNvSpPr>
          <p:nvPr/>
        </p:nvSpPr>
        <p:spPr bwMode="auto">
          <a:xfrm flipH="1">
            <a:off x="6372225" y="2227263"/>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5" name="Line 30"/>
          <p:cNvSpPr>
            <a:spLocks noChangeShapeType="1"/>
          </p:cNvSpPr>
          <p:nvPr/>
        </p:nvSpPr>
        <p:spPr bwMode="auto">
          <a:xfrm flipH="1">
            <a:off x="6372225" y="3052763"/>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6" name="Line 31"/>
          <p:cNvSpPr>
            <a:spLocks noChangeShapeType="1"/>
          </p:cNvSpPr>
          <p:nvPr/>
        </p:nvSpPr>
        <p:spPr bwMode="auto">
          <a:xfrm flipH="1">
            <a:off x="6372225" y="4021138"/>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7" name="Line 32"/>
          <p:cNvSpPr>
            <a:spLocks noChangeShapeType="1"/>
          </p:cNvSpPr>
          <p:nvPr/>
        </p:nvSpPr>
        <p:spPr bwMode="auto">
          <a:xfrm flipH="1">
            <a:off x="6372225" y="4991100"/>
            <a:ext cx="331788" cy="0"/>
          </a:xfrm>
          <a:prstGeom prst="line">
            <a:avLst/>
          </a:prstGeom>
          <a:noFill/>
          <a:ln w="28575">
            <a:solidFill>
              <a:srgbClr val="000000"/>
            </a:solidFill>
            <a:round/>
            <a:headEnd/>
            <a:tailEnd type="triangle" w="med" len="lg"/>
          </a:ln>
        </p:spPr>
        <p:txBody>
          <a:bodyPr/>
          <a:lstStyle/>
          <a:p>
            <a:endParaRPr lang="zh-CN" altLang="en-US"/>
          </a:p>
        </p:txBody>
      </p:sp>
      <p:sp>
        <p:nvSpPr>
          <p:cNvPr id="39968" name="Line 33"/>
          <p:cNvSpPr>
            <a:spLocks noChangeShapeType="1"/>
          </p:cNvSpPr>
          <p:nvPr/>
        </p:nvSpPr>
        <p:spPr bwMode="auto">
          <a:xfrm flipH="1">
            <a:off x="6372225" y="5815013"/>
            <a:ext cx="331788" cy="0"/>
          </a:xfrm>
          <a:prstGeom prst="line">
            <a:avLst/>
          </a:prstGeom>
          <a:noFill/>
          <a:ln w="28575">
            <a:solidFill>
              <a:srgbClr val="000000"/>
            </a:solidFill>
            <a:round/>
            <a:headEnd/>
            <a:tailEnd type="triangle" w="med" len="lg"/>
          </a:ln>
        </p:spPr>
        <p:txBody>
          <a:bodyPr/>
          <a:lstStyle/>
          <a:p>
            <a:endParaRPr lang="zh-CN" altLang="en-US"/>
          </a:p>
        </p:txBody>
      </p:sp>
      <p:sp>
        <p:nvSpPr>
          <p:cNvPr id="1186850" name="Line 34"/>
          <p:cNvSpPr>
            <a:spLocks noChangeShapeType="1"/>
          </p:cNvSpPr>
          <p:nvPr/>
        </p:nvSpPr>
        <p:spPr bwMode="auto">
          <a:xfrm>
            <a:off x="1979613" y="4581525"/>
            <a:ext cx="6985000" cy="0"/>
          </a:xfrm>
          <a:prstGeom prst="line">
            <a:avLst/>
          </a:prstGeom>
          <a:noFill/>
          <a:ln w="28575">
            <a:solidFill>
              <a:srgbClr val="FF3300"/>
            </a:solidFill>
            <a:round/>
            <a:headEnd/>
            <a:tailEnd/>
          </a:ln>
        </p:spPr>
        <p:txBody>
          <a:bodyPr/>
          <a:lstStyle/>
          <a:p>
            <a:endParaRPr lang="zh-CN" altLang="en-US"/>
          </a:p>
        </p:txBody>
      </p:sp>
      <p:sp>
        <p:nvSpPr>
          <p:cNvPr id="1186851" name="Line 35"/>
          <p:cNvSpPr>
            <a:spLocks noChangeShapeType="1"/>
          </p:cNvSpPr>
          <p:nvPr/>
        </p:nvSpPr>
        <p:spPr bwMode="auto">
          <a:xfrm>
            <a:off x="1979613" y="4508500"/>
            <a:ext cx="6985000" cy="0"/>
          </a:xfrm>
          <a:prstGeom prst="line">
            <a:avLst/>
          </a:prstGeom>
          <a:noFill/>
          <a:ln w="28575">
            <a:solidFill>
              <a:srgbClr val="FF3300"/>
            </a:solidFill>
            <a:round/>
            <a:headEnd/>
            <a:tailEnd/>
          </a:ln>
        </p:spPr>
        <p:txBody>
          <a:bodyPr/>
          <a:lstStyle/>
          <a:p>
            <a:endParaRPr lang="zh-CN" altLang="en-US"/>
          </a:p>
        </p:txBody>
      </p:sp>
      <p:sp>
        <p:nvSpPr>
          <p:cNvPr id="1186852" name="Text Box 36"/>
          <p:cNvSpPr txBox="1">
            <a:spLocks noChangeArrowheads="1"/>
          </p:cNvSpPr>
          <p:nvPr/>
        </p:nvSpPr>
        <p:spPr bwMode="auto">
          <a:xfrm>
            <a:off x="323850" y="4267200"/>
            <a:ext cx="18716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FF3300"/>
                </a:solidFill>
                <a:latin typeface="Arial" charset="0"/>
              </a:rPr>
              <a:t>软硬件分界</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86851"/>
                                        </p:tgtEl>
                                        <p:attrNameLst>
                                          <p:attrName>style.visibility</p:attrName>
                                        </p:attrNameLst>
                                      </p:cBhvr>
                                      <p:to>
                                        <p:strVal val="visible"/>
                                      </p:to>
                                    </p:set>
                                    <p:anim calcmode="lin" valueType="num">
                                      <p:cBhvr>
                                        <p:cTn id="7" dur="500" fill="hold"/>
                                        <p:tgtEl>
                                          <p:spTgt spid="1186851"/>
                                        </p:tgtEl>
                                        <p:attrNameLst>
                                          <p:attrName>ppt_w</p:attrName>
                                        </p:attrNameLst>
                                      </p:cBhvr>
                                      <p:tavLst>
                                        <p:tav tm="0">
                                          <p:val>
                                            <p:fltVal val="0"/>
                                          </p:val>
                                        </p:tav>
                                        <p:tav tm="100000">
                                          <p:val>
                                            <p:strVal val="#ppt_w"/>
                                          </p:val>
                                        </p:tav>
                                      </p:tavLst>
                                    </p:anim>
                                    <p:anim calcmode="lin" valueType="num">
                                      <p:cBhvr>
                                        <p:cTn id="8" dur="500" fill="hold"/>
                                        <p:tgtEl>
                                          <p:spTgt spid="1186851"/>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186850"/>
                                        </p:tgtEl>
                                        <p:attrNameLst>
                                          <p:attrName>style.visibility</p:attrName>
                                        </p:attrNameLst>
                                      </p:cBhvr>
                                      <p:to>
                                        <p:strVal val="visible"/>
                                      </p:to>
                                    </p:set>
                                    <p:anim calcmode="lin" valueType="num">
                                      <p:cBhvr>
                                        <p:cTn id="11" dur="500" fill="hold"/>
                                        <p:tgtEl>
                                          <p:spTgt spid="1186850"/>
                                        </p:tgtEl>
                                        <p:attrNameLst>
                                          <p:attrName>ppt_w</p:attrName>
                                        </p:attrNameLst>
                                      </p:cBhvr>
                                      <p:tavLst>
                                        <p:tav tm="0">
                                          <p:val>
                                            <p:fltVal val="0"/>
                                          </p:val>
                                        </p:tav>
                                        <p:tav tm="100000">
                                          <p:val>
                                            <p:strVal val="#ppt_w"/>
                                          </p:val>
                                        </p:tav>
                                      </p:tavLst>
                                    </p:anim>
                                    <p:anim calcmode="lin" valueType="num">
                                      <p:cBhvr>
                                        <p:cTn id="12" dur="500" fill="hold"/>
                                        <p:tgtEl>
                                          <p:spTgt spid="1186850"/>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186852"/>
                                        </p:tgtEl>
                                        <p:attrNameLst>
                                          <p:attrName>style.visibility</p:attrName>
                                        </p:attrNameLst>
                                      </p:cBhvr>
                                      <p:to>
                                        <p:strVal val="visible"/>
                                      </p:to>
                                    </p:set>
                                    <p:anim calcmode="discrete" valueType="clr">
                                      <p:cBhvr override="childStyle">
                                        <p:cTn id="16" dur="80"/>
                                        <p:tgtEl>
                                          <p:spTgt spid="1186852"/>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186852"/>
                                        </p:tgtEl>
                                        <p:attrNameLst>
                                          <p:attrName>fillcolor</p:attrName>
                                        </p:attrNameLst>
                                      </p:cBhvr>
                                      <p:tavLst>
                                        <p:tav tm="0">
                                          <p:val>
                                            <p:clrVal>
                                              <a:schemeClr val="accent2"/>
                                            </p:clrVal>
                                          </p:val>
                                        </p:tav>
                                        <p:tav tm="50000">
                                          <p:val>
                                            <p:clrVal>
                                              <a:schemeClr val="hlink"/>
                                            </p:clrVal>
                                          </p:val>
                                        </p:tav>
                                      </p:tavLst>
                                    </p:anim>
                                    <p:set>
                                      <p:cBhvr>
                                        <p:cTn id="18" dur="80"/>
                                        <p:tgtEl>
                                          <p:spTgt spid="118685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50" grpId="0" animBg="1"/>
      <p:bldP spid="1186851" grpId="0" animBg="1"/>
      <p:bldP spid="11868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计算机</a:t>
            </a:r>
            <a:r>
              <a:rPr lang="zh-CN" altLang="en-US" sz="4400" b="0" smtClean="0">
                <a:solidFill>
                  <a:srgbClr val="FFCC00"/>
                </a:solidFill>
                <a:latin typeface="Arial" charset="0"/>
                <a:ea typeface="黑体" pitchFamily="2" charset="-122"/>
              </a:rPr>
              <a:t>组成</a:t>
            </a:r>
            <a:r>
              <a:rPr lang="zh-CN" altLang="en-US" sz="4400" b="0" smtClean="0">
                <a:solidFill>
                  <a:srgbClr val="FFFFFF"/>
                </a:solidFill>
                <a:latin typeface="Arial" charset="0"/>
                <a:ea typeface="黑体" pitchFamily="2" charset="-122"/>
              </a:rPr>
              <a:t>与</a:t>
            </a:r>
            <a:r>
              <a:rPr lang="zh-CN" altLang="en-US" sz="4400" b="0" smtClean="0">
                <a:solidFill>
                  <a:srgbClr val="FFCC00"/>
                </a:solidFill>
                <a:latin typeface="Arial" charset="0"/>
                <a:ea typeface="黑体" pitchFamily="2" charset="-122"/>
              </a:rPr>
              <a:t>体系结构</a:t>
            </a:r>
            <a:endParaRPr lang="zh-CN" altLang="en-US" sz="4400" b="0" smtClean="0">
              <a:solidFill>
                <a:srgbClr val="FFFFFF"/>
              </a:solidFill>
              <a:latin typeface="Arial" charset="0"/>
              <a:ea typeface="黑体" pitchFamily="2" charset="-122"/>
            </a:endParaRPr>
          </a:p>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第</a:t>
            </a:r>
            <a:r>
              <a:rPr lang="en-US" altLang="zh-CN" sz="8000" b="0" smtClean="0">
                <a:solidFill>
                  <a:srgbClr val="FFFFFF"/>
                </a:solidFill>
                <a:latin typeface="Arial" charset="0"/>
                <a:ea typeface="黑体" pitchFamily="2" charset="-122"/>
              </a:rPr>
              <a:t>1</a:t>
            </a:r>
            <a:r>
              <a:rPr lang="zh-CN" altLang="en-US" sz="4400" b="0" smtClean="0">
                <a:solidFill>
                  <a:srgbClr val="FFFFFF"/>
                </a:solidFill>
                <a:latin typeface="Arial" charset="0"/>
                <a:ea typeface="黑体" pitchFamily="2" charset="-122"/>
              </a:rPr>
              <a:t>章  绪论</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54050">
                                            <p:txEl>
                                              <p:pRg st="0" end="0"/>
                                            </p:txEl>
                                          </p:spTgt>
                                        </p:tgtEl>
                                        <p:attrNameLst>
                                          <p:attrName>style.visibility</p:attrName>
                                        </p:attrNameLst>
                                      </p:cBhvr>
                                      <p:to>
                                        <p:strVal val="visible"/>
                                      </p:to>
                                    </p:set>
                                    <p:anim calcmode="lin" valueType="num">
                                      <p:cBhvr>
                                        <p:cTn id="7" dur="500" fill="hold"/>
                                        <p:tgtEl>
                                          <p:spTgt spid="1154050">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54050">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54050">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54050">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54050">
                                            <p:txEl>
                                              <p:pRg st="1" end="1"/>
                                            </p:txEl>
                                          </p:spTgt>
                                        </p:tgtEl>
                                        <p:attrNameLst>
                                          <p:attrName>style.visibility</p:attrName>
                                        </p:attrNameLst>
                                      </p:cBhvr>
                                      <p:to>
                                        <p:strVal val="visible"/>
                                      </p:to>
                                    </p:set>
                                    <p:anim calcmode="lin" valueType="num">
                                      <p:cBhvr additive="base">
                                        <p:cTn id="14" dur="500" fill="hold"/>
                                        <p:tgtEl>
                                          <p:spTgt spid="1154050">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5405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p:spPr>
        <p:txBody>
          <a:bodyPr/>
          <a:lstStyle/>
          <a:p>
            <a:fld id="{E9CF5B12-37F1-486C-8934-9E8C9F83CC8E}" type="slidenum">
              <a:rPr lang="zh-CN" altLang="en-US"/>
              <a:pPr/>
              <a:t>40</a:t>
            </a:fld>
            <a:endParaRPr lang="en-US" altLang="zh-CN"/>
          </a:p>
        </p:txBody>
      </p:sp>
      <p:pic>
        <p:nvPicPr>
          <p:cNvPr id="40963" name="Picture 4"/>
          <p:cNvPicPr>
            <a:picLocks noChangeAspect="1" noChangeArrowheads="1"/>
          </p:cNvPicPr>
          <p:nvPr/>
        </p:nvPicPr>
        <p:blipFill>
          <a:blip r:embed="rId2" cstate="print"/>
          <a:srcRect/>
          <a:stretch>
            <a:fillRect/>
          </a:stretch>
        </p:blipFill>
        <p:spPr bwMode="auto">
          <a:xfrm>
            <a:off x="3201988" y="73025"/>
            <a:ext cx="4446587" cy="6669088"/>
          </a:xfrm>
          <a:prstGeom prst="rect">
            <a:avLst/>
          </a:prstGeom>
          <a:noFill/>
          <a:ln w="28575" algn="ctr">
            <a:noFill/>
            <a:miter lim="800000"/>
            <a:headEnd/>
            <a:tailEnd/>
          </a:ln>
        </p:spPr>
      </p:pic>
      <p:sp>
        <p:nvSpPr>
          <p:cNvPr id="40964" name="Rectangle 5"/>
          <p:cNvSpPr>
            <a:spLocks noChangeArrowheads="1"/>
          </p:cNvSpPr>
          <p:nvPr/>
        </p:nvSpPr>
        <p:spPr bwMode="auto">
          <a:xfrm>
            <a:off x="1908175" y="3860800"/>
            <a:ext cx="5183188" cy="936625"/>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5" name="Rectangle 6"/>
          <p:cNvSpPr>
            <a:spLocks noChangeArrowheads="1"/>
          </p:cNvSpPr>
          <p:nvPr/>
        </p:nvSpPr>
        <p:spPr bwMode="auto">
          <a:xfrm>
            <a:off x="2124075" y="1052513"/>
            <a:ext cx="5399088" cy="2808287"/>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6" name="Rectangle 7"/>
          <p:cNvSpPr>
            <a:spLocks noChangeArrowheads="1"/>
          </p:cNvSpPr>
          <p:nvPr/>
        </p:nvSpPr>
        <p:spPr bwMode="auto">
          <a:xfrm>
            <a:off x="2771775" y="115888"/>
            <a:ext cx="5254625" cy="936625"/>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7" name="Rectangle 8"/>
          <p:cNvSpPr>
            <a:spLocks noChangeArrowheads="1"/>
          </p:cNvSpPr>
          <p:nvPr/>
        </p:nvSpPr>
        <p:spPr bwMode="auto">
          <a:xfrm>
            <a:off x="1476375" y="4797425"/>
            <a:ext cx="5254625" cy="1871663"/>
          </a:xfrm>
          <a:prstGeom prst="rect">
            <a:avLst/>
          </a:prstGeom>
          <a:noFill/>
          <a:ln w="28575" algn="ctr">
            <a:solidFill>
              <a:srgbClr val="FF0000"/>
            </a:solidFill>
            <a:prstDash val="dash"/>
            <a:miter lim="800000"/>
            <a:headEnd/>
            <a:tailEnd/>
          </a:ln>
        </p:spPr>
        <p:txBody>
          <a:bodyPr wrap="none" anchor="ctr"/>
          <a:lstStyle/>
          <a:p>
            <a:endParaRPr lang="zh-CN" altLang="en-US"/>
          </a:p>
        </p:txBody>
      </p:sp>
      <p:sp>
        <p:nvSpPr>
          <p:cNvPr id="40968" name="Text Box 9"/>
          <p:cNvSpPr txBox="1">
            <a:spLocks noChangeArrowheads="1"/>
          </p:cNvSpPr>
          <p:nvPr/>
        </p:nvSpPr>
        <p:spPr bwMode="auto">
          <a:xfrm>
            <a:off x="2770188" y="5949950"/>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0</a:t>
            </a:r>
          </a:p>
        </p:txBody>
      </p:sp>
      <p:sp>
        <p:nvSpPr>
          <p:cNvPr id="40969" name="Text Box 10"/>
          <p:cNvSpPr txBox="1">
            <a:spLocks noChangeArrowheads="1"/>
          </p:cNvSpPr>
          <p:nvPr/>
        </p:nvSpPr>
        <p:spPr bwMode="auto">
          <a:xfrm>
            <a:off x="3057525" y="5070475"/>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1</a:t>
            </a:r>
          </a:p>
        </p:txBody>
      </p:sp>
      <p:sp>
        <p:nvSpPr>
          <p:cNvPr id="40970" name="Text Box 11"/>
          <p:cNvSpPr txBox="1">
            <a:spLocks noChangeArrowheads="1"/>
          </p:cNvSpPr>
          <p:nvPr/>
        </p:nvSpPr>
        <p:spPr bwMode="auto">
          <a:xfrm>
            <a:off x="3273425" y="4076700"/>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2</a:t>
            </a:r>
          </a:p>
        </p:txBody>
      </p:sp>
      <p:sp>
        <p:nvSpPr>
          <p:cNvPr id="40971" name="Text Box 12"/>
          <p:cNvSpPr txBox="1">
            <a:spLocks noChangeArrowheads="1"/>
          </p:cNvSpPr>
          <p:nvPr/>
        </p:nvSpPr>
        <p:spPr bwMode="auto">
          <a:xfrm>
            <a:off x="3490913" y="3141663"/>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3</a:t>
            </a:r>
          </a:p>
        </p:txBody>
      </p:sp>
      <p:sp>
        <p:nvSpPr>
          <p:cNvPr id="40972" name="Text Box 13"/>
          <p:cNvSpPr txBox="1">
            <a:spLocks noChangeArrowheads="1"/>
          </p:cNvSpPr>
          <p:nvPr/>
        </p:nvSpPr>
        <p:spPr bwMode="auto">
          <a:xfrm>
            <a:off x="3706813" y="2205038"/>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4</a:t>
            </a:r>
          </a:p>
        </p:txBody>
      </p:sp>
      <p:sp>
        <p:nvSpPr>
          <p:cNvPr id="40973" name="Text Box 14"/>
          <p:cNvSpPr txBox="1">
            <a:spLocks noChangeArrowheads="1"/>
          </p:cNvSpPr>
          <p:nvPr/>
        </p:nvSpPr>
        <p:spPr bwMode="auto">
          <a:xfrm>
            <a:off x="3922713" y="1268413"/>
            <a:ext cx="431800" cy="519112"/>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5</a:t>
            </a:r>
          </a:p>
        </p:txBody>
      </p:sp>
      <p:sp>
        <p:nvSpPr>
          <p:cNvPr id="40974" name="Text Box 15"/>
          <p:cNvSpPr txBox="1">
            <a:spLocks noChangeArrowheads="1"/>
          </p:cNvSpPr>
          <p:nvPr/>
        </p:nvSpPr>
        <p:spPr bwMode="auto">
          <a:xfrm>
            <a:off x="4138613" y="333375"/>
            <a:ext cx="431800" cy="519113"/>
          </a:xfrm>
          <a:prstGeom prst="rect">
            <a:avLst/>
          </a:prstGeom>
          <a:noFill/>
          <a:ln w="28575" algn="ctr">
            <a:noFill/>
            <a:miter lim="800000"/>
            <a:headEnd/>
            <a:tailEnd/>
          </a:ln>
        </p:spPr>
        <p:txBody>
          <a:bodyPr>
            <a:spAutoFit/>
          </a:bodyPr>
          <a:lstStyle/>
          <a:p>
            <a:pPr>
              <a:spcBef>
                <a:spcPct val="50000"/>
              </a:spcBef>
            </a:pPr>
            <a:r>
              <a:rPr lang="en-US" altLang="zh-CN" sz="2800">
                <a:solidFill>
                  <a:srgbClr val="0000FF"/>
                </a:solidFill>
                <a:latin typeface="Arial" charset="0"/>
              </a:rPr>
              <a:t>6</a:t>
            </a:r>
          </a:p>
        </p:txBody>
      </p:sp>
      <p:sp>
        <p:nvSpPr>
          <p:cNvPr id="40975" name="AutoShape 16"/>
          <p:cNvSpPr>
            <a:spLocks/>
          </p:cNvSpPr>
          <p:nvPr/>
        </p:nvSpPr>
        <p:spPr bwMode="auto">
          <a:xfrm>
            <a:off x="8172450" y="115888"/>
            <a:ext cx="358775" cy="3529012"/>
          </a:xfrm>
          <a:prstGeom prst="rightBrace">
            <a:avLst>
              <a:gd name="adj1" fmla="val 58836"/>
              <a:gd name="adj2" fmla="val 50000"/>
            </a:avLst>
          </a:prstGeom>
          <a:noFill/>
          <a:ln w="28575">
            <a:solidFill>
              <a:srgbClr val="CC00CC"/>
            </a:solidFill>
            <a:round/>
            <a:headEnd/>
            <a:tailEnd/>
          </a:ln>
        </p:spPr>
        <p:txBody>
          <a:bodyPr wrap="none" anchor="ctr"/>
          <a:lstStyle/>
          <a:p>
            <a:endParaRPr lang="zh-CN" altLang="en-US"/>
          </a:p>
        </p:txBody>
      </p:sp>
      <p:sp>
        <p:nvSpPr>
          <p:cNvPr id="40976" name="Text Box 17"/>
          <p:cNvSpPr txBox="1">
            <a:spLocks noChangeArrowheads="1"/>
          </p:cNvSpPr>
          <p:nvPr/>
        </p:nvSpPr>
        <p:spPr bwMode="auto">
          <a:xfrm>
            <a:off x="8531225" y="1268413"/>
            <a:ext cx="576263" cy="1373187"/>
          </a:xfrm>
          <a:prstGeom prst="rect">
            <a:avLst/>
          </a:prstGeom>
          <a:noFill/>
          <a:ln w="28575" algn="ctr">
            <a:noFill/>
            <a:miter lim="800000"/>
            <a:headEnd/>
            <a:tailEnd/>
          </a:ln>
        </p:spPr>
        <p:txBody>
          <a:bodyPr>
            <a:spAutoFit/>
          </a:bodyPr>
          <a:lstStyle/>
          <a:p>
            <a:pPr>
              <a:spcBef>
                <a:spcPct val="50000"/>
              </a:spcBef>
            </a:pPr>
            <a:r>
              <a:rPr lang="zh-CN" altLang="en-US" sz="2800">
                <a:solidFill>
                  <a:srgbClr val="CC00CC"/>
                </a:solidFill>
                <a:latin typeface="Arial" charset="0"/>
              </a:rPr>
              <a:t>虚拟机</a:t>
            </a:r>
          </a:p>
        </p:txBody>
      </p:sp>
      <p:sp>
        <p:nvSpPr>
          <p:cNvPr id="40977" name="Text Box 18"/>
          <p:cNvSpPr txBox="1">
            <a:spLocks noChangeArrowheads="1"/>
          </p:cNvSpPr>
          <p:nvPr/>
        </p:nvSpPr>
        <p:spPr bwMode="auto">
          <a:xfrm>
            <a:off x="107950" y="5373688"/>
            <a:ext cx="1439863" cy="822325"/>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计算机</a:t>
            </a:r>
            <a:br>
              <a:rPr lang="zh-CN" altLang="en-US">
                <a:solidFill>
                  <a:srgbClr val="006600"/>
                </a:solidFill>
                <a:latin typeface="Arial" charset="0"/>
              </a:rPr>
            </a:br>
            <a:r>
              <a:rPr lang="zh-CN" altLang="en-US">
                <a:solidFill>
                  <a:srgbClr val="006600"/>
                </a:solidFill>
                <a:latin typeface="Arial" charset="0"/>
              </a:rPr>
              <a:t>组成原理</a:t>
            </a:r>
          </a:p>
        </p:txBody>
      </p:sp>
      <p:sp>
        <p:nvSpPr>
          <p:cNvPr id="40978" name="Text Box 19"/>
          <p:cNvSpPr txBox="1">
            <a:spLocks noChangeArrowheads="1"/>
          </p:cNvSpPr>
          <p:nvPr/>
        </p:nvSpPr>
        <p:spPr bwMode="auto">
          <a:xfrm>
            <a:off x="468313" y="3860800"/>
            <a:ext cx="1439862" cy="822325"/>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计算机</a:t>
            </a:r>
            <a:br>
              <a:rPr lang="zh-CN" altLang="en-US">
                <a:solidFill>
                  <a:srgbClr val="006600"/>
                </a:solidFill>
                <a:latin typeface="Arial" charset="0"/>
              </a:rPr>
            </a:br>
            <a:r>
              <a:rPr lang="zh-CN" altLang="en-US">
                <a:solidFill>
                  <a:srgbClr val="006600"/>
                </a:solidFill>
                <a:latin typeface="Arial" charset="0"/>
              </a:rPr>
              <a:t>系统结构</a:t>
            </a:r>
          </a:p>
        </p:txBody>
      </p:sp>
      <p:sp>
        <p:nvSpPr>
          <p:cNvPr id="40979" name="Text Box 20"/>
          <p:cNvSpPr txBox="1">
            <a:spLocks noChangeArrowheads="1"/>
          </p:cNvSpPr>
          <p:nvPr/>
        </p:nvSpPr>
        <p:spPr bwMode="auto">
          <a:xfrm>
            <a:off x="684213" y="2251075"/>
            <a:ext cx="1439862" cy="457200"/>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系统软件</a:t>
            </a:r>
          </a:p>
        </p:txBody>
      </p:sp>
      <p:sp>
        <p:nvSpPr>
          <p:cNvPr id="40980" name="Text Box 21"/>
          <p:cNvSpPr txBox="1">
            <a:spLocks noChangeArrowheads="1"/>
          </p:cNvSpPr>
          <p:nvPr/>
        </p:nvSpPr>
        <p:spPr bwMode="auto">
          <a:xfrm>
            <a:off x="1331913" y="307975"/>
            <a:ext cx="1439862" cy="457200"/>
          </a:xfrm>
          <a:prstGeom prst="rect">
            <a:avLst/>
          </a:prstGeom>
          <a:noFill/>
          <a:ln w="28575" algn="ctr">
            <a:noFill/>
            <a:miter lim="800000"/>
            <a:headEnd/>
            <a:tailEnd/>
          </a:ln>
        </p:spPr>
        <p:txBody>
          <a:bodyPr>
            <a:spAutoFit/>
          </a:bodyPr>
          <a:lstStyle/>
          <a:p>
            <a:pPr>
              <a:spcBef>
                <a:spcPct val="50000"/>
              </a:spcBef>
            </a:pPr>
            <a:r>
              <a:rPr lang="zh-CN" altLang="en-US">
                <a:solidFill>
                  <a:srgbClr val="006600"/>
                </a:solidFill>
                <a:latin typeface="Arial" charset="0"/>
              </a:rPr>
              <a:t>应用软件</a:t>
            </a:r>
          </a:p>
        </p:txBody>
      </p:sp>
      <p:sp>
        <p:nvSpPr>
          <p:cNvPr id="40981" name="Line 22"/>
          <p:cNvSpPr>
            <a:spLocks noChangeShapeType="1"/>
          </p:cNvSpPr>
          <p:nvPr/>
        </p:nvSpPr>
        <p:spPr bwMode="auto">
          <a:xfrm flipH="1">
            <a:off x="7667625" y="3644900"/>
            <a:ext cx="576263" cy="215900"/>
          </a:xfrm>
          <a:prstGeom prst="line">
            <a:avLst/>
          </a:prstGeom>
          <a:noFill/>
          <a:ln w="28575">
            <a:solidFill>
              <a:srgbClr val="CC00CC"/>
            </a:solidFill>
            <a:round/>
            <a:headEnd/>
            <a:tailEnd/>
          </a:ln>
        </p:spPr>
        <p:txBody>
          <a:bodyPr/>
          <a:lstStyle/>
          <a:p>
            <a:endParaRPr lang="zh-CN" altLang="en-US"/>
          </a:p>
        </p:txBody>
      </p:sp>
      <p:sp>
        <p:nvSpPr>
          <p:cNvPr id="40982" name="Text Box 23"/>
          <p:cNvSpPr txBox="1">
            <a:spLocks noChangeArrowheads="1"/>
          </p:cNvSpPr>
          <p:nvPr/>
        </p:nvSpPr>
        <p:spPr bwMode="auto">
          <a:xfrm>
            <a:off x="1403350" y="5949950"/>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硬联逻辑</a:t>
            </a:r>
          </a:p>
        </p:txBody>
      </p:sp>
      <p:sp>
        <p:nvSpPr>
          <p:cNvPr id="40983" name="Text Box 24"/>
          <p:cNvSpPr txBox="1">
            <a:spLocks noChangeArrowheads="1"/>
          </p:cNvSpPr>
          <p:nvPr/>
        </p:nvSpPr>
        <p:spPr bwMode="auto">
          <a:xfrm>
            <a:off x="1979613" y="5084763"/>
            <a:ext cx="1439862"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微程序</a:t>
            </a:r>
          </a:p>
        </p:txBody>
      </p:sp>
      <p:sp>
        <p:nvSpPr>
          <p:cNvPr id="40984" name="Text Box 25"/>
          <p:cNvSpPr txBox="1">
            <a:spLocks noChangeArrowheads="1"/>
          </p:cNvSpPr>
          <p:nvPr/>
        </p:nvSpPr>
        <p:spPr bwMode="auto">
          <a:xfrm>
            <a:off x="1908175" y="4051300"/>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机器语言</a:t>
            </a:r>
          </a:p>
        </p:txBody>
      </p:sp>
      <p:sp>
        <p:nvSpPr>
          <p:cNvPr id="40985" name="Text Box 26"/>
          <p:cNvSpPr txBox="1">
            <a:spLocks noChangeArrowheads="1"/>
          </p:cNvSpPr>
          <p:nvPr/>
        </p:nvSpPr>
        <p:spPr bwMode="auto">
          <a:xfrm>
            <a:off x="2124075" y="3141663"/>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操作系统</a:t>
            </a:r>
          </a:p>
        </p:txBody>
      </p:sp>
      <p:sp>
        <p:nvSpPr>
          <p:cNvPr id="40986" name="Text Box 27"/>
          <p:cNvSpPr txBox="1">
            <a:spLocks noChangeArrowheads="1"/>
          </p:cNvSpPr>
          <p:nvPr/>
        </p:nvSpPr>
        <p:spPr bwMode="auto">
          <a:xfrm>
            <a:off x="2339975" y="2205038"/>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汇编语言</a:t>
            </a:r>
          </a:p>
        </p:txBody>
      </p:sp>
      <p:sp>
        <p:nvSpPr>
          <p:cNvPr id="40987" name="Text Box 28"/>
          <p:cNvSpPr txBox="1">
            <a:spLocks noChangeArrowheads="1"/>
          </p:cNvSpPr>
          <p:nvPr/>
        </p:nvSpPr>
        <p:spPr bwMode="auto">
          <a:xfrm>
            <a:off x="2555875" y="1243013"/>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高级语言</a:t>
            </a:r>
          </a:p>
        </p:txBody>
      </p:sp>
      <p:sp>
        <p:nvSpPr>
          <p:cNvPr id="40988" name="Text Box 29"/>
          <p:cNvSpPr txBox="1">
            <a:spLocks noChangeArrowheads="1"/>
          </p:cNvSpPr>
          <p:nvPr/>
        </p:nvSpPr>
        <p:spPr bwMode="auto">
          <a:xfrm>
            <a:off x="2771775" y="333375"/>
            <a:ext cx="14398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0000FF"/>
                </a:solidFill>
                <a:latin typeface="Arial" charset="0"/>
              </a:rPr>
              <a:t>应用语言</a:t>
            </a:r>
          </a:p>
        </p:txBody>
      </p:sp>
      <p:sp>
        <p:nvSpPr>
          <p:cNvPr id="40989" name="Text Box 30"/>
          <p:cNvSpPr txBox="1">
            <a:spLocks noChangeArrowheads="1"/>
          </p:cNvSpPr>
          <p:nvPr/>
        </p:nvSpPr>
        <p:spPr bwMode="auto">
          <a:xfrm>
            <a:off x="6732588" y="5516563"/>
            <a:ext cx="1008062"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CC00CC"/>
                </a:solidFill>
                <a:latin typeface="Arial" charset="0"/>
              </a:rPr>
              <a:t>硬件</a:t>
            </a:r>
          </a:p>
        </p:txBody>
      </p:sp>
      <p:sp>
        <p:nvSpPr>
          <p:cNvPr id="40990" name="Text Box 31"/>
          <p:cNvSpPr txBox="1">
            <a:spLocks noChangeArrowheads="1"/>
          </p:cNvSpPr>
          <p:nvPr/>
        </p:nvSpPr>
        <p:spPr bwMode="auto">
          <a:xfrm>
            <a:off x="7092950" y="4149725"/>
            <a:ext cx="1871663" cy="457200"/>
          </a:xfrm>
          <a:prstGeom prst="rect">
            <a:avLst/>
          </a:prstGeom>
          <a:noFill/>
          <a:ln w="28575" algn="ctr">
            <a:noFill/>
            <a:miter lim="800000"/>
            <a:headEnd/>
            <a:tailEnd/>
          </a:ln>
        </p:spPr>
        <p:txBody>
          <a:bodyPr>
            <a:spAutoFit/>
          </a:bodyPr>
          <a:lstStyle/>
          <a:p>
            <a:pPr algn="l">
              <a:spcBef>
                <a:spcPct val="50000"/>
              </a:spcBef>
            </a:pPr>
            <a:r>
              <a:rPr lang="zh-CN" altLang="en-US">
                <a:solidFill>
                  <a:srgbClr val="CC00CC"/>
                </a:solidFill>
                <a:latin typeface="Arial" charset="0"/>
              </a:rPr>
              <a:t>软硬件分界</a:t>
            </a: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fld id="{98078426-1CB1-4932-BF29-3062ADE671B1}" type="slidenum">
              <a:rPr lang="zh-CN" altLang="en-US"/>
              <a:pPr/>
              <a:t>41</a:t>
            </a:fld>
            <a:endParaRPr lang="en-US" altLang="zh-CN"/>
          </a:p>
        </p:txBody>
      </p:sp>
      <p:sp>
        <p:nvSpPr>
          <p:cNvPr id="41987"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1988" name="Rectangle 3"/>
          <p:cNvSpPr>
            <a:spLocks noGrp="1" noChangeArrowheads="1"/>
          </p:cNvSpPr>
          <p:nvPr>
            <p:ph type="body" idx="1"/>
          </p:nvPr>
        </p:nvSpPr>
        <p:spPr/>
        <p:txBody>
          <a:bodyPr/>
          <a:lstStyle/>
          <a:p>
            <a:pPr eaLnBrk="1" hangingPunct="1"/>
            <a:r>
              <a:rPr lang="zh-CN" altLang="en-US" smtClean="0"/>
              <a:t>计算机系统结构</a:t>
            </a:r>
          </a:p>
          <a:p>
            <a:pPr eaLnBrk="1" hangingPunct="1"/>
            <a:r>
              <a:rPr lang="zh-CN" altLang="en-US" smtClean="0"/>
              <a:t>计算机组成</a:t>
            </a:r>
          </a:p>
          <a:p>
            <a:pPr eaLnBrk="1" hangingPunct="1"/>
            <a:r>
              <a:rPr lang="zh-CN" altLang="en-US" smtClean="0"/>
              <a:t>计算机实现</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p:spPr>
        <p:txBody>
          <a:bodyPr/>
          <a:lstStyle/>
          <a:p>
            <a:fld id="{5B12E834-09E5-4D3D-99FA-65B9052EE309}" type="slidenum">
              <a:rPr lang="zh-CN" altLang="en-US"/>
              <a:pPr/>
              <a:t>42</a:t>
            </a:fld>
            <a:endParaRPr lang="en-US" altLang="zh-CN"/>
          </a:p>
        </p:txBody>
      </p:sp>
      <p:sp>
        <p:nvSpPr>
          <p:cNvPr id="43011"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3012" name="Rectangle 3"/>
          <p:cNvSpPr>
            <a:spLocks noGrp="1" noChangeArrowheads="1"/>
          </p:cNvSpPr>
          <p:nvPr>
            <p:ph type="body" idx="1"/>
          </p:nvPr>
        </p:nvSpPr>
        <p:spPr>
          <a:xfrm>
            <a:off x="457200" y="981075"/>
            <a:ext cx="8362950" cy="5472113"/>
          </a:xfrm>
        </p:spPr>
        <p:txBody>
          <a:bodyPr/>
          <a:lstStyle/>
          <a:p>
            <a:pPr eaLnBrk="1" hangingPunct="1"/>
            <a:r>
              <a:rPr lang="zh-CN" altLang="en-US" smtClean="0">
                <a:solidFill>
                  <a:srgbClr val="0000FF"/>
                </a:solidFill>
              </a:rPr>
              <a:t>计算机系统结构</a:t>
            </a:r>
            <a:r>
              <a:rPr lang="zh-CN" altLang="en-US" smtClean="0"/>
              <a:t>（</a:t>
            </a:r>
            <a:r>
              <a:rPr lang="en-US" altLang="zh-CN" smtClean="0"/>
              <a:t>Computer Architecture</a:t>
            </a:r>
            <a:r>
              <a:rPr lang="zh-CN" altLang="en-US" smtClean="0"/>
              <a:t>）：</a:t>
            </a:r>
            <a:br>
              <a:rPr lang="zh-CN" altLang="en-US" smtClean="0"/>
            </a:br>
            <a:r>
              <a:rPr lang="zh-CN" altLang="en-US" smtClean="0"/>
              <a:t>从</a:t>
            </a:r>
            <a:r>
              <a:rPr lang="zh-CN" altLang="en-US" smtClean="0">
                <a:solidFill>
                  <a:srgbClr val="FF0000"/>
                </a:solidFill>
              </a:rPr>
              <a:t>外部</a:t>
            </a:r>
            <a:r>
              <a:rPr lang="zh-CN" altLang="en-US" smtClean="0"/>
              <a:t>研究计算机系统。它是使用者（</a:t>
            </a:r>
            <a:r>
              <a:rPr lang="zh-CN" altLang="en-US" smtClean="0">
                <a:solidFill>
                  <a:srgbClr val="009900"/>
                </a:solidFill>
              </a:rPr>
              <a:t>机器语言</a:t>
            </a:r>
            <a:r>
              <a:rPr lang="zh-CN" altLang="en-US" smtClean="0"/>
              <a:t>、</a:t>
            </a:r>
            <a:r>
              <a:rPr lang="zh-CN" altLang="en-US" smtClean="0">
                <a:solidFill>
                  <a:srgbClr val="009900"/>
                </a:solidFill>
              </a:rPr>
              <a:t>汇编语言</a:t>
            </a:r>
            <a:r>
              <a:rPr lang="zh-CN" altLang="en-US" smtClean="0"/>
              <a:t>、</a:t>
            </a:r>
            <a:r>
              <a:rPr lang="zh-CN" altLang="en-US" smtClean="0">
                <a:solidFill>
                  <a:srgbClr val="009900"/>
                </a:solidFill>
              </a:rPr>
              <a:t>系统程序员</a:t>
            </a:r>
            <a:r>
              <a:rPr lang="zh-CN" altLang="en-US" smtClean="0"/>
              <a:t>）所看到的物理计算机的抽象，</a:t>
            </a:r>
            <a:r>
              <a:rPr lang="zh-CN" altLang="en-US" smtClean="0">
                <a:solidFill>
                  <a:srgbClr val="CC0066"/>
                </a:solidFill>
              </a:rPr>
              <a:t>是编写出能够在机器上正确运行的程序所必须了解到的计算机的属性</a:t>
            </a:r>
            <a:r>
              <a:rPr lang="zh-CN" altLang="en-US" smtClean="0"/>
              <a:t>。</a:t>
            </a:r>
          </a:p>
          <a:p>
            <a:pPr eaLnBrk="1" hangingPunct="1"/>
            <a:endParaRPr lang="en-US" altLang="zh-CN" smtClean="0">
              <a:solidFill>
                <a:srgbClr val="0000FF"/>
              </a:solidFill>
            </a:endParaRPr>
          </a:p>
          <a:p>
            <a:pPr eaLnBrk="1" hangingPunct="1"/>
            <a:r>
              <a:rPr lang="zh-CN" altLang="en-US" smtClean="0">
                <a:solidFill>
                  <a:srgbClr val="0000FF"/>
                </a:solidFill>
              </a:rPr>
              <a:t>计算</a:t>
            </a:r>
            <a:r>
              <a:rPr lang="zh-CN" altLang="en-US" dirty="0" smtClean="0">
                <a:solidFill>
                  <a:srgbClr val="0000FF"/>
                </a:solidFill>
              </a:rPr>
              <a:t>机组成</a:t>
            </a:r>
            <a:r>
              <a:rPr lang="zh-CN" altLang="en-US" dirty="0" smtClean="0"/>
              <a:t>（</a:t>
            </a:r>
            <a:r>
              <a:rPr lang="en-US" altLang="zh-CN" dirty="0" smtClean="0"/>
              <a:t>Computer Organization</a:t>
            </a:r>
            <a:r>
              <a:rPr lang="zh-CN" altLang="en-US" dirty="0" smtClean="0"/>
              <a:t>）：</a:t>
            </a:r>
            <a:br>
              <a:rPr lang="zh-CN" altLang="en-US" dirty="0" smtClean="0"/>
            </a:br>
            <a:r>
              <a:rPr lang="zh-CN" altLang="en-US" dirty="0" smtClean="0"/>
              <a:t>从计算机系统的</a:t>
            </a:r>
            <a:r>
              <a:rPr lang="zh-CN" altLang="en-US" dirty="0" smtClean="0">
                <a:solidFill>
                  <a:srgbClr val="FF0000"/>
                </a:solidFill>
              </a:rPr>
              <a:t>内部</a:t>
            </a:r>
            <a:r>
              <a:rPr lang="zh-CN" altLang="en-US" dirty="0" smtClean="0"/>
              <a:t>来研究计算机的构成，主要内容包括：运算方法、</a:t>
            </a:r>
            <a:r>
              <a:rPr lang="en-US" altLang="zh-CN" dirty="0" smtClean="0"/>
              <a:t>CPU </a:t>
            </a:r>
            <a:r>
              <a:rPr lang="zh-CN" altLang="en-US" dirty="0" smtClean="0"/>
              <a:t>组成、主存储器和输入输出设备、输入输出接口等</a:t>
            </a:r>
            <a:r>
              <a:rPr lang="zh-CN" altLang="en-US" smtClean="0"/>
              <a:t>。 </a:t>
            </a:r>
            <a:endParaRPr lang="zh-CN" altLang="en-US" dirty="0" smtClean="0"/>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p:spPr>
        <p:txBody>
          <a:bodyPr/>
          <a:lstStyle/>
          <a:p>
            <a:fld id="{74601D4F-EABA-487E-BC2E-E8F5CC022CBE}" type="slidenum">
              <a:rPr lang="zh-CN" altLang="en-US"/>
              <a:pPr/>
              <a:t>43</a:t>
            </a:fld>
            <a:endParaRPr lang="en-US" altLang="zh-CN"/>
          </a:p>
        </p:txBody>
      </p:sp>
      <p:sp>
        <p:nvSpPr>
          <p:cNvPr id="44035"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4036" name="Rectangle 3"/>
          <p:cNvSpPr>
            <a:spLocks noGrp="1" noChangeArrowheads="1"/>
          </p:cNvSpPr>
          <p:nvPr>
            <p:ph type="body" idx="1"/>
          </p:nvPr>
        </p:nvSpPr>
        <p:spPr>
          <a:xfrm>
            <a:off x="457200" y="549275"/>
            <a:ext cx="8362950" cy="6308725"/>
          </a:xfrm>
        </p:spPr>
        <p:txBody>
          <a:bodyPr/>
          <a:lstStyle/>
          <a:p>
            <a:pPr eaLnBrk="1" hangingPunct="1"/>
            <a:r>
              <a:rPr lang="zh-CN" altLang="en-US" smtClean="0"/>
              <a:t>计算机系统结构：由</a:t>
            </a:r>
            <a:r>
              <a:rPr lang="en-US" altLang="zh-CN" smtClean="0">
                <a:latin typeface="宋体" pitchFamily="2" charset="-122"/>
              </a:rPr>
              <a:t>(</a:t>
            </a:r>
            <a:r>
              <a:rPr lang="zh-CN" altLang="en-US" smtClean="0">
                <a:solidFill>
                  <a:srgbClr val="FF0000"/>
                </a:solidFill>
              </a:rPr>
              <a:t>系统</a:t>
            </a:r>
            <a:r>
              <a:rPr lang="en-US" altLang="zh-CN" smtClean="0">
                <a:latin typeface="宋体" pitchFamily="2" charset="-122"/>
              </a:rPr>
              <a:t>)</a:t>
            </a:r>
            <a:r>
              <a:rPr lang="zh-CN" altLang="en-US" smtClean="0">
                <a:solidFill>
                  <a:srgbClr val="FF0000"/>
                </a:solidFill>
              </a:rPr>
              <a:t>程序员</a:t>
            </a:r>
            <a:r>
              <a:rPr lang="zh-CN" altLang="en-US" smtClean="0"/>
              <a:t>所看到的计算机系统的属性，即</a:t>
            </a:r>
            <a:r>
              <a:rPr lang="zh-CN" altLang="en-US" smtClean="0">
                <a:solidFill>
                  <a:srgbClr val="0000FF"/>
                </a:solidFill>
              </a:rPr>
              <a:t>概念性结构</a:t>
            </a:r>
            <a:r>
              <a:rPr lang="zh-CN" altLang="en-US" smtClean="0"/>
              <a:t>及</a:t>
            </a:r>
            <a:r>
              <a:rPr lang="zh-CN" altLang="en-US" smtClean="0">
                <a:solidFill>
                  <a:srgbClr val="0000FF"/>
                </a:solidFill>
              </a:rPr>
              <a:t>功能特性</a:t>
            </a:r>
            <a:r>
              <a:rPr lang="zh-CN" altLang="en-US" smtClean="0"/>
              <a:t>。</a:t>
            </a:r>
          </a:p>
          <a:p>
            <a:pPr lvl="1" eaLnBrk="1" hangingPunct="1"/>
            <a:r>
              <a:rPr lang="zh-CN" altLang="en-US" smtClean="0"/>
              <a:t>数据的表示形式；</a:t>
            </a:r>
          </a:p>
          <a:p>
            <a:pPr lvl="1" eaLnBrk="1" hangingPunct="1"/>
            <a:r>
              <a:rPr lang="zh-CN" altLang="en-US" smtClean="0"/>
              <a:t>寻址方式；</a:t>
            </a:r>
          </a:p>
          <a:p>
            <a:pPr lvl="1" eaLnBrk="1" hangingPunct="1"/>
            <a:r>
              <a:rPr lang="zh-CN" altLang="en-US" smtClean="0"/>
              <a:t>内部寄存器组；</a:t>
            </a:r>
          </a:p>
          <a:p>
            <a:pPr lvl="1" eaLnBrk="1" hangingPunct="1"/>
            <a:r>
              <a:rPr lang="zh-CN" altLang="en-US" smtClean="0"/>
              <a:t>指令集；</a:t>
            </a:r>
          </a:p>
          <a:p>
            <a:pPr lvl="1" eaLnBrk="1" hangingPunct="1"/>
            <a:r>
              <a:rPr lang="zh-CN" altLang="en-US" smtClean="0"/>
              <a:t>中断系统；</a:t>
            </a:r>
          </a:p>
          <a:p>
            <a:pPr lvl="1" eaLnBrk="1" hangingPunct="1"/>
            <a:r>
              <a:rPr lang="zh-CN" altLang="en-US" smtClean="0"/>
              <a:t>处理器工作状态及其切换；</a:t>
            </a:r>
          </a:p>
          <a:p>
            <a:pPr lvl="1" eaLnBrk="1" hangingPunct="1"/>
            <a:r>
              <a:rPr lang="zh-CN" altLang="en-US" smtClean="0"/>
              <a:t>存储系统；</a:t>
            </a:r>
          </a:p>
          <a:p>
            <a:pPr lvl="1" eaLnBrk="1" hangingPunct="1"/>
            <a:r>
              <a:rPr lang="zh-CN" altLang="en-US" smtClean="0"/>
              <a:t>输入</a:t>
            </a:r>
            <a:r>
              <a:rPr lang="en-US" altLang="zh-CN" smtClean="0"/>
              <a:t>/</a:t>
            </a:r>
            <a:r>
              <a:rPr lang="zh-CN" altLang="en-US" smtClean="0"/>
              <a:t>输出结构；</a:t>
            </a:r>
          </a:p>
          <a:p>
            <a:pPr lvl="1" eaLnBrk="1" hangingPunct="1"/>
            <a:r>
              <a:rPr lang="zh-CN" altLang="en-US" smtClean="0"/>
              <a:t>信息保护及特权；</a:t>
            </a:r>
          </a:p>
          <a:p>
            <a:pPr lvl="1" eaLnBrk="1" hangingPunct="1"/>
            <a:r>
              <a:rPr lang="zh-CN" altLang="en-US" smtClean="0"/>
              <a:t>高性能设计；</a:t>
            </a:r>
            <a:r>
              <a:rPr lang="en-US" altLang="zh-CN" smtClean="0">
                <a:latin typeface="宋体" pitchFamily="2" charset="-122"/>
              </a:rPr>
              <a:t>……</a:t>
            </a:r>
            <a:endParaRPr lang="en-US" altLang="zh-CN" smtClean="0"/>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noFill/>
        </p:spPr>
        <p:txBody>
          <a:bodyPr/>
          <a:lstStyle/>
          <a:p>
            <a:fld id="{8D528D12-3D03-473D-8063-8B17C0D24E02}" type="slidenum">
              <a:rPr lang="zh-CN" altLang="en-US"/>
              <a:pPr/>
              <a:t>44</a:t>
            </a:fld>
            <a:endParaRPr lang="en-US" altLang="zh-CN"/>
          </a:p>
        </p:txBody>
      </p:sp>
      <p:sp>
        <p:nvSpPr>
          <p:cNvPr id="45059"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5060" name="Rectangle 3"/>
          <p:cNvSpPr>
            <a:spLocks noGrp="1" noChangeArrowheads="1"/>
          </p:cNvSpPr>
          <p:nvPr>
            <p:ph type="body" idx="1"/>
          </p:nvPr>
        </p:nvSpPr>
        <p:spPr>
          <a:xfrm>
            <a:off x="457200" y="549275"/>
            <a:ext cx="8362950" cy="6048375"/>
          </a:xfrm>
        </p:spPr>
        <p:txBody>
          <a:bodyPr/>
          <a:lstStyle/>
          <a:p>
            <a:pPr eaLnBrk="1" hangingPunct="1"/>
            <a:r>
              <a:rPr lang="zh-CN" altLang="en-US" smtClean="0"/>
              <a:t>计算机组成</a:t>
            </a:r>
            <a:r>
              <a:rPr lang="en-US" altLang="zh-CN" smtClean="0">
                <a:latin typeface="宋体" pitchFamily="2" charset="-122"/>
              </a:rPr>
              <a:t>(</a:t>
            </a:r>
            <a:r>
              <a:rPr lang="zh-CN" altLang="en-US" smtClean="0"/>
              <a:t>计算机组织</a:t>
            </a:r>
            <a:r>
              <a:rPr lang="en-US" altLang="zh-CN" smtClean="0">
                <a:latin typeface="宋体" pitchFamily="2" charset="-122"/>
              </a:rPr>
              <a:t>)</a:t>
            </a:r>
            <a:r>
              <a:rPr lang="zh-CN" altLang="en-US" smtClean="0"/>
              <a:t>：计算机</a:t>
            </a:r>
            <a:r>
              <a:rPr lang="zh-CN" altLang="en-US" smtClean="0">
                <a:solidFill>
                  <a:srgbClr val="0000FF"/>
                </a:solidFill>
              </a:rPr>
              <a:t>系统</a:t>
            </a:r>
            <a:r>
              <a:rPr lang="zh-CN" altLang="en-US" smtClean="0"/>
              <a:t>的</a:t>
            </a:r>
            <a:r>
              <a:rPr lang="zh-CN" altLang="en-US" smtClean="0">
                <a:solidFill>
                  <a:srgbClr val="FF0000"/>
                </a:solidFill>
                <a:latin typeface="黑体" pitchFamily="49" charset="-122"/>
                <a:ea typeface="黑体" pitchFamily="49" charset="-122"/>
              </a:rPr>
              <a:t>逻辑实现</a:t>
            </a:r>
            <a:r>
              <a:rPr lang="zh-CN" altLang="en-US" smtClean="0"/>
              <a:t>，包括最低层内部算法、数据流、控制流的逻辑实现。</a:t>
            </a:r>
          </a:p>
          <a:p>
            <a:pPr lvl="1" eaLnBrk="1" hangingPunct="1"/>
            <a:r>
              <a:rPr lang="zh-CN" altLang="en-US" smtClean="0"/>
              <a:t>数据通路的宽度；</a:t>
            </a:r>
          </a:p>
          <a:p>
            <a:pPr lvl="1" eaLnBrk="1" hangingPunct="1"/>
            <a:r>
              <a:rPr lang="zh-CN" altLang="en-US" smtClean="0"/>
              <a:t>专用部件的设置（如乘除法专用部件、浮点运算专用部件等等）；</a:t>
            </a:r>
          </a:p>
          <a:p>
            <a:pPr lvl="1" eaLnBrk="1" hangingPunct="1"/>
            <a:r>
              <a:rPr lang="zh-CN" altLang="en-US" smtClean="0"/>
              <a:t>各功能部件的并行程度；</a:t>
            </a:r>
          </a:p>
          <a:p>
            <a:pPr lvl="1" eaLnBrk="1" hangingPunct="1"/>
            <a:r>
              <a:rPr lang="zh-CN" altLang="en-US" smtClean="0"/>
              <a:t>各种操作的相容性与互斥性；</a:t>
            </a:r>
          </a:p>
          <a:p>
            <a:pPr lvl="1" eaLnBrk="1" hangingPunct="1"/>
            <a:r>
              <a:rPr lang="zh-CN" altLang="en-US" smtClean="0"/>
              <a:t>控制机构的组成方式；</a:t>
            </a:r>
          </a:p>
          <a:p>
            <a:pPr lvl="1" eaLnBrk="1" hangingPunct="1"/>
            <a:r>
              <a:rPr lang="zh-CN" altLang="en-US" smtClean="0"/>
              <a:t>缓冲与排队技术的应用；</a:t>
            </a:r>
          </a:p>
          <a:p>
            <a:pPr lvl="1" eaLnBrk="1" hangingPunct="1"/>
            <a:r>
              <a:rPr lang="zh-CN" altLang="en-US" smtClean="0"/>
              <a:t>预估、预判方法；</a:t>
            </a:r>
          </a:p>
          <a:p>
            <a:pPr lvl="1" eaLnBrk="1" hangingPunct="1"/>
            <a:r>
              <a:rPr lang="zh-CN" altLang="en-US" smtClean="0"/>
              <a:t>高可靠性技术；</a:t>
            </a:r>
            <a:r>
              <a:rPr lang="en-US" altLang="zh-CN" smtClean="0">
                <a:latin typeface="宋体" pitchFamily="2" charset="-122"/>
              </a:rPr>
              <a:t>……</a:t>
            </a:r>
            <a:endParaRPr lang="zh-CN" altLang="en-US" smtClean="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E45F6F63-3FAE-477A-A474-557D482F8BC9}" type="slidenum">
              <a:rPr lang="zh-CN" altLang="en-US"/>
              <a:pPr/>
              <a:t>45</a:t>
            </a:fld>
            <a:endParaRPr lang="en-US" altLang="zh-CN"/>
          </a:p>
        </p:txBody>
      </p:sp>
      <p:sp>
        <p:nvSpPr>
          <p:cNvPr id="46083"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6084" name="Rectangle 3"/>
          <p:cNvSpPr>
            <a:spLocks noGrp="1" noChangeArrowheads="1"/>
          </p:cNvSpPr>
          <p:nvPr>
            <p:ph type="body" idx="1"/>
          </p:nvPr>
        </p:nvSpPr>
        <p:spPr/>
        <p:txBody>
          <a:bodyPr/>
          <a:lstStyle/>
          <a:p>
            <a:pPr eaLnBrk="1" hangingPunct="1"/>
            <a:r>
              <a:rPr lang="zh-CN" altLang="en-US" smtClean="0"/>
              <a:t>计算机实现：计算机</a:t>
            </a:r>
            <a:r>
              <a:rPr lang="zh-CN" altLang="en-US" smtClean="0">
                <a:solidFill>
                  <a:srgbClr val="0000FF"/>
                </a:solidFill>
              </a:rPr>
              <a:t>组成</a:t>
            </a:r>
            <a:r>
              <a:rPr lang="zh-CN" altLang="en-US" smtClean="0"/>
              <a:t>的</a:t>
            </a:r>
            <a:r>
              <a:rPr lang="zh-CN" altLang="en-US" smtClean="0">
                <a:solidFill>
                  <a:srgbClr val="FF0000"/>
                </a:solidFill>
                <a:latin typeface="黑体" pitchFamily="49" charset="-122"/>
                <a:ea typeface="黑体" pitchFamily="49" charset="-122"/>
              </a:rPr>
              <a:t>物理实现</a:t>
            </a:r>
            <a:r>
              <a:rPr lang="zh-CN" altLang="en-US" smtClean="0"/>
              <a:t>。</a:t>
            </a:r>
            <a:br>
              <a:rPr lang="zh-CN" altLang="en-US" smtClean="0"/>
            </a:br>
            <a:r>
              <a:rPr lang="zh-CN" altLang="en-US" smtClean="0"/>
              <a:t>集成电路芯片、电子元器件、部件、插头、插座</a:t>
            </a:r>
          </a:p>
          <a:p>
            <a:pPr eaLnBrk="1" hangingPunct="1"/>
            <a:endParaRPr lang="zh-CN" altLang="en-US" smtClean="0"/>
          </a:p>
          <a:p>
            <a:pPr eaLnBrk="1" hangingPunct="1"/>
            <a:endParaRPr lang="zh-CN" altLang="en-US" smtClean="0"/>
          </a:p>
          <a:p>
            <a:pPr eaLnBrk="1" hangingPunct="1"/>
            <a:r>
              <a:rPr lang="zh-CN" altLang="en-US" smtClean="0">
                <a:solidFill>
                  <a:srgbClr val="0000FF"/>
                </a:solidFill>
                <a:ea typeface="黑体" pitchFamily="2" charset="-122"/>
              </a:rPr>
              <a:t>系统结构</a:t>
            </a:r>
            <a:r>
              <a:rPr lang="zh-CN" altLang="en-US" smtClean="0"/>
              <a:t>决定了计算机的</a:t>
            </a:r>
            <a:r>
              <a:rPr lang="zh-CN" altLang="en-US" smtClean="0">
                <a:solidFill>
                  <a:srgbClr val="FF0000"/>
                </a:solidFill>
              </a:rPr>
              <a:t>总体属性</a:t>
            </a:r>
            <a:r>
              <a:rPr lang="zh-CN" altLang="en-US" smtClean="0"/>
              <a:t>，</a:t>
            </a:r>
            <a:r>
              <a:rPr lang="zh-CN" altLang="en-US" smtClean="0">
                <a:solidFill>
                  <a:srgbClr val="0000FF"/>
                </a:solidFill>
                <a:ea typeface="黑体" pitchFamily="2" charset="-122"/>
              </a:rPr>
              <a:t>组成</a:t>
            </a:r>
            <a:r>
              <a:rPr lang="zh-CN" altLang="en-US" smtClean="0"/>
              <a:t>是体现这些属性的</a:t>
            </a:r>
            <a:r>
              <a:rPr lang="zh-CN" altLang="en-US" smtClean="0">
                <a:solidFill>
                  <a:srgbClr val="FF0000"/>
                </a:solidFill>
              </a:rPr>
              <a:t>逻辑设计</a:t>
            </a:r>
            <a:r>
              <a:rPr lang="zh-CN" altLang="en-US" smtClean="0"/>
              <a:t>，而</a:t>
            </a:r>
            <a:r>
              <a:rPr lang="zh-CN" altLang="en-US" smtClean="0">
                <a:solidFill>
                  <a:srgbClr val="0000FF"/>
                </a:solidFill>
                <a:ea typeface="黑体" pitchFamily="2" charset="-122"/>
              </a:rPr>
              <a:t>实现</a:t>
            </a:r>
            <a:r>
              <a:rPr lang="zh-CN" altLang="en-US" smtClean="0"/>
              <a:t>则是用具体的</a:t>
            </a:r>
            <a:r>
              <a:rPr lang="zh-CN" altLang="en-US" smtClean="0">
                <a:solidFill>
                  <a:srgbClr val="FF0000"/>
                </a:solidFill>
              </a:rPr>
              <a:t>器件</a:t>
            </a:r>
            <a:r>
              <a:rPr lang="zh-CN" altLang="en-US" smtClean="0"/>
              <a:t>来实现逻辑功能。</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E45F6F63-3FAE-477A-A474-557D482F8BC9}" type="slidenum">
              <a:rPr lang="zh-CN" altLang="en-US"/>
              <a:pPr/>
              <a:t>46</a:t>
            </a:fld>
            <a:endParaRPr lang="en-US" altLang="zh-CN"/>
          </a:p>
        </p:txBody>
      </p:sp>
      <p:sp>
        <p:nvSpPr>
          <p:cNvPr id="46083" name="Rectangle 2"/>
          <p:cNvSpPr>
            <a:spLocks noGrp="1" noChangeArrowheads="1"/>
          </p:cNvSpPr>
          <p:nvPr>
            <p:ph type="title"/>
          </p:nvPr>
        </p:nvSpPr>
        <p:spPr/>
        <p:txBody>
          <a:bodyPr/>
          <a:lstStyle/>
          <a:p>
            <a:pPr eaLnBrk="1" hangingPunct="1"/>
            <a:r>
              <a:rPr lang="zh-CN" altLang="en-US" smtClean="0"/>
              <a:t>二、计算机系统结构、组成与实现</a:t>
            </a:r>
          </a:p>
        </p:txBody>
      </p:sp>
      <p:sp>
        <p:nvSpPr>
          <p:cNvPr id="46084" name="Rectangle 3"/>
          <p:cNvSpPr>
            <a:spLocks noGrp="1" noChangeArrowheads="1"/>
          </p:cNvSpPr>
          <p:nvPr>
            <p:ph type="body" idx="1"/>
          </p:nvPr>
        </p:nvSpPr>
        <p:spPr>
          <a:xfrm>
            <a:off x="457200" y="1124744"/>
            <a:ext cx="8362950" cy="5112544"/>
          </a:xfrm>
        </p:spPr>
        <p:txBody>
          <a:bodyPr/>
          <a:lstStyle/>
          <a:p>
            <a:pPr marL="0" indent="0">
              <a:spcBef>
                <a:spcPts val="300"/>
              </a:spcBef>
              <a:buNone/>
            </a:pPr>
            <a:r>
              <a:rPr lang="zh-CN" altLang="en-US" smtClean="0"/>
              <a:t>对于某一功能来说，既可以用</a:t>
            </a:r>
            <a:r>
              <a:rPr lang="zh-CN" altLang="en-US" smtClean="0">
                <a:solidFill>
                  <a:srgbClr val="FF0000"/>
                </a:solidFill>
              </a:rPr>
              <a:t>软件</a:t>
            </a:r>
            <a:r>
              <a:rPr lang="zh-CN" altLang="en-US" smtClean="0"/>
              <a:t>实现，也可以用</a:t>
            </a:r>
            <a:r>
              <a:rPr lang="zh-CN" altLang="en-US" smtClean="0">
                <a:solidFill>
                  <a:srgbClr val="FF0000"/>
                </a:solidFill>
              </a:rPr>
              <a:t>硬件</a:t>
            </a:r>
            <a:r>
              <a:rPr lang="zh-CN" altLang="en-US" smtClean="0"/>
              <a:t>实现，称为</a:t>
            </a:r>
            <a:r>
              <a:rPr lang="zh-CN" altLang="en-US" smtClean="0">
                <a:solidFill>
                  <a:srgbClr val="CC0066"/>
                </a:solidFill>
                <a:effectLst>
                  <a:outerShdw blurRad="38100" dist="38100" dir="2700000" algn="tl">
                    <a:srgbClr val="000000">
                      <a:alpha val="43137"/>
                    </a:srgbClr>
                  </a:outerShdw>
                </a:effectLst>
              </a:rPr>
              <a:t>软硬件</a:t>
            </a:r>
            <a:r>
              <a:rPr lang="zh-CN" altLang="en-US" smtClean="0"/>
              <a:t>在</a:t>
            </a:r>
            <a:r>
              <a:rPr lang="zh-CN" altLang="en-US" smtClean="0">
                <a:solidFill>
                  <a:srgbClr val="CC0066"/>
                </a:solidFill>
                <a:effectLst>
                  <a:outerShdw blurRad="38100" dist="38100" dir="2700000" algn="tl">
                    <a:srgbClr val="000000">
                      <a:alpha val="43137"/>
                    </a:srgbClr>
                  </a:outerShdw>
                </a:effectLst>
              </a:rPr>
              <a:t>逻辑上</a:t>
            </a:r>
            <a:r>
              <a:rPr lang="zh-CN" altLang="en-US" smtClean="0"/>
              <a:t>是</a:t>
            </a:r>
            <a:r>
              <a:rPr lang="zh-CN" altLang="en-US" smtClean="0">
                <a:solidFill>
                  <a:srgbClr val="CC0066"/>
                </a:solidFill>
                <a:effectLst>
                  <a:outerShdw blurRad="38100" dist="38100" dir="2700000" algn="tl">
                    <a:srgbClr val="000000">
                      <a:alpha val="43137"/>
                    </a:srgbClr>
                  </a:outerShdw>
                </a:effectLst>
                <a:latin typeface="黑体" pitchFamily="49" charset="-122"/>
                <a:ea typeface="黑体" pitchFamily="49" charset="-122"/>
              </a:rPr>
              <a:t>等效</a:t>
            </a:r>
            <a:r>
              <a:rPr lang="zh-CN" altLang="en-US" smtClean="0"/>
              <a:t>的。</a:t>
            </a:r>
            <a:endParaRPr lang="en-US" altLang="zh-CN" smtClean="0"/>
          </a:p>
          <a:p>
            <a:pPr marL="0" indent="0">
              <a:spcBef>
                <a:spcPts val="300"/>
              </a:spcBef>
              <a:buNone/>
            </a:pPr>
            <a:endParaRPr lang="en-US" altLang="zh-CN" smtClean="0"/>
          </a:p>
          <a:p>
            <a:pPr marL="0" indent="0">
              <a:spcBef>
                <a:spcPts val="300"/>
              </a:spcBef>
              <a:buNone/>
            </a:pPr>
            <a:r>
              <a:rPr lang="zh-CN" altLang="en-US" smtClean="0"/>
              <a:t>一个功能若</a:t>
            </a:r>
            <a:r>
              <a:rPr lang="zh-CN" altLang="en-US" smtClean="0">
                <a:solidFill>
                  <a:srgbClr val="FF0000"/>
                </a:solidFill>
              </a:rPr>
              <a:t>使用频繁</a:t>
            </a:r>
            <a:r>
              <a:rPr lang="zh-CN" altLang="en-US" smtClean="0"/>
              <a:t>，且用硬件实现</a:t>
            </a:r>
            <a:r>
              <a:rPr lang="zh-CN" altLang="en-US" smtClean="0">
                <a:solidFill>
                  <a:srgbClr val="0000FF"/>
                </a:solidFill>
              </a:rPr>
              <a:t>成本理想</a:t>
            </a:r>
            <a:r>
              <a:rPr lang="zh-CN" altLang="en-US" smtClean="0"/>
              <a:t>，则用</a:t>
            </a:r>
            <a:r>
              <a:rPr lang="zh-CN" altLang="en-US" smtClean="0">
                <a:solidFill>
                  <a:srgbClr val="003399"/>
                </a:solidFill>
                <a:effectLst>
                  <a:outerShdw blurRad="38100" dist="38100" dir="2700000" algn="tl">
                    <a:srgbClr val="000000">
                      <a:alpha val="43137"/>
                    </a:srgbClr>
                  </a:outerShdw>
                </a:effectLst>
                <a:latin typeface="黑体" pitchFamily="49" charset="-122"/>
                <a:ea typeface="黑体" pitchFamily="49" charset="-122"/>
              </a:rPr>
              <a:t>硬件</a:t>
            </a:r>
            <a:r>
              <a:rPr lang="zh-CN" altLang="en-US" smtClean="0">
                <a:solidFill>
                  <a:srgbClr val="FF0000"/>
                </a:solidFill>
              </a:rPr>
              <a:t>实现</a:t>
            </a:r>
            <a:r>
              <a:rPr lang="zh-CN" altLang="en-US" smtClean="0"/>
              <a:t>可提高效率；</a:t>
            </a:r>
            <a:endParaRPr lang="en-US" altLang="zh-CN" smtClean="0"/>
          </a:p>
          <a:p>
            <a:pPr marL="0" indent="0">
              <a:spcBef>
                <a:spcPts val="300"/>
              </a:spcBef>
              <a:buNone/>
            </a:pPr>
            <a:r>
              <a:rPr lang="zh-CN" altLang="en-US" smtClean="0">
                <a:solidFill>
                  <a:srgbClr val="003399"/>
                </a:solidFill>
                <a:effectLst>
                  <a:outerShdw blurRad="38100" dist="38100" dir="2700000" algn="tl">
                    <a:srgbClr val="000000">
                      <a:alpha val="43137"/>
                    </a:srgbClr>
                  </a:outerShdw>
                </a:effectLst>
                <a:latin typeface="黑体" pitchFamily="49" charset="-122"/>
                <a:ea typeface="黑体" pitchFamily="49" charset="-122"/>
              </a:rPr>
              <a:t>软件</a:t>
            </a:r>
            <a:r>
              <a:rPr lang="zh-CN" altLang="en-US" smtClean="0"/>
              <a:t>：</a:t>
            </a:r>
            <a:r>
              <a:rPr lang="zh-CN" altLang="en-US" smtClean="0">
                <a:solidFill>
                  <a:srgbClr val="CC0099"/>
                </a:solidFill>
              </a:rPr>
              <a:t>灵活性</a:t>
            </a:r>
            <a:r>
              <a:rPr lang="zh-CN" altLang="en-US" smtClean="0"/>
              <a:t>高，效率不如用硬件实现。</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计算机</a:t>
            </a:r>
            <a:r>
              <a:rPr lang="zh-CN" altLang="en-US" sz="4400" b="0" smtClean="0">
                <a:solidFill>
                  <a:srgbClr val="FFCC00"/>
                </a:solidFill>
                <a:latin typeface="Arial" charset="0"/>
                <a:ea typeface="黑体" pitchFamily="2" charset="-122"/>
              </a:rPr>
              <a:t>组成</a:t>
            </a:r>
            <a:r>
              <a:rPr lang="zh-CN" altLang="en-US" sz="4400" b="0" smtClean="0">
                <a:solidFill>
                  <a:srgbClr val="FFFFFF"/>
                </a:solidFill>
                <a:latin typeface="Arial" charset="0"/>
                <a:ea typeface="黑体" pitchFamily="2" charset="-122"/>
              </a:rPr>
              <a:t>与</a:t>
            </a:r>
            <a:r>
              <a:rPr lang="zh-CN" altLang="en-US" sz="4400" b="0" smtClean="0">
                <a:solidFill>
                  <a:srgbClr val="FFCC00"/>
                </a:solidFill>
                <a:latin typeface="Arial" charset="0"/>
                <a:ea typeface="黑体" pitchFamily="2" charset="-122"/>
              </a:rPr>
              <a:t>体系结构</a:t>
            </a:r>
            <a:endParaRPr lang="zh-CN" altLang="en-US" sz="4400" b="0" smtClean="0">
              <a:solidFill>
                <a:srgbClr val="FFFFFF"/>
              </a:solidFill>
              <a:latin typeface="Arial" charset="0"/>
              <a:ea typeface="黑体" pitchFamily="2" charset="-122"/>
            </a:endParaRPr>
          </a:p>
          <a:p>
            <a:pPr eaLnBrk="1" hangingPunct="1">
              <a:spcBef>
                <a:spcPct val="10000"/>
              </a:spcBef>
              <a:buClrTx/>
            </a:pPr>
            <a:r>
              <a:rPr lang="zh-CN" altLang="en-US" sz="4400" b="0" smtClean="0">
                <a:solidFill>
                  <a:srgbClr val="FFFFFF"/>
                </a:solidFill>
                <a:latin typeface="Arial" charset="0"/>
                <a:ea typeface="黑体" pitchFamily="2" charset="-122"/>
              </a:rPr>
              <a:t>第</a:t>
            </a:r>
            <a:r>
              <a:rPr lang="en-US" altLang="zh-CN" sz="8000" b="0" smtClean="0">
                <a:solidFill>
                  <a:srgbClr val="FFFFFF"/>
                </a:solidFill>
                <a:latin typeface="Arial" charset="0"/>
                <a:ea typeface="黑体" pitchFamily="2" charset="-122"/>
              </a:rPr>
              <a:t>1</a:t>
            </a:r>
            <a:r>
              <a:rPr lang="zh-CN" altLang="en-US" sz="4400" b="0" smtClean="0">
                <a:solidFill>
                  <a:srgbClr val="FFFFFF"/>
                </a:solidFill>
                <a:latin typeface="Arial" charset="0"/>
                <a:ea typeface="黑体" pitchFamily="2" charset="-122"/>
              </a:rPr>
              <a:t>章  绪论</a:t>
            </a:r>
          </a:p>
        </p:txBody>
      </p:sp>
      <p:sp>
        <p:nvSpPr>
          <p:cNvPr id="1121283"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ea typeface="楷体_GB2312" pitchFamily="49" charset="-122"/>
              </a:rPr>
              <a:t>1.4  </a:t>
            </a:r>
            <a:r>
              <a:rPr lang="zh-CN" altLang="en-US" sz="3800">
                <a:ea typeface="楷体_GB2312" pitchFamily="49" charset="-122"/>
              </a:rPr>
              <a:t>计算机的分类及性能描述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121282">
                                            <p:txEl>
                                              <p:pRg st="0" end="0"/>
                                            </p:txEl>
                                          </p:spTgt>
                                        </p:tgtEl>
                                        <p:attrNameLst>
                                          <p:attrName>style.visibility</p:attrName>
                                        </p:attrNameLst>
                                      </p:cBhvr>
                                      <p:to>
                                        <p:strVal val="visible"/>
                                      </p:to>
                                    </p:set>
                                    <p:anim calcmode="lin" valueType="num">
                                      <p:cBhvr>
                                        <p:cTn id="7" dur="500" fill="hold"/>
                                        <p:tgtEl>
                                          <p:spTgt spid="1121282">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21282">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21282">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21282">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121282">
                                            <p:txEl>
                                              <p:pRg st="1" end="1"/>
                                            </p:txEl>
                                          </p:spTgt>
                                        </p:tgtEl>
                                        <p:attrNameLst>
                                          <p:attrName>style.visibility</p:attrName>
                                        </p:attrNameLst>
                                      </p:cBhvr>
                                      <p:to>
                                        <p:strVal val="visible"/>
                                      </p:to>
                                    </p:set>
                                    <p:anim calcmode="lin" valueType="num">
                                      <p:cBhvr additive="base">
                                        <p:cTn id="14" dur="500" fill="hold"/>
                                        <p:tgtEl>
                                          <p:spTgt spid="1121282">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121282">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121283">
                                            <p:txEl>
                                              <p:pRg st="0" end="0"/>
                                            </p:txEl>
                                          </p:spTgt>
                                        </p:tgtEl>
                                        <p:attrNameLst>
                                          <p:attrName>style.visibility</p:attrName>
                                        </p:attrNameLst>
                                      </p:cBhvr>
                                      <p:to>
                                        <p:strVal val="visible"/>
                                      </p:to>
                                    </p:set>
                                    <p:anim calcmode="lin" valueType="num">
                                      <p:cBhvr additive="base">
                                        <p:cTn id="19" dur="500" fill="hold"/>
                                        <p:tgtEl>
                                          <p:spTgt spid="112128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12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p:spPr>
        <p:txBody>
          <a:bodyPr/>
          <a:lstStyle/>
          <a:p>
            <a:fld id="{2F4F14B6-3B51-4CE1-BEF4-2761F0B023C2}" type="slidenum">
              <a:rPr lang="zh-CN" altLang="en-US"/>
              <a:pPr/>
              <a:t>48</a:t>
            </a:fld>
            <a:endParaRPr lang="en-US" altLang="zh-CN"/>
          </a:p>
        </p:txBody>
      </p:sp>
      <p:sp>
        <p:nvSpPr>
          <p:cNvPr id="48131" name="Rectangle 2"/>
          <p:cNvSpPr>
            <a:spLocks noGrp="1" noChangeArrowheads="1"/>
          </p:cNvSpPr>
          <p:nvPr>
            <p:ph type="title"/>
          </p:nvPr>
        </p:nvSpPr>
        <p:spPr/>
        <p:txBody>
          <a:bodyPr/>
          <a:lstStyle/>
          <a:p>
            <a:pPr eaLnBrk="1" hangingPunct="1"/>
            <a:r>
              <a:rPr lang="zh-CN" altLang="en-US" smtClean="0"/>
              <a:t>一、计算机的分类</a:t>
            </a:r>
          </a:p>
        </p:txBody>
      </p:sp>
      <p:sp>
        <p:nvSpPr>
          <p:cNvPr id="48132" name="Rectangle 3"/>
          <p:cNvSpPr>
            <a:spLocks noGrp="1" noChangeArrowheads="1"/>
          </p:cNvSpPr>
          <p:nvPr>
            <p:ph type="body" idx="1"/>
          </p:nvPr>
        </p:nvSpPr>
        <p:spPr/>
        <p:txBody>
          <a:bodyPr/>
          <a:lstStyle/>
          <a:p>
            <a:pPr eaLnBrk="1" hangingPunct="1"/>
            <a:r>
              <a:rPr lang="zh-CN" altLang="en-US" smtClean="0"/>
              <a:t>早期的计算机分类方法：</a:t>
            </a:r>
          </a:p>
          <a:p>
            <a:pPr lvl="1" eaLnBrk="1" hangingPunct="1"/>
            <a:r>
              <a:rPr lang="zh-CN" altLang="en-US" smtClean="0"/>
              <a:t>微型机</a:t>
            </a:r>
          </a:p>
          <a:p>
            <a:pPr lvl="1" eaLnBrk="1" hangingPunct="1"/>
            <a:r>
              <a:rPr lang="zh-CN" altLang="en-US" smtClean="0"/>
              <a:t>小型机</a:t>
            </a:r>
          </a:p>
          <a:p>
            <a:pPr lvl="1" eaLnBrk="1" hangingPunct="1"/>
            <a:r>
              <a:rPr lang="zh-CN" altLang="en-US" smtClean="0"/>
              <a:t>中型机</a:t>
            </a:r>
          </a:p>
          <a:p>
            <a:pPr lvl="1" eaLnBrk="1" hangingPunct="1"/>
            <a:r>
              <a:rPr lang="zh-CN" altLang="en-US" smtClean="0"/>
              <a:t>大型机</a:t>
            </a:r>
          </a:p>
          <a:p>
            <a:pPr lvl="1" eaLnBrk="1" hangingPunct="1"/>
            <a:r>
              <a:rPr lang="zh-CN" altLang="en-US" smtClean="0"/>
              <a:t>巨型机</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EEAC9738-AECE-462E-9B6E-5732983EDD0C}" type="slidenum">
              <a:rPr lang="zh-CN" altLang="en-US"/>
              <a:pPr/>
              <a:t>49</a:t>
            </a:fld>
            <a:endParaRPr lang="en-US" altLang="zh-CN"/>
          </a:p>
        </p:txBody>
      </p:sp>
      <p:sp>
        <p:nvSpPr>
          <p:cNvPr id="49155" name="Rectangle 2"/>
          <p:cNvSpPr>
            <a:spLocks noGrp="1" noChangeArrowheads="1"/>
          </p:cNvSpPr>
          <p:nvPr>
            <p:ph type="title"/>
          </p:nvPr>
        </p:nvSpPr>
        <p:spPr/>
        <p:txBody>
          <a:bodyPr/>
          <a:lstStyle/>
          <a:p>
            <a:pPr eaLnBrk="1" hangingPunct="1"/>
            <a:r>
              <a:rPr lang="zh-CN" altLang="en-US" smtClean="0"/>
              <a:t>一、计算机的分类</a:t>
            </a:r>
          </a:p>
        </p:txBody>
      </p:sp>
      <p:sp>
        <p:nvSpPr>
          <p:cNvPr id="49156" name="Rectangle 3"/>
          <p:cNvSpPr>
            <a:spLocks noGrp="1" noChangeArrowheads="1"/>
          </p:cNvSpPr>
          <p:nvPr>
            <p:ph type="body" idx="1"/>
          </p:nvPr>
        </p:nvSpPr>
        <p:spPr>
          <a:xfrm>
            <a:off x="457200" y="548680"/>
            <a:ext cx="8362950" cy="6048671"/>
          </a:xfrm>
        </p:spPr>
        <p:txBody>
          <a:bodyPr/>
          <a:lstStyle/>
          <a:p>
            <a:pPr eaLnBrk="1" hangingPunct="1">
              <a:spcBef>
                <a:spcPts val="0"/>
              </a:spcBef>
            </a:pPr>
            <a:r>
              <a:rPr lang="zh-CN" altLang="en-US" smtClean="0"/>
              <a:t>以用途分类：</a:t>
            </a:r>
          </a:p>
          <a:p>
            <a:pPr lvl="1" eaLnBrk="1" hangingPunct="1">
              <a:spcBef>
                <a:spcPts val="0"/>
              </a:spcBef>
            </a:pPr>
            <a:r>
              <a:rPr lang="zh-CN" altLang="en-US" smtClean="0"/>
              <a:t>通用计算机</a:t>
            </a:r>
            <a:endParaRPr lang="en-US" altLang="zh-CN" smtClean="0"/>
          </a:p>
          <a:p>
            <a:pPr lvl="2" eaLnBrk="1" hangingPunct="1">
              <a:spcBef>
                <a:spcPts val="0"/>
              </a:spcBef>
            </a:pPr>
            <a:r>
              <a:rPr lang="zh-CN" altLang="en-US" smtClean="0"/>
              <a:t>个人计算机</a:t>
            </a:r>
            <a:r>
              <a:rPr lang="en-US" altLang="zh-CN" smtClean="0"/>
              <a:t>PC</a:t>
            </a:r>
          </a:p>
          <a:p>
            <a:pPr lvl="2" eaLnBrk="1" hangingPunct="1">
              <a:spcBef>
                <a:spcPts val="0"/>
              </a:spcBef>
            </a:pPr>
            <a:r>
              <a:rPr lang="zh-CN" altLang="en-US" smtClean="0"/>
              <a:t>服务器</a:t>
            </a:r>
            <a:endParaRPr lang="en-US" altLang="zh-CN" smtClean="0"/>
          </a:p>
          <a:p>
            <a:pPr lvl="3" eaLnBrk="1" hangingPunct="1">
              <a:spcBef>
                <a:spcPts val="0"/>
              </a:spcBef>
            </a:pPr>
            <a:r>
              <a:rPr lang="en-US" altLang="zh-CN" sz="2800" smtClean="0"/>
              <a:t>WEB</a:t>
            </a:r>
            <a:r>
              <a:rPr lang="zh-CN" altLang="en-US" sz="2800" smtClean="0"/>
              <a:t>服务器</a:t>
            </a:r>
          </a:p>
          <a:p>
            <a:pPr lvl="3" eaLnBrk="1" hangingPunct="1">
              <a:spcBef>
                <a:spcPts val="0"/>
              </a:spcBef>
            </a:pPr>
            <a:r>
              <a:rPr lang="en-US" altLang="zh-CN" sz="2800" smtClean="0"/>
              <a:t>FTP</a:t>
            </a:r>
            <a:r>
              <a:rPr lang="zh-CN" altLang="en-US" sz="2800" smtClean="0"/>
              <a:t>服务器</a:t>
            </a:r>
          </a:p>
          <a:p>
            <a:pPr lvl="3" eaLnBrk="1" hangingPunct="1">
              <a:spcBef>
                <a:spcPts val="0"/>
              </a:spcBef>
            </a:pPr>
            <a:r>
              <a:rPr lang="en-US" altLang="zh-CN" sz="2800" smtClean="0"/>
              <a:t>MAIL</a:t>
            </a:r>
            <a:r>
              <a:rPr lang="zh-CN" altLang="en-US" sz="2800" smtClean="0"/>
              <a:t>服务器</a:t>
            </a:r>
          </a:p>
          <a:p>
            <a:pPr lvl="3" eaLnBrk="1" hangingPunct="1">
              <a:spcBef>
                <a:spcPts val="0"/>
              </a:spcBef>
            </a:pPr>
            <a:r>
              <a:rPr lang="zh-CN" altLang="en-US" sz="2800" smtClean="0"/>
              <a:t>文件共享服务器 </a:t>
            </a:r>
          </a:p>
          <a:p>
            <a:pPr lvl="3" eaLnBrk="1" hangingPunct="1">
              <a:spcBef>
                <a:spcPts val="0"/>
              </a:spcBef>
            </a:pPr>
            <a:r>
              <a:rPr lang="zh-CN" altLang="en-US" sz="2800" smtClean="0"/>
              <a:t>数据库应用服务器</a:t>
            </a:r>
          </a:p>
          <a:p>
            <a:pPr lvl="3" eaLnBrk="1" hangingPunct="1">
              <a:spcBef>
                <a:spcPts val="0"/>
              </a:spcBef>
            </a:pPr>
            <a:r>
              <a:rPr lang="zh-CN" altLang="en-US" sz="2800" smtClean="0"/>
              <a:t>网站的网关服务器</a:t>
            </a:r>
          </a:p>
          <a:p>
            <a:pPr lvl="3" eaLnBrk="1" hangingPunct="1">
              <a:spcBef>
                <a:spcPts val="0"/>
              </a:spcBef>
            </a:pPr>
            <a:r>
              <a:rPr lang="en-US" altLang="zh-CN" sz="2800" smtClean="0"/>
              <a:t>DNS</a:t>
            </a:r>
            <a:r>
              <a:rPr lang="zh-CN" altLang="en-US" sz="2800" smtClean="0"/>
              <a:t>服务器</a:t>
            </a:r>
          </a:p>
          <a:p>
            <a:pPr lvl="3" eaLnBrk="1" hangingPunct="1">
              <a:spcBef>
                <a:spcPts val="0"/>
              </a:spcBef>
            </a:pPr>
            <a:r>
              <a:rPr lang="zh-CN" altLang="en-US" sz="2800" smtClean="0"/>
              <a:t>流媒体服务器</a:t>
            </a:r>
          </a:p>
          <a:p>
            <a:pPr lvl="1" eaLnBrk="1" hangingPunct="1">
              <a:spcBef>
                <a:spcPts val="0"/>
              </a:spcBef>
            </a:pPr>
            <a:r>
              <a:rPr lang="zh-CN" altLang="en-US" smtClean="0"/>
              <a:t>嵌入式计算机（专用计算机）</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a:spLocks noGrp="1"/>
          </p:cNvSpPr>
          <p:nvPr>
            <p:ph type="sldNum" sz="quarter" idx="11"/>
          </p:nvPr>
        </p:nvSpPr>
        <p:spPr>
          <a:noFill/>
        </p:spPr>
        <p:txBody>
          <a:bodyPr/>
          <a:lstStyle/>
          <a:p>
            <a:fld id="{AFC02223-D116-40E5-A23F-3C8BA937594D}" type="slidenum">
              <a:rPr lang="zh-CN" altLang="en-US"/>
              <a:pPr/>
              <a:t>5</a:t>
            </a:fld>
            <a:endParaRPr lang="en-US" altLang="zh-CN"/>
          </a:p>
        </p:txBody>
      </p:sp>
      <p:sp>
        <p:nvSpPr>
          <p:cNvPr id="16387" name="Rectangle 2"/>
          <p:cNvSpPr>
            <a:spLocks noGrp="1" noChangeArrowheads="1"/>
          </p:cNvSpPr>
          <p:nvPr>
            <p:ph type="title"/>
          </p:nvPr>
        </p:nvSpPr>
        <p:spPr/>
        <p:txBody>
          <a:bodyPr/>
          <a:lstStyle/>
          <a:p>
            <a:pPr eaLnBrk="1" hangingPunct="1"/>
            <a:endParaRPr lang="zh-CN" altLang="en-US" smtClean="0"/>
          </a:p>
        </p:txBody>
      </p:sp>
      <p:sp>
        <p:nvSpPr>
          <p:cNvPr id="1098755" name="Rectangle 3"/>
          <p:cNvSpPr>
            <a:spLocks noGrp="1" noChangeArrowheads="1"/>
          </p:cNvSpPr>
          <p:nvPr>
            <p:ph type="body" idx="1"/>
          </p:nvPr>
        </p:nvSpPr>
        <p:spPr>
          <a:xfrm>
            <a:off x="1187450" y="1412875"/>
            <a:ext cx="7632700" cy="4824413"/>
          </a:xfrm>
        </p:spPr>
        <p:txBody>
          <a:bodyPr/>
          <a:lstStyle/>
          <a:p>
            <a:pPr eaLnBrk="1" hangingPunct="1">
              <a:buFont typeface="Wingdings" pitchFamily="2" charset="2"/>
              <a:buNone/>
            </a:pPr>
            <a:r>
              <a:rPr lang="zh-CN" altLang="en-US" sz="3200" smtClean="0">
                <a:solidFill>
                  <a:srgbClr val="0000FF"/>
                </a:solidFill>
                <a:latin typeface="Arial" charset="0"/>
                <a:ea typeface="黑体" pitchFamily="2" charset="-122"/>
              </a:rPr>
              <a:t>第</a:t>
            </a:r>
            <a:r>
              <a:rPr lang="en-US" altLang="zh-CN" sz="3200" smtClean="0">
                <a:solidFill>
                  <a:srgbClr val="0000FF"/>
                </a:solidFill>
                <a:latin typeface="Arial" charset="0"/>
                <a:ea typeface="黑体" pitchFamily="2" charset="-122"/>
              </a:rPr>
              <a:t>1</a:t>
            </a:r>
            <a:r>
              <a:rPr lang="zh-CN" altLang="en-US" sz="3200" smtClean="0">
                <a:solidFill>
                  <a:srgbClr val="0000FF"/>
                </a:solidFill>
                <a:latin typeface="Arial" charset="0"/>
                <a:ea typeface="黑体" pitchFamily="2" charset="-122"/>
              </a:rPr>
              <a:t>章 序论</a:t>
            </a:r>
          </a:p>
          <a:p>
            <a:pPr eaLnBrk="1" hangingPunct="1"/>
            <a:endParaRPr lang="zh-CN" altLang="en-US" smtClean="0"/>
          </a:p>
          <a:p>
            <a:pPr eaLnBrk="1" hangingPunct="1"/>
            <a:r>
              <a:rPr lang="zh-CN" altLang="en-US" smtClean="0"/>
              <a:t>计算机的发展史</a:t>
            </a:r>
          </a:p>
          <a:p>
            <a:pPr eaLnBrk="1" hangingPunct="1"/>
            <a:r>
              <a:rPr lang="zh-CN" altLang="en-US" smtClean="0"/>
              <a:t>计算机的基本组成</a:t>
            </a:r>
          </a:p>
          <a:p>
            <a:pPr eaLnBrk="1" hangingPunct="1"/>
            <a:r>
              <a:rPr lang="zh-CN" altLang="en-US" smtClean="0"/>
              <a:t>计算机的分层组织结构</a:t>
            </a:r>
          </a:p>
          <a:p>
            <a:pPr eaLnBrk="1" hangingPunct="1"/>
            <a:r>
              <a:rPr lang="zh-CN" altLang="en-US" smtClean="0"/>
              <a:t>计算机的分类、性能描述</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098755">
                                            <p:txEl>
                                              <p:pRg st="2" end="2"/>
                                            </p:txEl>
                                          </p:spTgt>
                                        </p:tgtEl>
                                        <p:attrNameLst>
                                          <p:attrName>style.visibility</p:attrName>
                                        </p:attrNameLst>
                                      </p:cBhvr>
                                      <p:to>
                                        <p:strVal val="visible"/>
                                      </p:to>
                                    </p:set>
                                    <p:animEffect transition="in" filter="slide(fromBottom)">
                                      <p:cBhvr>
                                        <p:cTn id="7" dur="500"/>
                                        <p:tgtEl>
                                          <p:spTgt spid="1098755">
                                            <p:txEl>
                                              <p:pRg st="2" end="2"/>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098755">
                                            <p:txEl>
                                              <p:pRg st="3" end="3"/>
                                            </p:txEl>
                                          </p:spTgt>
                                        </p:tgtEl>
                                        <p:attrNameLst>
                                          <p:attrName>style.visibility</p:attrName>
                                        </p:attrNameLst>
                                      </p:cBhvr>
                                      <p:to>
                                        <p:strVal val="visible"/>
                                      </p:to>
                                    </p:set>
                                    <p:animEffect transition="in" filter="slide(fromBottom)">
                                      <p:cBhvr>
                                        <p:cTn id="11" dur="500"/>
                                        <p:tgtEl>
                                          <p:spTgt spid="1098755">
                                            <p:txEl>
                                              <p:pRg st="3" end="3"/>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animEffect transition="in" filter="slide(fromBottom)">
                                      <p:cBhvr>
                                        <p:cTn id="15" dur="500"/>
                                        <p:tgtEl>
                                          <p:spTgt spid="1098755">
                                            <p:txEl>
                                              <p:pRg st="4" end="4"/>
                                            </p:txEl>
                                          </p:spTgt>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1098755">
                                            <p:txEl>
                                              <p:pRg st="5" end="5"/>
                                            </p:txEl>
                                          </p:spTgt>
                                        </p:tgtEl>
                                        <p:attrNameLst>
                                          <p:attrName>style.visibility</p:attrName>
                                        </p:attrNameLst>
                                      </p:cBhvr>
                                      <p:to>
                                        <p:strVal val="visible"/>
                                      </p:to>
                                    </p:set>
                                    <p:animEffect transition="in" filter="slide(fromBottom)">
                                      <p:cBhvr>
                                        <p:cTn id="19" dur="500"/>
                                        <p:tgtEl>
                                          <p:spTgt spid="1098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EEAC9738-AECE-462E-9B6E-5732983EDD0C}" type="slidenum">
              <a:rPr lang="zh-CN" altLang="en-US"/>
              <a:pPr/>
              <a:t>50</a:t>
            </a:fld>
            <a:endParaRPr lang="en-US" altLang="zh-CN"/>
          </a:p>
        </p:txBody>
      </p:sp>
      <p:sp>
        <p:nvSpPr>
          <p:cNvPr id="49155" name="Rectangle 2"/>
          <p:cNvSpPr>
            <a:spLocks noGrp="1" noChangeArrowheads="1"/>
          </p:cNvSpPr>
          <p:nvPr>
            <p:ph type="title"/>
          </p:nvPr>
        </p:nvSpPr>
        <p:spPr/>
        <p:txBody>
          <a:bodyPr/>
          <a:lstStyle/>
          <a:p>
            <a:pPr eaLnBrk="1" hangingPunct="1"/>
            <a:r>
              <a:rPr lang="zh-CN" altLang="en-US" smtClean="0"/>
              <a:t>一、计算机的分类</a:t>
            </a:r>
          </a:p>
        </p:txBody>
      </p:sp>
      <p:sp>
        <p:nvSpPr>
          <p:cNvPr id="49156" name="Rectangle 3"/>
          <p:cNvSpPr>
            <a:spLocks noGrp="1" noChangeArrowheads="1"/>
          </p:cNvSpPr>
          <p:nvPr>
            <p:ph type="body" idx="1"/>
          </p:nvPr>
        </p:nvSpPr>
        <p:spPr>
          <a:xfrm>
            <a:off x="529530" y="1412777"/>
            <a:ext cx="8362950" cy="5112567"/>
          </a:xfrm>
        </p:spPr>
        <p:txBody>
          <a:bodyPr/>
          <a:lstStyle/>
          <a:p>
            <a:pPr eaLnBrk="1" hangingPunct="1">
              <a:spcBef>
                <a:spcPts val="0"/>
              </a:spcBef>
            </a:pPr>
            <a:r>
              <a:rPr lang="zh-CN" altLang="en-US" smtClean="0">
                <a:solidFill>
                  <a:srgbClr val="FF0000"/>
                </a:solidFill>
              </a:rPr>
              <a:t>个人移动设备</a:t>
            </a:r>
            <a:r>
              <a:rPr lang="zh-CN" altLang="en-US" smtClean="0"/>
              <a:t>（</a:t>
            </a:r>
            <a:r>
              <a:rPr lang="en-US" altLang="zh-CN" smtClean="0"/>
              <a:t>PMD</a:t>
            </a:r>
            <a:r>
              <a:rPr lang="zh-CN" altLang="en-US" smtClean="0"/>
              <a:t>）</a:t>
            </a:r>
            <a:r>
              <a:rPr lang="en-US" altLang="zh-CN" smtClean="0"/>
              <a:t/>
            </a:r>
            <a:br>
              <a:rPr lang="en-US" altLang="zh-CN" smtClean="0"/>
            </a:br>
            <a:r>
              <a:rPr lang="zh-CN" altLang="en-US" smtClean="0"/>
              <a:t>带有多媒体用户界面的无线设备</a:t>
            </a:r>
            <a:endParaRPr lang="en-US" altLang="zh-CN" smtClean="0"/>
          </a:p>
          <a:p>
            <a:pPr eaLnBrk="1" hangingPunct="1">
              <a:spcBef>
                <a:spcPts val="0"/>
              </a:spcBef>
            </a:pPr>
            <a:r>
              <a:rPr lang="zh-CN" altLang="en-US" smtClean="0">
                <a:solidFill>
                  <a:srgbClr val="FF0000"/>
                </a:solidFill>
              </a:rPr>
              <a:t>桌面计算</a:t>
            </a:r>
            <a:r>
              <a:rPr lang="zh-CN" altLang="en-US" smtClean="0"/>
              <a:t>（台式机）</a:t>
            </a:r>
            <a:endParaRPr lang="en-US" altLang="zh-CN" smtClean="0"/>
          </a:p>
          <a:p>
            <a:pPr eaLnBrk="1" hangingPunct="1">
              <a:spcBef>
                <a:spcPts val="0"/>
              </a:spcBef>
            </a:pPr>
            <a:r>
              <a:rPr lang="zh-CN" altLang="en-US" smtClean="0">
                <a:solidFill>
                  <a:srgbClr val="FF0000"/>
                </a:solidFill>
              </a:rPr>
              <a:t>服务器</a:t>
            </a:r>
            <a:r>
              <a:rPr lang="en-US" altLang="zh-CN" smtClean="0"/>
              <a:t/>
            </a:r>
            <a:br>
              <a:rPr lang="en-US" altLang="zh-CN" smtClean="0"/>
            </a:br>
            <a:r>
              <a:rPr lang="zh-CN" altLang="en-US" smtClean="0"/>
              <a:t>可靠性、可扩展性、吞吐能力</a:t>
            </a:r>
            <a:endParaRPr lang="en-US" altLang="zh-CN" smtClean="0"/>
          </a:p>
          <a:p>
            <a:pPr eaLnBrk="1" hangingPunct="1">
              <a:spcBef>
                <a:spcPts val="0"/>
              </a:spcBef>
            </a:pPr>
            <a:r>
              <a:rPr lang="zh-CN" altLang="en-US" smtClean="0">
                <a:solidFill>
                  <a:srgbClr val="FF0000"/>
                </a:solidFill>
              </a:rPr>
              <a:t>集群</a:t>
            </a:r>
            <a:r>
              <a:rPr lang="en-US" altLang="zh-CN" smtClean="0">
                <a:solidFill>
                  <a:srgbClr val="FF0000"/>
                </a:solidFill>
              </a:rPr>
              <a:t>/</a:t>
            </a:r>
            <a:r>
              <a:rPr lang="zh-CN" altLang="en-US" smtClean="0">
                <a:solidFill>
                  <a:srgbClr val="FF0000"/>
                </a:solidFill>
              </a:rPr>
              <a:t>仓库级计算机</a:t>
            </a:r>
            <a:endParaRPr lang="en-US" altLang="zh-CN" smtClean="0">
              <a:solidFill>
                <a:srgbClr val="FF0000"/>
              </a:solidFill>
            </a:endParaRPr>
          </a:p>
          <a:p>
            <a:pPr lvl="1" eaLnBrk="1" hangingPunct="1">
              <a:spcBef>
                <a:spcPts val="0"/>
              </a:spcBef>
            </a:pPr>
            <a:r>
              <a:rPr lang="zh-CN" altLang="en-US" sz="2400" smtClean="0"/>
              <a:t>软件即服务</a:t>
            </a:r>
            <a:r>
              <a:rPr lang="en-US" altLang="zh-CN" sz="2400" smtClean="0">
                <a:latin typeface="+mn-ea"/>
              </a:rPr>
              <a:t>(</a:t>
            </a:r>
            <a:r>
              <a:rPr lang="en-US" altLang="zh-CN" sz="2400" smtClean="0"/>
              <a:t>SaaS</a:t>
            </a:r>
            <a:r>
              <a:rPr lang="en-US" altLang="zh-CN" sz="2400" smtClean="0">
                <a:latin typeface="+mn-ea"/>
              </a:rPr>
              <a:t>)</a:t>
            </a:r>
            <a:r>
              <a:rPr lang="zh-CN" altLang="en-US" sz="2400" smtClean="0"/>
              <a:t>应用：</a:t>
            </a:r>
            <a:r>
              <a:rPr lang="en-US" altLang="zh-CN" sz="2400" smtClean="0"/>
              <a:t/>
            </a:r>
            <a:br>
              <a:rPr lang="en-US" altLang="zh-CN" sz="2400" smtClean="0"/>
            </a:br>
            <a:r>
              <a:rPr lang="zh-CN" altLang="en-US" sz="2400" smtClean="0"/>
              <a:t>搜索、社交网络、视频分享、多人游戏、在线销售</a:t>
            </a:r>
            <a:endParaRPr lang="en-US" altLang="zh-CN" sz="2400" smtClean="0"/>
          </a:p>
          <a:p>
            <a:pPr lvl="1" eaLnBrk="1" hangingPunct="1">
              <a:spcBef>
                <a:spcPts val="0"/>
              </a:spcBef>
            </a:pPr>
            <a:r>
              <a:rPr lang="zh-CN" altLang="en-US" sz="2400" smtClean="0"/>
              <a:t>最大规模的集群称为仓库级计算机</a:t>
            </a:r>
            <a:r>
              <a:rPr lang="en-US" altLang="zh-CN" sz="2400" smtClean="0">
                <a:latin typeface="+mn-ea"/>
              </a:rPr>
              <a:t>(</a:t>
            </a:r>
            <a:r>
              <a:rPr lang="en-US" altLang="zh-CN" sz="2400" smtClean="0"/>
              <a:t>WSC</a:t>
            </a:r>
            <a:r>
              <a:rPr lang="en-US" altLang="zh-CN" sz="2400" smtClean="0">
                <a:latin typeface="+mn-ea"/>
              </a:rPr>
              <a:t>)</a:t>
            </a:r>
          </a:p>
          <a:p>
            <a:pPr lvl="1" eaLnBrk="1" hangingPunct="1">
              <a:spcBef>
                <a:spcPts val="0"/>
              </a:spcBef>
            </a:pPr>
            <a:r>
              <a:rPr lang="zh-CN" altLang="en-US" sz="2400" smtClean="0"/>
              <a:t>超级计算机：强调浮点性能；紧耦合。</a:t>
            </a:r>
            <a:endParaRPr lang="en-US" altLang="zh-CN" sz="2400" smtClean="0"/>
          </a:p>
          <a:p>
            <a:pPr eaLnBrk="1" hangingPunct="1">
              <a:spcBef>
                <a:spcPts val="0"/>
              </a:spcBef>
            </a:pPr>
            <a:r>
              <a:rPr lang="zh-CN" altLang="en-US" smtClean="0">
                <a:solidFill>
                  <a:srgbClr val="FF0000"/>
                </a:solidFill>
              </a:rPr>
              <a:t>嵌入式</a:t>
            </a:r>
            <a:r>
              <a:rPr lang="zh-CN" altLang="en-US" smtClean="0"/>
              <a:t>（通常不能运行第三方软件）</a:t>
            </a:r>
            <a:r>
              <a:rPr lang="en-US" altLang="zh-CN" smtClean="0"/>
              <a:t/>
            </a:r>
            <a:br>
              <a:rPr lang="en-US" altLang="zh-CN" smtClean="0"/>
            </a:br>
            <a:r>
              <a:rPr lang="zh-CN" altLang="en-US" smtClean="0"/>
              <a:t>微波炉、洗衣机、打印机、网络交换机、汽车</a:t>
            </a:r>
          </a:p>
          <a:p>
            <a:pPr lvl="1" eaLnBrk="1" hangingPunct="1">
              <a:spcBef>
                <a:spcPts val="0"/>
              </a:spcBef>
            </a:pPr>
            <a:endParaRPr lang="zh-CN" altLang="en-US" smtClean="0"/>
          </a:p>
        </p:txBody>
      </p:sp>
      <p:sp>
        <p:nvSpPr>
          <p:cNvPr id="5" name="Rectangle 3"/>
          <p:cNvSpPr txBox="1">
            <a:spLocks noChangeArrowheads="1"/>
          </p:cNvSpPr>
          <p:nvPr/>
        </p:nvSpPr>
        <p:spPr bwMode="auto">
          <a:xfrm>
            <a:off x="323850" y="548681"/>
            <a:ext cx="8362950"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1" algn="l" defTabSz="914400" rtl="0" eaLnBrk="1" fontAlgn="base" latinLnBrk="0" hangingPunct="1">
              <a:lnSpc>
                <a:spcPct val="100000"/>
              </a:lnSpc>
              <a:spcBef>
                <a:spcPts val="0"/>
              </a:spcBef>
              <a:spcAft>
                <a:spcPct val="0"/>
              </a:spcAft>
              <a:buClr>
                <a:srgbClr val="006600"/>
              </a:buClr>
              <a:buSzPct val="75000"/>
              <a:tabLst/>
              <a:defRPr/>
            </a:pPr>
            <a:r>
              <a:rPr lang="en-US" altLang="zh-CN" sz="2800" kern="0" smtClean="0">
                <a:latin typeface="+mn-lt"/>
                <a:ea typeface="+mn-ea"/>
              </a:rPr>
              <a:t>《</a:t>
            </a:r>
            <a:r>
              <a:rPr lang="zh-CN" altLang="en-US" sz="2800" kern="0" smtClean="0">
                <a:latin typeface="+mn-lt"/>
                <a:ea typeface="+mn-ea"/>
              </a:rPr>
              <a:t>计算机系统结构</a:t>
            </a:r>
            <a:r>
              <a:rPr lang="en-US" altLang="zh-CN" sz="2800" kern="0" smtClean="0">
                <a:latin typeface="+mn-lt"/>
                <a:ea typeface="+mn-ea"/>
              </a:rPr>
              <a:t>: </a:t>
            </a:r>
            <a:r>
              <a:rPr lang="zh-CN" altLang="en-US" sz="2800" kern="0" smtClean="0">
                <a:latin typeface="+mn-lt"/>
                <a:ea typeface="+mn-ea"/>
              </a:rPr>
              <a:t>量化的研究方法</a:t>
            </a:r>
            <a:r>
              <a:rPr lang="en-US" altLang="zh-CN" sz="2800" kern="0" smtClean="0">
                <a:latin typeface="+mn-ea"/>
                <a:ea typeface="+mn-ea"/>
              </a:rPr>
              <a:t>(</a:t>
            </a:r>
            <a:r>
              <a:rPr lang="zh-CN" altLang="en-US" sz="2800" kern="0" smtClean="0">
                <a:latin typeface="+mn-lt"/>
                <a:ea typeface="+mn-ea"/>
              </a:rPr>
              <a:t>第</a:t>
            </a:r>
            <a:r>
              <a:rPr lang="en-US" altLang="zh-CN" sz="2800" kern="0" smtClean="0">
                <a:latin typeface="+mn-lt"/>
                <a:ea typeface="+mn-ea"/>
              </a:rPr>
              <a:t>5</a:t>
            </a:r>
            <a:r>
              <a:rPr lang="zh-CN" altLang="en-US" sz="2800" kern="0" smtClean="0">
                <a:latin typeface="+mn-lt"/>
                <a:ea typeface="+mn-ea"/>
              </a:rPr>
              <a:t>版</a:t>
            </a:r>
            <a:r>
              <a:rPr lang="en-US" altLang="zh-CN" sz="2800" kern="0" smtClean="0">
                <a:latin typeface="+mn-ea"/>
                <a:ea typeface="+mn-ea"/>
              </a:rPr>
              <a:t>)</a:t>
            </a:r>
            <a:r>
              <a:rPr lang="en-US" altLang="zh-CN" sz="2800" kern="0" smtClean="0">
                <a:latin typeface="+mn-lt"/>
                <a:ea typeface="+mn-ea"/>
              </a:rPr>
              <a:t>》</a:t>
            </a:r>
            <a:r>
              <a:rPr lang="zh-CN" altLang="en-US" sz="2800" kern="0" smtClean="0">
                <a:latin typeface="+mn-lt"/>
                <a:ea typeface="+mn-ea"/>
              </a:rPr>
              <a:t>中</a:t>
            </a:r>
            <a:endParaRPr lang="en-US" altLang="zh-CN" sz="2800" kern="0" smtClean="0">
              <a:latin typeface="+mn-lt"/>
              <a:ea typeface="+mn-ea"/>
            </a:endParaRPr>
          </a:p>
          <a:p>
            <a:pPr marL="0" marR="0" lvl="1" algn="l" defTabSz="914400" rtl="0" eaLnBrk="1" fontAlgn="base" latinLnBrk="0" hangingPunct="1">
              <a:lnSpc>
                <a:spcPct val="100000"/>
              </a:lnSpc>
              <a:spcBef>
                <a:spcPts val="0"/>
              </a:spcBef>
              <a:spcAft>
                <a:spcPct val="0"/>
              </a:spcAft>
              <a:buClr>
                <a:srgbClr val="006600"/>
              </a:buClr>
              <a:buSzPct val="75000"/>
              <a:tabLst/>
              <a:defRPr/>
            </a:pPr>
            <a:r>
              <a:rPr lang="zh-CN" altLang="en-US" sz="2800" kern="0" smtClean="0">
                <a:latin typeface="+mn-lt"/>
                <a:ea typeface="+mn-ea"/>
              </a:rPr>
              <a:t>计算机的分类：</a:t>
            </a:r>
            <a:endParaRPr kumimoji="0" lang="zh-CN" altLang="en-US" sz="2800" b="1" i="0" u="none" strike="noStrike" kern="0" cap="none" spc="0" normalizeH="0" baseline="0" noProof="0" smtClean="0">
              <a:ln>
                <a:noFill/>
              </a:ln>
              <a:solidFill>
                <a:schemeClr val="tx1"/>
              </a:solidFill>
              <a:effectLst/>
              <a:uLnTx/>
              <a:uFillTx/>
              <a:latin typeface="+mn-lt"/>
              <a:ea typeface="+mn-ea"/>
            </a:endParaRPr>
          </a:p>
        </p:txBody>
      </p:sp>
      <p:pic>
        <p:nvPicPr>
          <p:cNvPr id="186371" name="Picture 3"/>
          <p:cNvPicPr>
            <a:picLocks noChangeAspect="1" noChangeArrowheads="1"/>
          </p:cNvPicPr>
          <p:nvPr/>
        </p:nvPicPr>
        <p:blipFill>
          <a:blip r:embed="rId2" cstate="print"/>
          <a:srcRect/>
          <a:stretch>
            <a:fillRect/>
          </a:stretch>
        </p:blipFill>
        <p:spPr bwMode="auto">
          <a:xfrm>
            <a:off x="6116303" y="1196752"/>
            <a:ext cx="2632161" cy="295232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p:cNvSpPr>
            <a:spLocks noGrp="1"/>
          </p:cNvSpPr>
          <p:nvPr>
            <p:ph type="sldNum" sz="quarter" idx="11"/>
          </p:nvPr>
        </p:nvSpPr>
        <p:spPr>
          <a:noFill/>
        </p:spPr>
        <p:txBody>
          <a:bodyPr/>
          <a:lstStyle/>
          <a:p>
            <a:fld id="{11F24245-B18C-427E-893F-A8EABCA45E2A}" type="slidenum">
              <a:rPr lang="zh-CN" altLang="en-US"/>
              <a:pPr/>
              <a:t>51</a:t>
            </a:fld>
            <a:endParaRPr lang="en-US" altLang="zh-CN"/>
          </a:p>
        </p:txBody>
      </p:sp>
      <p:sp>
        <p:nvSpPr>
          <p:cNvPr id="51203" name="Rectangle 2"/>
          <p:cNvSpPr>
            <a:spLocks noGrp="1" noChangeArrowheads="1"/>
          </p:cNvSpPr>
          <p:nvPr>
            <p:ph type="title"/>
          </p:nvPr>
        </p:nvSpPr>
        <p:spPr/>
        <p:txBody>
          <a:bodyPr/>
          <a:lstStyle/>
          <a:p>
            <a:pPr eaLnBrk="1" hangingPunct="1"/>
            <a:r>
              <a:rPr lang="zh-CN" altLang="en-US" smtClean="0"/>
              <a:t>一、计算机的分类</a:t>
            </a:r>
          </a:p>
        </p:txBody>
      </p:sp>
      <p:sp>
        <p:nvSpPr>
          <p:cNvPr id="51204" name="Rectangle 3"/>
          <p:cNvSpPr>
            <a:spLocks noGrp="1" noChangeArrowheads="1"/>
          </p:cNvSpPr>
          <p:nvPr>
            <p:ph type="body" idx="1"/>
          </p:nvPr>
        </p:nvSpPr>
        <p:spPr>
          <a:xfrm>
            <a:off x="457200" y="765175"/>
            <a:ext cx="8435975" cy="5472113"/>
          </a:xfrm>
        </p:spPr>
        <p:txBody>
          <a:bodyPr/>
          <a:lstStyle/>
          <a:p>
            <a:pPr eaLnBrk="1" hangingPunct="1"/>
            <a:r>
              <a:rPr lang="zh-CN" altLang="en-US" smtClean="0"/>
              <a:t>佛林</a:t>
            </a:r>
            <a:r>
              <a:rPr lang="en-US" altLang="en-US" smtClean="0">
                <a:latin typeface="宋体" pitchFamily="2" charset="-122"/>
              </a:rPr>
              <a:t>(</a:t>
            </a:r>
            <a:r>
              <a:rPr lang="en-US" altLang="en-US" smtClean="0"/>
              <a:t>Flynn</a:t>
            </a:r>
            <a:r>
              <a:rPr lang="en-US" altLang="en-US" smtClean="0">
                <a:latin typeface="宋体" pitchFamily="2" charset="-122"/>
              </a:rPr>
              <a:t>)</a:t>
            </a:r>
            <a:r>
              <a:rPr lang="zh-CN" altLang="en-US" smtClean="0"/>
              <a:t>分类法</a:t>
            </a:r>
          </a:p>
          <a:p>
            <a:pPr lvl="1" eaLnBrk="1" hangingPunct="1"/>
            <a:r>
              <a:rPr lang="zh-CN" altLang="en-US" smtClean="0">
                <a:solidFill>
                  <a:srgbClr val="FF0066"/>
                </a:solidFill>
                <a:latin typeface="+mj-ea"/>
                <a:ea typeface="+mj-ea"/>
              </a:rPr>
              <a:t>单</a:t>
            </a:r>
            <a:r>
              <a:rPr lang="zh-CN" altLang="en-US" smtClean="0">
                <a:solidFill>
                  <a:srgbClr val="0000FF"/>
                </a:solidFill>
              </a:rPr>
              <a:t>指令流</a:t>
            </a:r>
            <a:r>
              <a:rPr lang="zh-CN" altLang="en-US" smtClean="0">
                <a:solidFill>
                  <a:srgbClr val="FF0066"/>
                </a:solidFill>
                <a:latin typeface="+mj-ea"/>
                <a:ea typeface="+mj-ea"/>
              </a:rPr>
              <a:t>单</a:t>
            </a:r>
            <a:r>
              <a:rPr lang="zh-CN" altLang="en-US" smtClean="0">
                <a:solidFill>
                  <a:srgbClr val="0000FF"/>
                </a:solidFill>
              </a:rPr>
              <a:t>数据流</a:t>
            </a:r>
            <a:r>
              <a:rPr lang="zh-CN" altLang="en-US" smtClean="0"/>
              <a:t> </a:t>
            </a:r>
            <a:r>
              <a:rPr lang="en-US" altLang="zh-CN" smtClean="0"/>
              <a:t>SISD</a:t>
            </a:r>
            <a:br>
              <a:rPr lang="en-US" altLang="zh-CN" smtClean="0"/>
            </a:br>
            <a:r>
              <a:rPr lang="zh-CN" altLang="en-US" smtClean="0"/>
              <a:t>（</a:t>
            </a:r>
            <a:r>
              <a:rPr lang="en-US" altLang="zh-CN" smtClean="0">
                <a:solidFill>
                  <a:srgbClr val="FF0000"/>
                </a:solidFill>
              </a:rPr>
              <a:t>S</a:t>
            </a:r>
            <a:r>
              <a:rPr lang="en-US" altLang="zh-CN" smtClean="0"/>
              <a:t>ingle </a:t>
            </a:r>
            <a:r>
              <a:rPr lang="en-US" altLang="zh-CN" smtClean="0">
                <a:solidFill>
                  <a:srgbClr val="FF0000"/>
                </a:solidFill>
              </a:rPr>
              <a:t>I</a:t>
            </a:r>
            <a:r>
              <a:rPr lang="en-US" altLang="zh-CN" smtClean="0"/>
              <a:t>nstruction </a:t>
            </a:r>
            <a:r>
              <a:rPr lang="en-US" altLang="zh-CN" smtClean="0">
                <a:solidFill>
                  <a:srgbClr val="FF0000"/>
                </a:solidFill>
              </a:rPr>
              <a:t>S</a:t>
            </a:r>
            <a:r>
              <a:rPr lang="en-US" altLang="zh-CN" smtClean="0"/>
              <a:t>ingle </a:t>
            </a:r>
            <a:r>
              <a:rPr lang="en-US" altLang="zh-CN" smtClean="0">
                <a:solidFill>
                  <a:srgbClr val="FF0000"/>
                </a:solidFill>
              </a:rPr>
              <a:t>D</a:t>
            </a:r>
            <a:r>
              <a:rPr lang="en-US" altLang="zh-CN" smtClean="0"/>
              <a:t>atastream</a:t>
            </a:r>
            <a:r>
              <a:rPr lang="zh-CN" altLang="en-US" smtClean="0"/>
              <a:t>）</a:t>
            </a:r>
          </a:p>
          <a:p>
            <a:pPr lvl="1" eaLnBrk="1" hangingPunct="1"/>
            <a:r>
              <a:rPr lang="zh-CN" altLang="en-US" smtClean="0">
                <a:solidFill>
                  <a:srgbClr val="FF0066"/>
                </a:solidFill>
                <a:latin typeface="+mj-ea"/>
                <a:ea typeface="+mj-ea"/>
              </a:rPr>
              <a:t>单</a:t>
            </a:r>
            <a:r>
              <a:rPr lang="zh-CN" altLang="en-US" smtClean="0">
                <a:solidFill>
                  <a:srgbClr val="0000FF"/>
                </a:solidFill>
              </a:rPr>
              <a:t>指令流</a:t>
            </a:r>
            <a:r>
              <a:rPr lang="zh-CN" altLang="en-US" smtClean="0">
                <a:solidFill>
                  <a:srgbClr val="FF6600"/>
                </a:solidFill>
                <a:latin typeface="+mj-ea"/>
                <a:ea typeface="+mj-ea"/>
              </a:rPr>
              <a:t>多</a:t>
            </a:r>
            <a:r>
              <a:rPr lang="zh-CN" altLang="en-US" smtClean="0">
                <a:solidFill>
                  <a:srgbClr val="0000FF"/>
                </a:solidFill>
              </a:rPr>
              <a:t>数据流</a:t>
            </a:r>
            <a:r>
              <a:rPr lang="zh-CN" altLang="en-US" smtClean="0"/>
              <a:t> </a:t>
            </a:r>
            <a:r>
              <a:rPr lang="en-US" altLang="zh-CN" smtClean="0"/>
              <a:t>SIMD</a:t>
            </a:r>
            <a:br>
              <a:rPr lang="en-US" altLang="zh-CN" smtClean="0"/>
            </a:br>
            <a:r>
              <a:rPr lang="zh-CN" altLang="en-US" smtClean="0"/>
              <a:t>（</a:t>
            </a:r>
            <a:r>
              <a:rPr lang="en-US" altLang="zh-CN" smtClean="0">
                <a:solidFill>
                  <a:srgbClr val="FF0000"/>
                </a:solidFill>
              </a:rPr>
              <a:t>S</a:t>
            </a:r>
            <a:r>
              <a:rPr lang="en-US" altLang="zh-CN" smtClean="0"/>
              <a:t>ingle </a:t>
            </a:r>
            <a:r>
              <a:rPr lang="en-US" altLang="zh-CN" smtClean="0">
                <a:solidFill>
                  <a:srgbClr val="FF0000"/>
                </a:solidFill>
              </a:rPr>
              <a:t>I</a:t>
            </a:r>
            <a:r>
              <a:rPr lang="en-US" altLang="zh-CN" smtClean="0"/>
              <a:t>nstruction </a:t>
            </a:r>
            <a:r>
              <a:rPr lang="en-US" altLang="zh-CN" smtClean="0">
                <a:solidFill>
                  <a:srgbClr val="FF0000"/>
                </a:solidFill>
              </a:rPr>
              <a:t>M</a:t>
            </a:r>
            <a:r>
              <a:rPr lang="en-US" altLang="zh-CN" smtClean="0"/>
              <a:t>ultiple </a:t>
            </a:r>
            <a:r>
              <a:rPr lang="en-US" altLang="zh-CN" smtClean="0">
                <a:solidFill>
                  <a:srgbClr val="FF0000"/>
                </a:solidFill>
              </a:rPr>
              <a:t>D</a:t>
            </a:r>
            <a:r>
              <a:rPr lang="en-US" altLang="zh-CN" smtClean="0"/>
              <a:t>atastream</a:t>
            </a:r>
            <a:r>
              <a:rPr lang="zh-CN" altLang="en-US" smtClean="0"/>
              <a:t>）</a:t>
            </a:r>
          </a:p>
          <a:p>
            <a:pPr lvl="1" eaLnBrk="1" hangingPunct="1"/>
            <a:r>
              <a:rPr lang="zh-CN" altLang="en-US" smtClean="0">
                <a:solidFill>
                  <a:srgbClr val="FF6600"/>
                </a:solidFill>
                <a:latin typeface="+mj-ea"/>
                <a:ea typeface="+mj-ea"/>
              </a:rPr>
              <a:t>多</a:t>
            </a:r>
            <a:r>
              <a:rPr lang="zh-CN" altLang="en-US" smtClean="0">
                <a:solidFill>
                  <a:srgbClr val="0000FF"/>
                </a:solidFill>
              </a:rPr>
              <a:t>指令流</a:t>
            </a:r>
            <a:r>
              <a:rPr lang="zh-CN" altLang="en-US" smtClean="0">
                <a:solidFill>
                  <a:srgbClr val="FF0066"/>
                </a:solidFill>
                <a:latin typeface="+mj-ea"/>
                <a:ea typeface="+mj-ea"/>
              </a:rPr>
              <a:t>单</a:t>
            </a:r>
            <a:r>
              <a:rPr lang="zh-CN" altLang="en-US" smtClean="0">
                <a:solidFill>
                  <a:srgbClr val="0000FF"/>
                </a:solidFill>
              </a:rPr>
              <a:t>数据流</a:t>
            </a:r>
            <a:r>
              <a:rPr lang="zh-CN" altLang="en-US" smtClean="0"/>
              <a:t> </a:t>
            </a:r>
            <a:r>
              <a:rPr lang="en-US" altLang="zh-CN" smtClean="0"/>
              <a:t>MISD</a:t>
            </a:r>
            <a:br>
              <a:rPr lang="en-US" altLang="zh-CN" smtClean="0"/>
            </a:br>
            <a:r>
              <a:rPr lang="zh-CN" altLang="en-US" smtClean="0"/>
              <a:t>（</a:t>
            </a:r>
            <a:r>
              <a:rPr lang="en-US" altLang="zh-CN" smtClean="0">
                <a:solidFill>
                  <a:srgbClr val="FF0000"/>
                </a:solidFill>
              </a:rPr>
              <a:t>M</a:t>
            </a:r>
            <a:r>
              <a:rPr lang="en-US" altLang="zh-CN" smtClean="0"/>
              <a:t>ultiple </a:t>
            </a:r>
            <a:r>
              <a:rPr lang="en-US" altLang="zh-CN" smtClean="0">
                <a:solidFill>
                  <a:srgbClr val="FF0000"/>
                </a:solidFill>
              </a:rPr>
              <a:t>I</a:t>
            </a:r>
            <a:r>
              <a:rPr lang="en-US" altLang="zh-CN" smtClean="0"/>
              <a:t>nstruction </a:t>
            </a:r>
            <a:r>
              <a:rPr lang="en-US" altLang="zh-CN" smtClean="0">
                <a:solidFill>
                  <a:srgbClr val="FF0000"/>
                </a:solidFill>
              </a:rPr>
              <a:t>S</a:t>
            </a:r>
            <a:r>
              <a:rPr lang="en-US" altLang="zh-CN" smtClean="0"/>
              <a:t>ingle </a:t>
            </a:r>
            <a:r>
              <a:rPr lang="en-US" altLang="zh-CN" smtClean="0">
                <a:solidFill>
                  <a:srgbClr val="FF0000"/>
                </a:solidFill>
              </a:rPr>
              <a:t>D</a:t>
            </a:r>
            <a:r>
              <a:rPr lang="en-US" altLang="zh-CN" smtClean="0"/>
              <a:t>atastream</a:t>
            </a:r>
            <a:r>
              <a:rPr lang="zh-CN" altLang="en-US" smtClean="0"/>
              <a:t>）</a:t>
            </a:r>
          </a:p>
          <a:p>
            <a:pPr lvl="1" eaLnBrk="1" hangingPunct="1"/>
            <a:r>
              <a:rPr lang="zh-CN" altLang="en-US" smtClean="0">
                <a:solidFill>
                  <a:srgbClr val="FF6600"/>
                </a:solidFill>
                <a:latin typeface="+mj-ea"/>
                <a:ea typeface="+mj-ea"/>
              </a:rPr>
              <a:t>多</a:t>
            </a:r>
            <a:r>
              <a:rPr lang="zh-CN" altLang="en-US" smtClean="0">
                <a:solidFill>
                  <a:srgbClr val="0000FF"/>
                </a:solidFill>
              </a:rPr>
              <a:t>指令流</a:t>
            </a:r>
            <a:r>
              <a:rPr lang="zh-CN" altLang="en-US" smtClean="0">
                <a:solidFill>
                  <a:srgbClr val="FF6600"/>
                </a:solidFill>
                <a:latin typeface="+mj-ea"/>
                <a:ea typeface="+mj-ea"/>
              </a:rPr>
              <a:t>多</a:t>
            </a:r>
            <a:r>
              <a:rPr lang="zh-CN" altLang="en-US" smtClean="0">
                <a:solidFill>
                  <a:srgbClr val="0000FF"/>
                </a:solidFill>
              </a:rPr>
              <a:t>数据流</a:t>
            </a:r>
            <a:r>
              <a:rPr lang="zh-CN" altLang="en-US" smtClean="0"/>
              <a:t> </a:t>
            </a:r>
            <a:r>
              <a:rPr lang="en-US" altLang="zh-CN" smtClean="0"/>
              <a:t>MIMD</a:t>
            </a:r>
            <a:br>
              <a:rPr lang="en-US" altLang="zh-CN" smtClean="0"/>
            </a:br>
            <a:r>
              <a:rPr lang="zh-CN" altLang="en-US" smtClean="0"/>
              <a:t>（</a:t>
            </a:r>
            <a:r>
              <a:rPr lang="en-US" altLang="zh-CN" smtClean="0">
                <a:solidFill>
                  <a:srgbClr val="FF0000"/>
                </a:solidFill>
              </a:rPr>
              <a:t>M</a:t>
            </a:r>
            <a:r>
              <a:rPr lang="en-US" altLang="zh-CN" smtClean="0"/>
              <a:t>ultiple </a:t>
            </a:r>
            <a:r>
              <a:rPr lang="en-US" altLang="zh-CN" smtClean="0">
                <a:solidFill>
                  <a:srgbClr val="FF0000"/>
                </a:solidFill>
              </a:rPr>
              <a:t>I</a:t>
            </a:r>
            <a:r>
              <a:rPr lang="en-US" altLang="zh-CN" smtClean="0"/>
              <a:t>nstruction </a:t>
            </a:r>
            <a:r>
              <a:rPr lang="en-US" altLang="zh-CN" smtClean="0">
                <a:solidFill>
                  <a:srgbClr val="FF0000"/>
                </a:solidFill>
              </a:rPr>
              <a:t>M</a:t>
            </a:r>
            <a:r>
              <a:rPr lang="en-US" altLang="zh-CN" smtClean="0"/>
              <a:t>ultiple </a:t>
            </a:r>
            <a:r>
              <a:rPr lang="en-US" altLang="zh-CN" smtClean="0">
                <a:solidFill>
                  <a:srgbClr val="FF0000"/>
                </a:solidFill>
              </a:rPr>
              <a:t>D</a:t>
            </a:r>
            <a:r>
              <a:rPr lang="en-US" altLang="zh-CN" smtClean="0"/>
              <a:t>atastream</a:t>
            </a:r>
            <a:r>
              <a:rPr lang="zh-CN" altLang="en-US" smtClean="0"/>
              <a:t>）</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p:spPr>
        <p:txBody>
          <a:bodyPr/>
          <a:lstStyle/>
          <a:p>
            <a:fld id="{0D5189B9-F601-462E-89FB-AE685DB0DF0A}" type="slidenum">
              <a:rPr lang="zh-CN" altLang="en-US"/>
              <a:pPr/>
              <a:t>52</a:t>
            </a:fld>
            <a:endParaRPr lang="en-US" altLang="zh-CN"/>
          </a:p>
        </p:txBody>
      </p:sp>
      <p:sp>
        <p:nvSpPr>
          <p:cNvPr id="52227" name="Rectangle 2"/>
          <p:cNvSpPr>
            <a:spLocks noGrp="1" noChangeArrowheads="1"/>
          </p:cNvSpPr>
          <p:nvPr>
            <p:ph type="title"/>
          </p:nvPr>
        </p:nvSpPr>
        <p:spPr/>
        <p:txBody>
          <a:bodyPr/>
          <a:lstStyle/>
          <a:p>
            <a:pPr eaLnBrk="1" hangingPunct="1"/>
            <a:r>
              <a:rPr lang="zh-CN" altLang="en-US" smtClean="0"/>
              <a:t>一、计算机的分类</a:t>
            </a:r>
          </a:p>
        </p:txBody>
      </p:sp>
      <p:sp>
        <p:nvSpPr>
          <p:cNvPr id="52228" name="Rectangle 3"/>
          <p:cNvSpPr>
            <a:spLocks noGrp="1" noChangeArrowheads="1"/>
          </p:cNvSpPr>
          <p:nvPr>
            <p:ph type="body" idx="1"/>
          </p:nvPr>
        </p:nvSpPr>
        <p:spPr>
          <a:xfrm>
            <a:off x="457200" y="549275"/>
            <a:ext cx="8435975" cy="5688013"/>
          </a:xfrm>
        </p:spPr>
        <p:txBody>
          <a:bodyPr/>
          <a:lstStyle/>
          <a:p>
            <a:pPr eaLnBrk="1" hangingPunct="1"/>
            <a:r>
              <a:rPr lang="zh-CN" altLang="en-US" smtClean="0"/>
              <a:t>佛林</a:t>
            </a:r>
            <a:r>
              <a:rPr lang="en-US" altLang="en-US" smtClean="0">
                <a:latin typeface="宋体" pitchFamily="2" charset="-122"/>
              </a:rPr>
              <a:t>(</a:t>
            </a:r>
            <a:r>
              <a:rPr lang="en-US" altLang="en-US" smtClean="0"/>
              <a:t>Flynn</a:t>
            </a:r>
            <a:r>
              <a:rPr lang="en-US" altLang="en-US" smtClean="0">
                <a:latin typeface="宋体" pitchFamily="2" charset="-122"/>
              </a:rPr>
              <a:t>)</a:t>
            </a:r>
            <a:r>
              <a:rPr lang="zh-CN" altLang="en-US" smtClean="0"/>
              <a:t>分类法</a:t>
            </a:r>
          </a:p>
        </p:txBody>
      </p:sp>
      <p:sp>
        <p:nvSpPr>
          <p:cNvPr id="52229" name="Rectangle 4"/>
          <p:cNvSpPr>
            <a:spLocks noChangeArrowheads="1"/>
          </p:cNvSpPr>
          <p:nvPr/>
        </p:nvSpPr>
        <p:spPr bwMode="auto">
          <a:xfrm>
            <a:off x="1547813"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p>
        </p:txBody>
      </p:sp>
      <p:sp>
        <p:nvSpPr>
          <p:cNvPr id="52230" name="Rectangle 5"/>
          <p:cNvSpPr>
            <a:spLocks noChangeArrowheads="1"/>
          </p:cNvSpPr>
          <p:nvPr/>
        </p:nvSpPr>
        <p:spPr bwMode="auto">
          <a:xfrm>
            <a:off x="3563938"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p>
        </p:txBody>
      </p:sp>
      <p:sp>
        <p:nvSpPr>
          <p:cNvPr id="52231" name="Text Box 6"/>
          <p:cNvSpPr txBox="1">
            <a:spLocks noChangeArrowheads="1"/>
          </p:cNvSpPr>
          <p:nvPr/>
        </p:nvSpPr>
        <p:spPr bwMode="auto">
          <a:xfrm>
            <a:off x="2773363" y="1989138"/>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p>
        </p:txBody>
      </p:sp>
      <p:sp>
        <p:nvSpPr>
          <p:cNvPr id="52232" name="Line 7"/>
          <p:cNvSpPr>
            <a:spLocks noChangeShapeType="1"/>
          </p:cNvSpPr>
          <p:nvPr/>
        </p:nvSpPr>
        <p:spPr bwMode="auto">
          <a:xfrm>
            <a:off x="2627313" y="2420938"/>
            <a:ext cx="936625" cy="0"/>
          </a:xfrm>
          <a:prstGeom prst="line">
            <a:avLst/>
          </a:prstGeom>
          <a:noFill/>
          <a:ln w="28575">
            <a:solidFill>
              <a:schemeClr val="tx1"/>
            </a:solidFill>
            <a:round/>
            <a:headEnd/>
            <a:tailEnd type="triangle" w="med" len="lg"/>
          </a:ln>
        </p:spPr>
        <p:txBody>
          <a:bodyPr/>
          <a:lstStyle/>
          <a:p>
            <a:endParaRPr lang="zh-CN" altLang="en-US"/>
          </a:p>
        </p:txBody>
      </p:sp>
      <p:sp>
        <p:nvSpPr>
          <p:cNvPr id="52233" name="Rectangle 8"/>
          <p:cNvSpPr>
            <a:spLocks noChangeArrowheads="1"/>
          </p:cNvSpPr>
          <p:nvPr/>
        </p:nvSpPr>
        <p:spPr bwMode="auto">
          <a:xfrm>
            <a:off x="5580063" y="2062163"/>
            <a:ext cx="1079500" cy="720725"/>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p>
        </p:txBody>
      </p:sp>
      <p:sp>
        <p:nvSpPr>
          <p:cNvPr id="52234" name="Text Box 9"/>
          <p:cNvSpPr txBox="1">
            <a:spLocks noChangeArrowheads="1"/>
          </p:cNvSpPr>
          <p:nvPr/>
        </p:nvSpPr>
        <p:spPr bwMode="auto">
          <a:xfrm>
            <a:off x="4789488" y="1989138"/>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2235" name="Line 10"/>
          <p:cNvSpPr>
            <a:spLocks noChangeShapeType="1"/>
          </p:cNvSpPr>
          <p:nvPr/>
        </p:nvSpPr>
        <p:spPr bwMode="auto">
          <a:xfrm>
            <a:off x="4643438" y="2420938"/>
            <a:ext cx="936625"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36" name="Line 11"/>
          <p:cNvSpPr>
            <a:spLocks noChangeShapeType="1"/>
          </p:cNvSpPr>
          <p:nvPr/>
        </p:nvSpPr>
        <p:spPr bwMode="auto">
          <a:xfrm flipV="1">
            <a:off x="6156325" y="1701800"/>
            <a:ext cx="0" cy="360363"/>
          </a:xfrm>
          <a:prstGeom prst="line">
            <a:avLst/>
          </a:prstGeom>
          <a:noFill/>
          <a:ln w="28575">
            <a:solidFill>
              <a:schemeClr val="tx1"/>
            </a:solidFill>
            <a:round/>
            <a:headEnd/>
            <a:tailEnd type="none" w="med" len="lg"/>
          </a:ln>
        </p:spPr>
        <p:txBody>
          <a:bodyPr/>
          <a:lstStyle/>
          <a:p>
            <a:endParaRPr lang="zh-CN" altLang="en-US"/>
          </a:p>
        </p:txBody>
      </p:sp>
      <p:sp>
        <p:nvSpPr>
          <p:cNvPr id="52237" name="Line 12"/>
          <p:cNvSpPr>
            <a:spLocks noChangeShapeType="1"/>
          </p:cNvSpPr>
          <p:nvPr/>
        </p:nvSpPr>
        <p:spPr bwMode="auto">
          <a:xfrm flipH="1">
            <a:off x="2124075" y="1701800"/>
            <a:ext cx="4032250" cy="0"/>
          </a:xfrm>
          <a:prstGeom prst="line">
            <a:avLst/>
          </a:prstGeom>
          <a:noFill/>
          <a:ln w="28575">
            <a:solidFill>
              <a:schemeClr val="tx1"/>
            </a:solidFill>
            <a:round/>
            <a:headEnd/>
            <a:tailEnd type="none" w="med" len="lg"/>
          </a:ln>
        </p:spPr>
        <p:txBody>
          <a:bodyPr/>
          <a:lstStyle/>
          <a:p>
            <a:endParaRPr lang="zh-CN" altLang="en-US"/>
          </a:p>
        </p:txBody>
      </p:sp>
      <p:sp>
        <p:nvSpPr>
          <p:cNvPr id="52238" name="Line 13"/>
          <p:cNvSpPr>
            <a:spLocks noChangeShapeType="1"/>
          </p:cNvSpPr>
          <p:nvPr/>
        </p:nvSpPr>
        <p:spPr bwMode="auto">
          <a:xfrm>
            <a:off x="2124075" y="1701800"/>
            <a:ext cx="0" cy="360363"/>
          </a:xfrm>
          <a:prstGeom prst="line">
            <a:avLst/>
          </a:prstGeom>
          <a:noFill/>
          <a:ln w="28575">
            <a:solidFill>
              <a:schemeClr val="tx1"/>
            </a:solidFill>
            <a:round/>
            <a:headEnd/>
            <a:tailEnd type="triangle" w="med" len="lg"/>
          </a:ln>
        </p:spPr>
        <p:txBody>
          <a:bodyPr/>
          <a:lstStyle/>
          <a:p>
            <a:endParaRPr lang="zh-CN" altLang="en-US"/>
          </a:p>
        </p:txBody>
      </p:sp>
      <p:sp>
        <p:nvSpPr>
          <p:cNvPr id="52239" name="Text Box 14"/>
          <p:cNvSpPr txBox="1">
            <a:spLocks noChangeArrowheads="1"/>
          </p:cNvSpPr>
          <p:nvPr/>
        </p:nvSpPr>
        <p:spPr bwMode="auto">
          <a:xfrm>
            <a:off x="3779838" y="1196975"/>
            <a:ext cx="7191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p>
        </p:txBody>
      </p:sp>
      <p:sp>
        <p:nvSpPr>
          <p:cNvPr id="52240" name="Rectangle 15"/>
          <p:cNvSpPr>
            <a:spLocks noChangeArrowheads="1"/>
          </p:cNvSpPr>
          <p:nvPr/>
        </p:nvSpPr>
        <p:spPr bwMode="auto">
          <a:xfrm>
            <a:off x="1619250" y="4652963"/>
            <a:ext cx="935038"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p>
        </p:txBody>
      </p:sp>
      <p:sp>
        <p:nvSpPr>
          <p:cNvPr id="52241" name="Rectangle 16"/>
          <p:cNvSpPr>
            <a:spLocks noChangeArrowheads="1"/>
          </p:cNvSpPr>
          <p:nvPr/>
        </p:nvSpPr>
        <p:spPr bwMode="auto">
          <a:xfrm>
            <a:off x="3562350" y="37163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2242" name="Text Box 17"/>
          <p:cNvSpPr txBox="1">
            <a:spLocks noChangeArrowheads="1"/>
          </p:cNvSpPr>
          <p:nvPr/>
        </p:nvSpPr>
        <p:spPr bwMode="auto">
          <a:xfrm>
            <a:off x="2484438" y="4494213"/>
            <a:ext cx="719137"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p>
        </p:txBody>
      </p:sp>
      <p:sp>
        <p:nvSpPr>
          <p:cNvPr id="52243" name="Rectangle 18"/>
          <p:cNvSpPr>
            <a:spLocks noChangeArrowheads="1"/>
          </p:cNvSpPr>
          <p:nvPr/>
        </p:nvSpPr>
        <p:spPr bwMode="auto">
          <a:xfrm>
            <a:off x="5435600" y="371633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2244" name="Text Box 19"/>
          <p:cNvSpPr txBox="1">
            <a:spLocks noChangeArrowheads="1"/>
          </p:cNvSpPr>
          <p:nvPr/>
        </p:nvSpPr>
        <p:spPr bwMode="auto">
          <a:xfrm>
            <a:off x="4354513" y="34861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1</a:t>
            </a:r>
          </a:p>
        </p:txBody>
      </p:sp>
      <p:sp>
        <p:nvSpPr>
          <p:cNvPr id="52245" name="Line 20"/>
          <p:cNvSpPr>
            <a:spLocks noChangeShapeType="1"/>
          </p:cNvSpPr>
          <p:nvPr/>
        </p:nvSpPr>
        <p:spPr bwMode="auto">
          <a:xfrm>
            <a:off x="4427538" y="4005263"/>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46" name="Text Box 21"/>
          <p:cNvSpPr txBox="1">
            <a:spLocks noChangeArrowheads="1"/>
          </p:cNvSpPr>
          <p:nvPr/>
        </p:nvSpPr>
        <p:spPr bwMode="auto">
          <a:xfrm>
            <a:off x="2339975" y="6005513"/>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p>
        </p:txBody>
      </p:sp>
      <p:sp>
        <p:nvSpPr>
          <p:cNvPr id="52247" name="Rectangle 22"/>
          <p:cNvSpPr>
            <a:spLocks noChangeArrowheads="1"/>
          </p:cNvSpPr>
          <p:nvPr/>
        </p:nvSpPr>
        <p:spPr bwMode="auto">
          <a:xfrm>
            <a:off x="5435600" y="4437063"/>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2248" name="Rectangle 23"/>
          <p:cNvSpPr>
            <a:spLocks noChangeArrowheads="1"/>
          </p:cNvSpPr>
          <p:nvPr/>
        </p:nvSpPr>
        <p:spPr bwMode="auto">
          <a:xfrm>
            <a:off x="5435600" y="5445125"/>
            <a:ext cx="1008063"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2249" name="Text Box 24"/>
          <p:cNvSpPr txBox="1">
            <a:spLocks noChangeArrowheads="1"/>
          </p:cNvSpPr>
          <p:nvPr/>
        </p:nvSpPr>
        <p:spPr bwMode="auto">
          <a:xfrm>
            <a:off x="5437188" y="4940300"/>
            <a:ext cx="9350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2250" name="Rectangle 25"/>
          <p:cNvSpPr>
            <a:spLocks noChangeArrowheads="1"/>
          </p:cNvSpPr>
          <p:nvPr/>
        </p:nvSpPr>
        <p:spPr bwMode="auto">
          <a:xfrm>
            <a:off x="3562350" y="4437063"/>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2251" name="Text Box 26"/>
          <p:cNvSpPr txBox="1">
            <a:spLocks noChangeArrowheads="1"/>
          </p:cNvSpPr>
          <p:nvPr/>
        </p:nvSpPr>
        <p:spPr bwMode="auto">
          <a:xfrm>
            <a:off x="4354513" y="4206875"/>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2</a:t>
            </a:r>
          </a:p>
        </p:txBody>
      </p:sp>
      <p:sp>
        <p:nvSpPr>
          <p:cNvPr id="52252" name="Line 27"/>
          <p:cNvSpPr>
            <a:spLocks noChangeShapeType="1"/>
          </p:cNvSpPr>
          <p:nvPr/>
        </p:nvSpPr>
        <p:spPr bwMode="auto">
          <a:xfrm>
            <a:off x="4427538" y="4725988"/>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53" name="Rectangle 28"/>
          <p:cNvSpPr>
            <a:spLocks noChangeArrowheads="1"/>
          </p:cNvSpPr>
          <p:nvPr/>
        </p:nvSpPr>
        <p:spPr bwMode="auto">
          <a:xfrm>
            <a:off x="3562350" y="54451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2254" name="Text Box 29"/>
          <p:cNvSpPr txBox="1">
            <a:spLocks noChangeArrowheads="1"/>
          </p:cNvSpPr>
          <p:nvPr/>
        </p:nvSpPr>
        <p:spPr bwMode="auto">
          <a:xfrm>
            <a:off x="4354513" y="52149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n</a:t>
            </a:r>
          </a:p>
        </p:txBody>
      </p:sp>
      <p:sp>
        <p:nvSpPr>
          <p:cNvPr id="52255" name="Line 30"/>
          <p:cNvSpPr>
            <a:spLocks noChangeShapeType="1"/>
          </p:cNvSpPr>
          <p:nvPr/>
        </p:nvSpPr>
        <p:spPr bwMode="auto">
          <a:xfrm>
            <a:off x="4427538" y="5734050"/>
            <a:ext cx="863600" cy="0"/>
          </a:xfrm>
          <a:prstGeom prst="line">
            <a:avLst/>
          </a:prstGeom>
          <a:noFill/>
          <a:ln w="28575">
            <a:solidFill>
              <a:schemeClr val="tx1"/>
            </a:solidFill>
            <a:round/>
            <a:headEnd type="triangle" w="med" len="lg"/>
            <a:tailEnd type="triangle" w="med" len="lg"/>
          </a:ln>
        </p:spPr>
        <p:txBody>
          <a:bodyPr/>
          <a:lstStyle/>
          <a:p>
            <a:endParaRPr lang="zh-CN" altLang="en-US"/>
          </a:p>
        </p:txBody>
      </p:sp>
      <p:sp>
        <p:nvSpPr>
          <p:cNvPr id="52256" name="Text Box 31"/>
          <p:cNvSpPr txBox="1">
            <a:spLocks noChangeArrowheads="1"/>
          </p:cNvSpPr>
          <p:nvPr/>
        </p:nvSpPr>
        <p:spPr bwMode="auto">
          <a:xfrm>
            <a:off x="3490913" y="4940300"/>
            <a:ext cx="9350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2257" name="Rectangle 32"/>
          <p:cNvSpPr>
            <a:spLocks noChangeArrowheads="1"/>
          </p:cNvSpPr>
          <p:nvPr/>
        </p:nvSpPr>
        <p:spPr bwMode="auto">
          <a:xfrm>
            <a:off x="5291138" y="3571875"/>
            <a:ext cx="1296987" cy="2592388"/>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2258" name="Line 33"/>
          <p:cNvSpPr>
            <a:spLocks noChangeShapeType="1"/>
          </p:cNvSpPr>
          <p:nvPr/>
        </p:nvSpPr>
        <p:spPr bwMode="auto">
          <a:xfrm>
            <a:off x="3203575" y="4005263"/>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59" name="Line 34"/>
          <p:cNvSpPr>
            <a:spLocks noChangeShapeType="1"/>
          </p:cNvSpPr>
          <p:nvPr/>
        </p:nvSpPr>
        <p:spPr bwMode="auto">
          <a:xfrm>
            <a:off x="3203575" y="4724400"/>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60" name="Line 35"/>
          <p:cNvSpPr>
            <a:spLocks noChangeShapeType="1"/>
          </p:cNvSpPr>
          <p:nvPr/>
        </p:nvSpPr>
        <p:spPr bwMode="auto">
          <a:xfrm>
            <a:off x="3203575" y="5732463"/>
            <a:ext cx="358775" cy="0"/>
          </a:xfrm>
          <a:prstGeom prst="line">
            <a:avLst/>
          </a:prstGeom>
          <a:noFill/>
          <a:ln w="28575">
            <a:solidFill>
              <a:schemeClr val="tx1"/>
            </a:solidFill>
            <a:round/>
            <a:headEnd/>
            <a:tailEnd type="triangle" w="med" len="lg"/>
          </a:ln>
        </p:spPr>
        <p:txBody>
          <a:bodyPr/>
          <a:lstStyle/>
          <a:p>
            <a:endParaRPr lang="zh-CN" altLang="en-US"/>
          </a:p>
        </p:txBody>
      </p:sp>
      <p:sp>
        <p:nvSpPr>
          <p:cNvPr id="52261" name="Line 36"/>
          <p:cNvSpPr>
            <a:spLocks noChangeShapeType="1"/>
          </p:cNvSpPr>
          <p:nvPr/>
        </p:nvSpPr>
        <p:spPr bwMode="auto">
          <a:xfrm>
            <a:off x="3203575" y="4005263"/>
            <a:ext cx="0" cy="1727200"/>
          </a:xfrm>
          <a:prstGeom prst="line">
            <a:avLst/>
          </a:prstGeom>
          <a:noFill/>
          <a:ln w="28575">
            <a:solidFill>
              <a:schemeClr val="tx1"/>
            </a:solidFill>
            <a:round/>
            <a:headEnd/>
            <a:tailEnd type="none" w="med" len="lg"/>
          </a:ln>
        </p:spPr>
        <p:txBody>
          <a:bodyPr/>
          <a:lstStyle/>
          <a:p>
            <a:endParaRPr lang="zh-CN" altLang="en-US"/>
          </a:p>
        </p:txBody>
      </p:sp>
      <p:sp>
        <p:nvSpPr>
          <p:cNvPr id="52262" name="Line 37"/>
          <p:cNvSpPr>
            <a:spLocks noChangeShapeType="1"/>
          </p:cNvSpPr>
          <p:nvPr/>
        </p:nvSpPr>
        <p:spPr bwMode="auto">
          <a:xfrm>
            <a:off x="2554288" y="4940300"/>
            <a:ext cx="649287" cy="0"/>
          </a:xfrm>
          <a:prstGeom prst="line">
            <a:avLst/>
          </a:prstGeom>
          <a:noFill/>
          <a:ln w="28575">
            <a:solidFill>
              <a:schemeClr val="tx1"/>
            </a:solidFill>
            <a:round/>
            <a:headEnd/>
            <a:tailEnd type="triangle" w="med" len="lg"/>
          </a:ln>
        </p:spPr>
        <p:txBody>
          <a:bodyPr/>
          <a:lstStyle/>
          <a:p>
            <a:endParaRPr lang="zh-CN" altLang="en-US"/>
          </a:p>
        </p:txBody>
      </p:sp>
      <p:sp>
        <p:nvSpPr>
          <p:cNvPr id="52263" name="Line 38"/>
          <p:cNvSpPr>
            <a:spLocks noChangeShapeType="1"/>
          </p:cNvSpPr>
          <p:nvPr/>
        </p:nvSpPr>
        <p:spPr bwMode="auto">
          <a:xfrm>
            <a:off x="5938838" y="6164263"/>
            <a:ext cx="0" cy="288925"/>
          </a:xfrm>
          <a:prstGeom prst="line">
            <a:avLst/>
          </a:prstGeom>
          <a:noFill/>
          <a:ln w="28575">
            <a:solidFill>
              <a:schemeClr val="tx1"/>
            </a:solidFill>
            <a:round/>
            <a:headEnd/>
            <a:tailEnd type="none" w="med" len="lg"/>
          </a:ln>
        </p:spPr>
        <p:txBody>
          <a:bodyPr/>
          <a:lstStyle/>
          <a:p>
            <a:endParaRPr lang="zh-CN" altLang="en-US"/>
          </a:p>
        </p:txBody>
      </p:sp>
      <p:sp>
        <p:nvSpPr>
          <p:cNvPr id="52264" name="Line 39"/>
          <p:cNvSpPr>
            <a:spLocks noChangeShapeType="1"/>
          </p:cNvSpPr>
          <p:nvPr/>
        </p:nvSpPr>
        <p:spPr bwMode="auto">
          <a:xfrm flipH="1">
            <a:off x="2122488" y="6453188"/>
            <a:ext cx="3816350" cy="0"/>
          </a:xfrm>
          <a:prstGeom prst="line">
            <a:avLst/>
          </a:prstGeom>
          <a:noFill/>
          <a:ln w="28575">
            <a:solidFill>
              <a:schemeClr val="tx1"/>
            </a:solidFill>
            <a:round/>
            <a:headEnd/>
            <a:tailEnd type="none" w="med" len="lg"/>
          </a:ln>
        </p:spPr>
        <p:txBody>
          <a:bodyPr/>
          <a:lstStyle/>
          <a:p>
            <a:endParaRPr lang="zh-CN" altLang="en-US"/>
          </a:p>
        </p:txBody>
      </p:sp>
      <p:sp>
        <p:nvSpPr>
          <p:cNvPr id="52265" name="Line 40"/>
          <p:cNvSpPr>
            <a:spLocks noChangeShapeType="1"/>
          </p:cNvSpPr>
          <p:nvPr/>
        </p:nvSpPr>
        <p:spPr bwMode="auto">
          <a:xfrm flipV="1">
            <a:off x="2122488" y="5229225"/>
            <a:ext cx="0" cy="1223963"/>
          </a:xfrm>
          <a:prstGeom prst="line">
            <a:avLst/>
          </a:prstGeom>
          <a:noFill/>
          <a:ln w="28575">
            <a:solidFill>
              <a:schemeClr val="tx1"/>
            </a:solidFill>
            <a:round/>
            <a:headEnd/>
            <a:tailEnd type="triangle" w="med" len="lg"/>
          </a:ln>
        </p:spPr>
        <p:txBody>
          <a:bodyPr/>
          <a:lstStyle/>
          <a:p>
            <a:endParaRPr lang="zh-CN" altLang="en-US"/>
          </a:p>
        </p:txBody>
      </p:sp>
      <p:sp>
        <p:nvSpPr>
          <p:cNvPr id="52266" name="Text Box 41"/>
          <p:cNvSpPr txBox="1">
            <a:spLocks noChangeArrowheads="1"/>
          </p:cNvSpPr>
          <p:nvPr/>
        </p:nvSpPr>
        <p:spPr bwMode="auto">
          <a:xfrm>
            <a:off x="109538" y="2133600"/>
            <a:ext cx="15827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SISD</a:t>
            </a:r>
            <a:r>
              <a:rPr lang="zh-CN" altLang="en-US" sz="2800"/>
              <a:t>：</a:t>
            </a:r>
          </a:p>
        </p:txBody>
      </p:sp>
      <p:sp>
        <p:nvSpPr>
          <p:cNvPr id="52267" name="Text Box 42"/>
          <p:cNvSpPr txBox="1">
            <a:spLocks noChangeArrowheads="1"/>
          </p:cNvSpPr>
          <p:nvPr/>
        </p:nvSpPr>
        <p:spPr bwMode="auto">
          <a:xfrm>
            <a:off x="107950" y="4997450"/>
            <a:ext cx="1582738"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SIMD</a:t>
            </a:r>
            <a:r>
              <a:rPr lang="zh-CN" altLang="en-US" sz="2800"/>
              <a:t>：</a:t>
            </a:r>
          </a:p>
        </p:txBody>
      </p:sp>
      <p:sp>
        <p:nvSpPr>
          <p:cNvPr id="1126443" name="Text Box 43"/>
          <p:cNvSpPr txBox="1">
            <a:spLocks noChangeArrowheads="1"/>
          </p:cNvSpPr>
          <p:nvPr/>
        </p:nvSpPr>
        <p:spPr bwMode="auto">
          <a:xfrm>
            <a:off x="6948488" y="1700213"/>
            <a:ext cx="1944687" cy="1081087"/>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传统的</a:t>
            </a:r>
            <a:br>
              <a:rPr lang="zh-CN" altLang="en-US">
                <a:solidFill>
                  <a:schemeClr val="bg2"/>
                </a:solidFill>
              </a:rPr>
            </a:br>
            <a:r>
              <a:rPr lang="zh-CN" altLang="en-US">
                <a:solidFill>
                  <a:schemeClr val="bg2"/>
                </a:solidFill>
              </a:rPr>
              <a:t>串行计算机</a:t>
            </a:r>
          </a:p>
        </p:txBody>
      </p:sp>
      <p:sp>
        <p:nvSpPr>
          <p:cNvPr id="1126444" name="Text Box 44"/>
          <p:cNvSpPr txBox="1">
            <a:spLocks noChangeArrowheads="1"/>
          </p:cNvSpPr>
          <p:nvPr/>
        </p:nvSpPr>
        <p:spPr bwMode="auto">
          <a:xfrm>
            <a:off x="6948488" y="4221163"/>
            <a:ext cx="1944687" cy="1152525"/>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阵列处理机</a:t>
            </a:r>
          </a:p>
          <a:p>
            <a:pPr>
              <a:spcBef>
                <a:spcPct val="20000"/>
              </a:spcBef>
              <a:defRPr/>
            </a:pPr>
            <a:r>
              <a:rPr lang="zh-CN" altLang="en-US">
                <a:solidFill>
                  <a:schemeClr val="bg2"/>
                </a:solidFill>
              </a:rPr>
              <a:t>向量处理机</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6443"/>
                                        </p:tgtEl>
                                        <p:attrNameLst>
                                          <p:attrName>style.visibility</p:attrName>
                                        </p:attrNameLst>
                                      </p:cBhvr>
                                      <p:to>
                                        <p:strVal val="visible"/>
                                      </p:to>
                                    </p:set>
                                    <p:anim calcmode="lin" valueType="num">
                                      <p:cBhvr>
                                        <p:cTn id="7" dur="500" fill="hold"/>
                                        <p:tgtEl>
                                          <p:spTgt spid="1126443"/>
                                        </p:tgtEl>
                                        <p:attrNameLst>
                                          <p:attrName>ppt_w</p:attrName>
                                        </p:attrNameLst>
                                      </p:cBhvr>
                                      <p:tavLst>
                                        <p:tav tm="0">
                                          <p:val>
                                            <p:fltVal val="0"/>
                                          </p:val>
                                        </p:tav>
                                        <p:tav tm="100000">
                                          <p:val>
                                            <p:strVal val="#ppt_w"/>
                                          </p:val>
                                        </p:tav>
                                      </p:tavLst>
                                    </p:anim>
                                    <p:anim calcmode="lin" valueType="num">
                                      <p:cBhvr>
                                        <p:cTn id="8" dur="500" fill="hold"/>
                                        <p:tgtEl>
                                          <p:spTgt spid="11264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126444"/>
                                        </p:tgtEl>
                                        <p:attrNameLst>
                                          <p:attrName>style.visibility</p:attrName>
                                        </p:attrNameLst>
                                      </p:cBhvr>
                                      <p:to>
                                        <p:strVal val="visible"/>
                                      </p:to>
                                    </p:set>
                                    <p:anim calcmode="lin" valueType="num">
                                      <p:cBhvr>
                                        <p:cTn id="13" dur="500" fill="hold"/>
                                        <p:tgtEl>
                                          <p:spTgt spid="1126444"/>
                                        </p:tgtEl>
                                        <p:attrNameLst>
                                          <p:attrName>ppt_w</p:attrName>
                                        </p:attrNameLst>
                                      </p:cBhvr>
                                      <p:tavLst>
                                        <p:tav tm="0">
                                          <p:val>
                                            <p:fltVal val="0"/>
                                          </p:val>
                                        </p:tav>
                                        <p:tav tm="100000">
                                          <p:val>
                                            <p:strVal val="#ppt_w"/>
                                          </p:val>
                                        </p:tav>
                                      </p:tavLst>
                                    </p:anim>
                                    <p:anim calcmode="lin" valueType="num">
                                      <p:cBhvr>
                                        <p:cTn id="14" dur="500" fill="hold"/>
                                        <p:tgtEl>
                                          <p:spTgt spid="11264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3" grpId="0" animBg="1"/>
      <p:bldP spid="11264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p:spPr>
        <p:txBody>
          <a:bodyPr/>
          <a:lstStyle/>
          <a:p>
            <a:fld id="{CCDE6FBC-DCDE-499B-8684-39D1DC9B9A79}" type="slidenum">
              <a:rPr lang="zh-CN" altLang="en-US"/>
              <a:pPr/>
              <a:t>53</a:t>
            </a:fld>
            <a:endParaRPr lang="en-US" altLang="zh-CN"/>
          </a:p>
        </p:txBody>
      </p:sp>
      <p:sp>
        <p:nvSpPr>
          <p:cNvPr id="53251" name="Rectangle 2"/>
          <p:cNvSpPr>
            <a:spLocks noGrp="1" noChangeArrowheads="1"/>
          </p:cNvSpPr>
          <p:nvPr>
            <p:ph type="title"/>
          </p:nvPr>
        </p:nvSpPr>
        <p:spPr/>
        <p:txBody>
          <a:bodyPr/>
          <a:lstStyle/>
          <a:p>
            <a:pPr eaLnBrk="1" hangingPunct="1"/>
            <a:r>
              <a:rPr lang="zh-CN" altLang="en-US" smtClean="0"/>
              <a:t>一、计算机的分类</a:t>
            </a:r>
          </a:p>
        </p:txBody>
      </p:sp>
      <p:sp>
        <p:nvSpPr>
          <p:cNvPr id="53252" name="Rectangle 3"/>
          <p:cNvSpPr>
            <a:spLocks noGrp="1" noChangeArrowheads="1"/>
          </p:cNvSpPr>
          <p:nvPr>
            <p:ph type="body" idx="1"/>
          </p:nvPr>
        </p:nvSpPr>
        <p:spPr>
          <a:xfrm>
            <a:off x="457200" y="549275"/>
            <a:ext cx="8435975" cy="5688013"/>
          </a:xfrm>
        </p:spPr>
        <p:txBody>
          <a:bodyPr/>
          <a:lstStyle/>
          <a:p>
            <a:pPr eaLnBrk="1" hangingPunct="1"/>
            <a:r>
              <a:rPr lang="zh-CN" altLang="en-US" smtClean="0"/>
              <a:t>佛林</a:t>
            </a:r>
            <a:r>
              <a:rPr lang="en-US" altLang="en-US" smtClean="0">
                <a:latin typeface="宋体" pitchFamily="2" charset="-122"/>
              </a:rPr>
              <a:t>(</a:t>
            </a:r>
            <a:r>
              <a:rPr lang="en-US" altLang="en-US" smtClean="0"/>
              <a:t>Flynn</a:t>
            </a:r>
            <a:r>
              <a:rPr lang="en-US" altLang="en-US" smtClean="0">
                <a:latin typeface="宋体" pitchFamily="2" charset="-122"/>
              </a:rPr>
              <a:t>)</a:t>
            </a:r>
            <a:r>
              <a:rPr lang="zh-CN" altLang="en-US" smtClean="0"/>
              <a:t>分类法</a:t>
            </a:r>
          </a:p>
        </p:txBody>
      </p:sp>
      <p:sp>
        <p:nvSpPr>
          <p:cNvPr id="53253" name="Text Box 41"/>
          <p:cNvSpPr txBox="1">
            <a:spLocks noChangeArrowheads="1"/>
          </p:cNvSpPr>
          <p:nvPr/>
        </p:nvSpPr>
        <p:spPr bwMode="auto">
          <a:xfrm>
            <a:off x="4354513" y="1196975"/>
            <a:ext cx="719137"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3254" name="Rectangle 42"/>
          <p:cNvSpPr>
            <a:spLocks noChangeArrowheads="1"/>
          </p:cNvSpPr>
          <p:nvPr/>
        </p:nvSpPr>
        <p:spPr bwMode="auto">
          <a:xfrm>
            <a:off x="2339975" y="220503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3255" name="Rectangle 43"/>
          <p:cNvSpPr>
            <a:spLocks noChangeArrowheads="1"/>
          </p:cNvSpPr>
          <p:nvPr/>
        </p:nvSpPr>
        <p:spPr bwMode="auto">
          <a:xfrm>
            <a:off x="2339975" y="3214688"/>
            <a:ext cx="1008063"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3256" name="Rectangle 44"/>
          <p:cNvSpPr>
            <a:spLocks noChangeArrowheads="1"/>
          </p:cNvSpPr>
          <p:nvPr/>
        </p:nvSpPr>
        <p:spPr bwMode="auto">
          <a:xfrm>
            <a:off x="2339975" y="4581525"/>
            <a:ext cx="1008063"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3257" name="Text Box 45"/>
          <p:cNvSpPr txBox="1">
            <a:spLocks noChangeArrowheads="1"/>
          </p:cNvSpPr>
          <p:nvPr/>
        </p:nvSpPr>
        <p:spPr bwMode="auto">
          <a:xfrm rot="-5400000">
            <a:off x="2456657" y="3960018"/>
            <a:ext cx="717550"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58" name="Rectangle 46"/>
          <p:cNvSpPr>
            <a:spLocks noChangeArrowheads="1"/>
          </p:cNvSpPr>
          <p:nvPr/>
        </p:nvSpPr>
        <p:spPr bwMode="auto">
          <a:xfrm>
            <a:off x="2195513" y="1989138"/>
            <a:ext cx="1296987" cy="3384550"/>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3259" name="Text Box 47"/>
          <p:cNvSpPr txBox="1">
            <a:spLocks noChangeArrowheads="1"/>
          </p:cNvSpPr>
          <p:nvPr/>
        </p:nvSpPr>
        <p:spPr bwMode="auto">
          <a:xfrm>
            <a:off x="1403350" y="2262188"/>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solidFill>
                  <a:srgbClr val="008000"/>
                </a:solidFill>
              </a:rPr>
              <a:t>SM</a:t>
            </a:r>
          </a:p>
        </p:txBody>
      </p:sp>
      <p:sp>
        <p:nvSpPr>
          <p:cNvPr id="53260" name="Rectangle 48"/>
          <p:cNvSpPr>
            <a:spLocks noChangeArrowheads="1"/>
          </p:cNvSpPr>
          <p:nvPr/>
        </p:nvSpPr>
        <p:spPr bwMode="auto">
          <a:xfrm>
            <a:off x="4427538" y="22193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1</a:t>
            </a:r>
          </a:p>
        </p:txBody>
      </p:sp>
      <p:sp>
        <p:nvSpPr>
          <p:cNvPr id="53261" name="Rectangle 49"/>
          <p:cNvSpPr>
            <a:spLocks noChangeArrowheads="1"/>
          </p:cNvSpPr>
          <p:nvPr/>
        </p:nvSpPr>
        <p:spPr bwMode="auto">
          <a:xfrm>
            <a:off x="4427538" y="3213100"/>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2</a:t>
            </a:r>
          </a:p>
        </p:txBody>
      </p:sp>
      <p:sp>
        <p:nvSpPr>
          <p:cNvPr id="53262" name="Rectangle 50"/>
          <p:cNvSpPr>
            <a:spLocks noChangeArrowheads="1"/>
          </p:cNvSpPr>
          <p:nvPr/>
        </p:nvSpPr>
        <p:spPr bwMode="auto">
          <a:xfrm>
            <a:off x="4427538" y="45815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n</a:t>
            </a:r>
          </a:p>
        </p:txBody>
      </p:sp>
      <p:sp>
        <p:nvSpPr>
          <p:cNvPr id="53263" name="Text Box 51"/>
          <p:cNvSpPr txBox="1">
            <a:spLocks noChangeArrowheads="1"/>
          </p:cNvSpPr>
          <p:nvPr/>
        </p:nvSpPr>
        <p:spPr bwMode="auto">
          <a:xfrm rot="-5400000">
            <a:off x="4456113" y="3960812"/>
            <a:ext cx="719138"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64" name="Text Box 52"/>
          <p:cNvSpPr txBox="1">
            <a:spLocks noChangeArrowheads="1"/>
          </p:cNvSpPr>
          <p:nvPr/>
        </p:nvSpPr>
        <p:spPr bwMode="auto">
          <a:xfrm>
            <a:off x="3490913" y="19891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1</a:t>
            </a:r>
          </a:p>
        </p:txBody>
      </p:sp>
      <p:sp>
        <p:nvSpPr>
          <p:cNvPr id="53265" name="Text Box 53"/>
          <p:cNvSpPr txBox="1">
            <a:spLocks noChangeArrowheads="1"/>
          </p:cNvSpPr>
          <p:nvPr/>
        </p:nvSpPr>
        <p:spPr bwMode="auto">
          <a:xfrm>
            <a:off x="3490913" y="29829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2</a:t>
            </a:r>
          </a:p>
        </p:txBody>
      </p:sp>
      <p:sp>
        <p:nvSpPr>
          <p:cNvPr id="53266" name="Text Box 54"/>
          <p:cNvSpPr txBox="1">
            <a:spLocks noChangeArrowheads="1"/>
          </p:cNvSpPr>
          <p:nvPr/>
        </p:nvSpPr>
        <p:spPr bwMode="auto">
          <a:xfrm>
            <a:off x="3490913" y="43513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n</a:t>
            </a:r>
          </a:p>
        </p:txBody>
      </p:sp>
      <p:sp>
        <p:nvSpPr>
          <p:cNvPr id="53267" name="Line 55"/>
          <p:cNvSpPr>
            <a:spLocks noChangeShapeType="1"/>
          </p:cNvSpPr>
          <p:nvPr/>
        </p:nvSpPr>
        <p:spPr bwMode="auto">
          <a:xfrm>
            <a:off x="3490913" y="25082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68" name="Line 56"/>
          <p:cNvSpPr>
            <a:spLocks noChangeShapeType="1"/>
          </p:cNvSpPr>
          <p:nvPr/>
        </p:nvSpPr>
        <p:spPr bwMode="auto">
          <a:xfrm>
            <a:off x="3490913" y="3502025"/>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69" name="Line 57"/>
          <p:cNvSpPr>
            <a:spLocks noChangeShapeType="1"/>
          </p:cNvSpPr>
          <p:nvPr/>
        </p:nvSpPr>
        <p:spPr bwMode="auto">
          <a:xfrm>
            <a:off x="3490913" y="48704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0" name="Rectangle 58"/>
          <p:cNvSpPr>
            <a:spLocks noChangeArrowheads="1"/>
          </p:cNvSpPr>
          <p:nvPr/>
        </p:nvSpPr>
        <p:spPr bwMode="auto">
          <a:xfrm>
            <a:off x="6227763" y="22193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3271" name="Rectangle 59"/>
          <p:cNvSpPr>
            <a:spLocks noChangeArrowheads="1"/>
          </p:cNvSpPr>
          <p:nvPr/>
        </p:nvSpPr>
        <p:spPr bwMode="auto">
          <a:xfrm>
            <a:off x="6227763" y="3213100"/>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3272" name="Rectangle 60"/>
          <p:cNvSpPr>
            <a:spLocks noChangeArrowheads="1"/>
          </p:cNvSpPr>
          <p:nvPr/>
        </p:nvSpPr>
        <p:spPr bwMode="auto">
          <a:xfrm>
            <a:off x="6227763" y="458152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3273" name="Text Box 61"/>
          <p:cNvSpPr txBox="1">
            <a:spLocks noChangeArrowheads="1"/>
          </p:cNvSpPr>
          <p:nvPr/>
        </p:nvSpPr>
        <p:spPr bwMode="auto">
          <a:xfrm rot="-5400000">
            <a:off x="6156325" y="4068763"/>
            <a:ext cx="9350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3274" name="Text Box 62"/>
          <p:cNvSpPr txBox="1">
            <a:spLocks noChangeArrowheads="1"/>
          </p:cNvSpPr>
          <p:nvPr/>
        </p:nvSpPr>
        <p:spPr bwMode="auto">
          <a:xfrm>
            <a:off x="5291138" y="19891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1</a:t>
            </a:r>
          </a:p>
        </p:txBody>
      </p:sp>
      <p:sp>
        <p:nvSpPr>
          <p:cNvPr id="53275" name="Text Box 63"/>
          <p:cNvSpPr txBox="1">
            <a:spLocks noChangeArrowheads="1"/>
          </p:cNvSpPr>
          <p:nvPr/>
        </p:nvSpPr>
        <p:spPr bwMode="auto">
          <a:xfrm>
            <a:off x="5291138" y="29829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2</a:t>
            </a:r>
          </a:p>
        </p:txBody>
      </p:sp>
      <p:sp>
        <p:nvSpPr>
          <p:cNvPr id="53276" name="Text Box 64"/>
          <p:cNvSpPr txBox="1">
            <a:spLocks noChangeArrowheads="1"/>
          </p:cNvSpPr>
          <p:nvPr/>
        </p:nvSpPr>
        <p:spPr bwMode="auto">
          <a:xfrm>
            <a:off x="5291138" y="435133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n</a:t>
            </a:r>
          </a:p>
        </p:txBody>
      </p:sp>
      <p:sp>
        <p:nvSpPr>
          <p:cNvPr id="53277" name="Line 65"/>
          <p:cNvSpPr>
            <a:spLocks noChangeShapeType="1"/>
          </p:cNvSpPr>
          <p:nvPr/>
        </p:nvSpPr>
        <p:spPr bwMode="auto">
          <a:xfrm>
            <a:off x="5291138" y="25082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8" name="Line 66"/>
          <p:cNvSpPr>
            <a:spLocks noChangeShapeType="1"/>
          </p:cNvSpPr>
          <p:nvPr/>
        </p:nvSpPr>
        <p:spPr bwMode="auto">
          <a:xfrm>
            <a:off x="5291138" y="3502025"/>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79" name="Line 67"/>
          <p:cNvSpPr>
            <a:spLocks noChangeShapeType="1"/>
          </p:cNvSpPr>
          <p:nvPr/>
        </p:nvSpPr>
        <p:spPr bwMode="auto">
          <a:xfrm>
            <a:off x="5291138" y="4870450"/>
            <a:ext cx="936625" cy="0"/>
          </a:xfrm>
          <a:prstGeom prst="line">
            <a:avLst/>
          </a:prstGeom>
          <a:noFill/>
          <a:ln w="28575">
            <a:solidFill>
              <a:schemeClr val="tx1"/>
            </a:solidFill>
            <a:round/>
            <a:headEnd/>
            <a:tailEnd type="triangle" w="med" len="lg"/>
          </a:ln>
        </p:spPr>
        <p:txBody>
          <a:bodyPr/>
          <a:lstStyle/>
          <a:p>
            <a:endParaRPr lang="zh-CN" altLang="en-US"/>
          </a:p>
        </p:txBody>
      </p:sp>
      <p:sp>
        <p:nvSpPr>
          <p:cNvPr id="53280" name="Line 68"/>
          <p:cNvSpPr>
            <a:spLocks noChangeShapeType="1"/>
          </p:cNvSpPr>
          <p:nvPr/>
        </p:nvSpPr>
        <p:spPr bwMode="auto">
          <a:xfrm>
            <a:off x="6659563" y="2781300"/>
            <a:ext cx="0" cy="431800"/>
          </a:xfrm>
          <a:prstGeom prst="line">
            <a:avLst/>
          </a:prstGeom>
          <a:noFill/>
          <a:ln w="28575">
            <a:solidFill>
              <a:schemeClr val="tx1"/>
            </a:solidFill>
            <a:round/>
            <a:headEnd/>
            <a:tailEnd type="triangle" w="med" len="lg"/>
          </a:ln>
        </p:spPr>
        <p:txBody>
          <a:bodyPr/>
          <a:lstStyle/>
          <a:p>
            <a:endParaRPr lang="zh-CN" altLang="en-US"/>
          </a:p>
        </p:txBody>
      </p:sp>
      <p:sp>
        <p:nvSpPr>
          <p:cNvPr id="53281" name="Line 69"/>
          <p:cNvSpPr>
            <a:spLocks noChangeShapeType="1"/>
          </p:cNvSpPr>
          <p:nvPr/>
        </p:nvSpPr>
        <p:spPr bwMode="auto">
          <a:xfrm>
            <a:off x="6659563" y="3789363"/>
            <a:ext cx="0" cy="287337"/>
          </a:xfrm>
          <a:prstGeom prst="line">
            <a:avLst/>
          </a:prstGeom>
          <a:noFill/>
          <a:ln w="28575">
            <a:solidFill>
              <a:schemeClr val="tx1"/>
            </a:solidFill>
            <a:round/>
            <a:headEnd/>
            <a:tailEnd type="triangle" w="med" len="lg"/>
          </a:ln>
        </p:spPr>
        <p:txBody>
          <a:bodyPr/>
          <a:lstStyle/>
          <a:p>
            <a:endParaRPr lang="zh-CN" altLang="en-US"/>
          </a:p>
        </p:txBody>
      </p:sp>
      <p:sp>
        <p:nvSpPr>
          <p:cNvPr id="53282" name="Line 70"/>
          <p:cNvSpPr>
            <a:spLocks noChangeShapeType="1"/>
          </p:cNvSpPr>
          <p:nvPr/>
        </p:nvSpPr>
        <p:spPr bwMode="auto">
          <a:xfrm flipV="1">
            <a:off x="2843213" y="1701800"/>
            <a:ext cx="0" cy="287338"/>
          </a:xfrm>
          <a:prstGeom prst="line">
            <a:avLst/>
          </a:prstGeom>
          <a:noFill/>
          <a:ln w="28575">
            <a:solidFill>
              <a:schemeClr val="tx1"/>
            </a:solidFill>
            <a:round/>
            <a:headEnd/>
            <a:tailEnd type="none" w="med" len="lg"/>
          </a:ln>
        </p:spPr>
        <p:txBody>
          <a:bodyPr/>
          <a:lstStyle/>
          <a:p>
            <a:endParaRPr lang="zh-CN" altLang="en-US"/>
          </a:p>
        </p:txBody>
      </p:sp>
      <p:sp>
        <p:nvSpPr>
          <p:cNvPr id="53283" name="Line 71"/>
          <p:cNvSpPr>
            <a:spLocks noChangeShapeType="1"/>
          </p:cNvSpPr>
          <p:nvPr/>
        </p:nvSpPr>
        <p:spPr bwMode="auto">
          <a:xfrm>
            <a:off x="2843213" y="1701800"/>
            <a:ext cx="3816350" cy="0"/>
          </a:xfrm>
          <a:prstGeom prst="line">
            <a:avLst/>
          </a:prstGeom>
          <a:noFill/>
          <a:ln w="28575">
            <a:solidFill>
              <a:schemeClr val="tx1"/>
            </a:solidFill>
            <a:round/>
            <a:headEnd/>
            <a:tailEnd type="none" w="med" len="lg"/>
          </a:ln>
        </p:spPr>
        <p:txBody>
          <a:bodyPr/>
          <a:lstStyle/>
          <a:p>
            <a:endParaRPr lang="zh-CN" altLang="en-US"/>
          </a:p>
        </p:txBody>
      </p:sp>
      <p:sp>
        <p:nvSpPr>
          <p:cNvPr id="53284" name="Line 72"/>
          <p:cNvSpPr>
            <a:spLocks noChangeShapeType="1"/>
          </p:cNvSpPr>
          <p:nvPr/>
        </p:nvSpPr>
        <p:spPr bwMode="auto">
          <a:xfrm>
            <a:off x="6659563" y="5157788"/>
            <a:ext cx="0" cy="503237"/>
          </a:xfrm>
          <a:prstGeom prst="line">
            <a:avLst/>
          </a:prstGeom>
          <a:noFill/>
          <a:ln w="28575">
            <a:solidFill>
              <a:schemeClr val="tx1"/>
            </a:solidFill>
            <a:round/>
            <a:headEnd/>
            <a:tailEnd type="none" w="med" len="lg"/>
          </a:ln>
        </p:spPr>
        <p:txBody>
          <a:bodyPr/>
          <a:lstStyle/>
          <a:p>
            <a:endParaRPr lang="zh-CN" altLang="en-US"/>
          </a:p>
        </p:txBody>
      </p:sp>
      <p:sp>
        <p:nvSpPr>
          <p:cNvPr id="53285" name="Line 73"/>
          <p:cNvSpPr>
            <a:spLocks noChangeShapeType="1"/>
          </p:cNvSpPr>
          <p:nvPr/>
        </p:nvSpPr>
        <p:spPr bwMode="auto">
          <a:xfrm flipH="1">
            <a:off x="2843213" y="5661025"/>
            <a:ext cx="3816350" cy="0"/>
          </a:xfrm>
          <a:prstGeom prst="line">
            <a:avLst/>
          </a:prstGeom>
          <a:noFill/>
          <a:ln w="28575">
            <a:solidFill>
              <a:schemeClr val="tx1"/>
            </a:solidFill>
            <a:round/>
            <a:headEnd/>
            <a:tailEnd type="none" w="med" len="lg"/>
          </a:ln>
        </p:spPr>
        <p:txBody>
          <a:bodyPr/>
          <a:lstStyle/>
          <a:p>
            <a:endParaRPr lang="zh-CN" altLang="en-US"/>
          </a:p>
        </p:txBody>
      </p:sp>
      <p:sp>
        <p:nvSpPr>
          <p:cNvPr id="53286" name="Line 74"/>
          <p:cNvSpPr>
            <a:spLocks noChangeShapeType="1"/>
          </p:cNvSpPr>
          <p:nvPr/>
        </p:nvSpPr>
        <p:spPr bwMode="auto">
          <a:xfrm>
            <a:off x="6659563" y="1701800"/>
            <a:ext cx="0" cy="503238"/>
          </a:xfrm>
          <a:prstGeom prst="line">
            <a:avLst/>
          </a:prstGeom>
          <a:noFill/>
          <a:ln w="28575">
            <a:solidFill>
              <a:schemeClr val="tx1"/>
            </a:solidFill>
            <a:round/>
            <a:headEnd/>
            <a:tailEnd type="triangle" w="med" len="lg"/>
          </a:ln>
        </p:spPr>
        <p:txBody>
          <a:bodyPr/>
          <a:lstStyle/>
          <a:p>
            <a:endParaRPr lang="zh-CN" altLang="en-US"/>
          </a:p>
        </p:txBody>
      </p:sp>
      <p:sp>
        <p:nvSpPr>
          <p:cNvPr id="53287" name="Line 75"/>
          <p:cNvSpPr>
            <a:spLocks noChangeShapeType="1"/>
          </p:cNvSpPr>
          <p:nvPr/>
        </p:nvSpPr>
        <p:spPr bwMode="auto">
          <a:xfrm flipV="1">
            <a:off x="2843213" y="5373688"/>
            <a:ext cx="0" cy="287337"/>
          </a:xfrm>
          <a:prstGeom prst="line">
            <a:avLst/>
          </a:prstGeom>
          <a:noFill/>
          <a:ln w="28575">
            <a:solidFill>
              <a:schemeClr val="tx1"/>
            </a:solidFill>
            <a:round/>
            <a:headEnd/>
            <a:tailEnd type="triangle" w="med" len="lg"/>
          </a:ln>
        </p:spPr>
        <p:txBody>
          <a:bodyPr/>
          <a:lstStyle/>
          <a:p>
            <a:endParaRPr lang="zh-CN" altLang="en-US"/>
          </a:p>
        </p:txBody>
      </p:sp>
      <p:sp>
        <p:nvSpPr>
          <p:cNvPr id="53288" name="Text Box 76"/>
          <p:cNvSpPr txBox="1">
            <a:spLocks noChangeArrowheads="1"/>
          </p:cNvSpPr>
          <p:nvPr/>
        </p:nvSpPr>
        <p:spPr bwMode="auto">
          <a:xfrm>
            <a:off x="4356100" y="5589588"/>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p>
        </p:txBody>
      </p:sp>
      <p:sp>
        <p:nvSpPr>
          <p:cNvPr id="53289" name="Text Box 77"/>
          <p:cNvSpPr txBox="1">
            <a:spLocks noChangeArrowheads="1"/>
          </p:cNvSpPr>
          <p:nvPr/>
        </p:nvSpPr>
        <p:spPr bwMode="auto">
          <a:xfrm>
            <a:off x="250825" y="4997450"/>
            <a:ext cx="18002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MISD</a:t>
            </a:r>
            <a:r>
              <a:rPr lang="zh-CN" altLang="en-US" sz="2800"/>
              <a:t>：</a:t>
            </a:r>
          </a:p>
        </p:txBody>
      </p:sp>
      <p:sp>
        <p:nvSpPr>
          <p:cNvPr id="1127502" name="Text Box 78"/>
          <p:cNvSpPr txBox="1">
            <a:spLocks noChangeArrowheads="1"/>
          </p:cNvSpPr>
          <p:nvPr/>
        </p:nvSpPr>
        <p:spPr bwMode="auto">
          <a:xfrm>
            <a:off x="7092950" y="620713"/>
            <a:ext cx="1511300" cy="792162"/>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spcBef>
                <a:spcPct val="20000"/>
              </a:spcBef>
              <a:defRPr/>
            </a:pPr>
            <a:r>
              <a:rPr lang="zh-CN" altLang="en-US">
                <a:solidFill>
                  <a:schemeClr val="bg2"/>
                </a:solidFill>
              </a:rPr>
              <a:t>无实际</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7502"/>
                                        </p:tgtEl>
                                        <p:attrNameLst>
                                          <p:attrName>style.visibility</p:attrName>
                                        </p:attrNameLst>
                                      </p:cBhvr>
                                      <p:to>
                                        <p:strVal val="visible"/>
                                      </p:to>
                                    </p:set>
                                    <p:anim calcmode="lin" valueType="num">
                                      <p:cBhvr>
                                        <p:cTn id="7" dur="500" fill="hold"/>
                                        <p:tgtEl>
                                          <p:spTgt spid="1127502"/>
                                        </p:tgtEl>
                                        <p:attrNameLst>
                                          <p:attrName>ppt_w</p:attrName>
                                        </p:attrNameLst>
                                      </p:cBhvr>
                                      <p:tavLst>
                                        <p:tav tm="0">
                                          <p:val>
                                            <p:fltVal val="0"/>
                                          </p:val>
                                        </p:tav>
                                        <p:tav tm="100000">
                                          <p:val>
                                            <p:strVal val="#ppt_w"/>
                                          </p:val>
                                        </p:tav>
                                      </p:tavLst>
                                    </p:anim>
                                    <p:anim calcmode="lin" valueType="num">
                                      <p:cBhvr>
                                        <p:cTn id="8" dur="500" fill="hold"/>
                                        <p:tgtEl>
                                          <p:spTgt spid="11275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50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p:spPr>
        <p:txBody>
          <a:bodyPr/>
          <a:lstStyle/>
          <a:p>
            <a:fld id="{F05D3ADC-77B3-4179-9C22-C28D0C63C4FD}" type="slidenum">
              <a:rPr lang="zh-CN" altLang="en-US"/>
              <a:pPr/>
              <a:t>54</a:t>
            </a:fld>
            <a:endParaRPr lang="en-US" altLang="zh-CN"/>
          </a:p>
        </p:txBody>
      </p:sp>
      <p:sp>
        <p:nvSpPr>
          <p:cNvPr id="54275" name="Rectangle 2"/>
          <p:cNvSpPr>
            <a:spLocks noGrp="1" noChangeArrowheads="1"/>
          </p:cNvSpPr>
          <p:nvPr>
            <p:ph type="title"/>
          </p:nvPr>
        </p:nvSpPr>
        <p:spPr/>
        <p:txBody>
          <a:bodyPr/>
          <a:lstStyle/>
          <a:p>
            <a:pPr eaLnBrk="1" hangingPunct="1"/>
            <a:r>
              <a:rPr lang="zh-CN" altLang="en-US" smtClean="0"/>
              <a:t>一、计算机的分类</a:t>
            </a:r>
          </a:p>
        </p:txBody>
      </p:sp>
      <p:sp>
        <p:nvSpPr>
          <p:cNvPr id="54276" name="Rectangle 3"/>
          <p:cNvSpPr>
            <a:spLocks noGrp="1" noChangeArrowheads="1"/>
          </p:cNvSpPr>
          <p:nvPr>
            <p:ph type="body" idx="1"/>
          </p:nvPr>
        </p:nvSpPr>
        <p:spPr>
          <a:xfrm>
            <a:off x="457200" y="549275"/>
            <a:ext cx="8435975" cy="5688013"/>
          </a:xfrm>
        </p:spPr>
        <p:txBody>
          <a:bodyPr/>
          <a:lstStyle/>
          <a:p>
            <a:pPr eaLnBrk="1" hangingPunct="1"/>
            <a:r>
              <a:rPr lang="zh-CN" altLang="en-US" smtClean="0"/>
              <a:t>佛林</a:t>
            </a:r>
            <a:r>
              <a:rPr lang="en-US" altLang="en-US" smtClean="0">
                <a:latin typeface="宋体" pitchFamily="2" charset="-122"/>
              </a:rPr>
              <a:t>(</a:t>
            </a:r>
            <a:r>
              <a:rPr lang="en-US" altLang="en-US" smtClean="0"/>
              <a:t>Flynn</a:t>
            </a:r>
            <a:r>
              <a:rPr lang="en-US" altLang="en-US" smtClean="0">
                <a:latin typeface="宋体" pitchFamily="2" charset="-122"/>
              </a:rPr>
              <a:t>)</a:t>
            </a:r>
            <a:r>
              <a:rPr lang="zh-CN" altLang="en-US" smtClean="0"/>
              <a:t>分类法</a:t>
            </a:r>
          </a:p>
        </p:txBody>
      </p:sp>
      <p:sp>
        <p:nvSpPr>
          <p:cNvPr id="54277" name="Rectangle 40"/>
          <p:cNvSpPr>
            <a:spLocks noChangeArrowheads="1"/>
          </p:cNvSpPr>
          <p:nvPr/>
        </p:nvSpPr>
        <p:spPr bwMode="auto">
          <a:xfrm>
            <a:off x="1763713" y="2419350"/>
            <a:ext cx="1008062"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1</a:t>
            </a:r>
          </a:p>
        </p:txBody>
      </p:sp>
      <p:sp>
        <p:nvSpPr>
          <p:cNvPr id="54278" name="Rectangle 41"/>
          <p:cNvSpPr>
            <a:spLocks noChangeArrowheads="1"/>
          </p:cNvSpPr>
          <p:nvPr/>
        </p:nvSpPr>
        <p:spPr bwMode="auto">
          <a:xfrm>
            <a:off x="1763713" y="3154363"/>
            <a:ext cx="1008062"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2</a:t>
            </a:r>
          </a:p>
        </p:txBody>
      </p:sp>
      <p:sp>
        <p:nvSpPr>
          <p:cNvPr id="54279" name="Rectangle 42"/>
          <p:cNvSpPr>
            <a:spLocks noChangeArrowheads="1"/>
          </p:cNvSpPr>
          <p:nvPr/>
        </p:nvSpPr>
        <p:spPr bwMode="auto">
          <a:xfrm>
            <a:off x="1763713" y="4219575"/>
            <a:ext cx="1008062"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MM</a:t>
            </a:r>
            <a:r>
              <a:rPr lang="en-US" altLang="zh-CN" sz="2800" baseline="-25000"/>
              <a:t>m</a:t>
            </a:r>
          </a:p>
        </p:txBody>
      </p:sp>
      <p:sp>
        <p:nvSpPr>
          <p:cNvPr id="54280" name="Text Box 43"/>
          <p:cNvSpPr txBox="1">
            <a:spLocks noChangeArrowheads="1"/>
          </p:cNvSpPr>
          <p:nvPr/>
        </p:nvSpPr>
        <p:spPr bwMode="auto">
          <a:xfrm rot="-5400000">
            <a:off x="1880394" y="3731419"/>
            <a:ext cx="717550"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281" name="Rectangle 44"/>
          <p:cNvSpPr>
            <a:spLocks noChangeArrowheads="1"/>
          </p:cNvSpPr>
          <p:nvPr/>
        </p:nvSpPr>
        <p:spPr bwMode="auto">
          <a:xfrm>
            <a:off x="1619250" y="2203450"/>
            <a:ext cx="1296988" cy="2808288"/>
          </a:xfrm>
          <a:prstGeom prst="rect">
            <a:avLst/>
          </a:prstGeom>
          <a:noFill/>
          <a:ln w="28575" algn="ctr">
            <a:solidFill>
              <a:srgbClr val="008000"/>
            </a:solidFill>
            <a:miter lim="800000"/>
            <a:headEnd/>
            <a:tailEnd type="none" w="med" len="lg"/>
          </a:ln>
        </p:spPr>
        <p:txBody>
          <a:bodyPr wrap="none" anchor="ctr"/>
          <a:lstStyle/>
          <a:p>
            <a:endParaRPr lang="zh-CN" altLang="en-US"/>
          </a:p>
        </p:txBody>
      </p:sp>
      <p:sp>
        <p:nvSpPr>
          <p:cNvPr id="54282" name="Text Box 45"/>
          <p:cNvSpPr txBox="1">
            <a:spLocks noChangeArrowheads="1"/>
          </p:cNvSpPr>
          <p:nvPr/>
        </p:nvSpPr>
        <p:spPr bwMode="auto">
          <a:xfrm>
            <a:off x="1908175" y="1700213"/>
            <a:ext cx="719138"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solidFill>
                  <a:srgbClr val="008000"/>
                </a:solidFill>
              </a:rPr>
              <a:t>SM</a:t>
            </a:r>
          </a:p>
        </p:txBody>
      </p:sp>
      <p:sp>
        <p:nvSpPr>
          <p:cNvPr id="54283" name="Rectangle 46"/>
          <p:cNvSpPr>
            <a:spLocks noChangeArrowheads="1"/>
          </p:cNvSpPr>
          <p:nvPr/>
        </p:nvSpPr>
        <p:spPr bwMode="auto">
          <a:xfrm>
            <a:off x="4068763" y="24336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1</a:t>
            </a:r>
          </a:p>
        </p:txBody>
      </p:sp>
      <p:sp>
        <p:nvSpPr>
          <p:cNvPr id="54284" name="Rectangle 47"/>
          <p:cNvSpPr>
            <a:spLocks noChangeArrowheads="1"/>
          </p:cNvSpPr>
          <p:nvPr/>
        </p:nvSpPr>
        <p:spPr bwMode="auto">
          <a:xfrm>
            <a:off x="4068763" y="31527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2</a:t>
            </a:r>
          </a:p>
        </p:txBody>
      </p:sp>
      <p:sp>
        <p:nvSpPr>
          <p:cNvPr id="54285" name="Rectangle 48"/>
          <p:cNvSpPr>
            <a:spLocks noChangeArrowheads="1"/>
          </p:cNvSpPr>
          <p:nvPr/>
        </p:nvSpPr>
        <p:spPr bwMode="auto">
          <a:xfrm>
            <a:off x="4068763" y="42195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CU</a:t>
            </a:r>
            <a:r>
              <a:rPr lang="en-US" altLang="zh-CN" sz="2800" baseline="-25000"/>
              <a:t>n</a:t>
            </a:r>
          </a:p>
        </p:txBody>
      </p:sp>
      <p:sp>
        <p:nvSpPr>
          <p:cNvPr id="54286" name="Text Box 49"/>
          <p:cNvSpPr txBox="1">
            <a:spLocks noChangeArrowheads="1"/>
          </p:cNvSpPr>
          <p:nvPr/>
        </p:nvSpPr>
        <p:spPr bwMode="auto">
          <a:xfrm>
            <a:off x="2987675" y="22034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1</a:t>
            </a:r>
          </a:p>
        </p:txBody>
      </p:sp>
      <p:sp>
        <p:nvSpPr>
          <p:cNvPr id="54287" name="Text Box 50"/>
          <p:cNvSpPr txBox="1">
            <a:spLocks noChangeArrowheads="1"/>
          </p:cNvSpPr>
          <p:nvPr/>
        </p:nvSpPr>
        <p:spPr bwMode="auto">
          <a:xfrm>
            <a:off x="2987675" y="29225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2</a:t>
            </a:r>
          </a:p>
        </p:txBody>
      </p:sp>
      <p:sp>
        <p:nvSpPr>
          <p:cNvPr id="54288" name="Text Box 51"/>
          <p:cNvSpPr txBox="1">
            <a:spLocks noChangeArrowheads="1"/>
          </p:cNvSpPr>
          <p:nvPr/>
        </p:nvSpPr>
        <p:spPr bwMode="auto">
          <a:xfrm>
            <a:off x="2987675" y="39893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IS</a:t>
            </a:r>
            <a:r>
              <a:rPr lang="en-US" altLang="zh-CN" sz="2800" baseline="-25000"/>
              <a:t>n</a:t>
            </a:r>
          </a:p>
        </p:txBody>
      </p:sp>
      <p:sp>
        <p:nvSpPr>
          <p:cNvPr id="54289" name="Line 52"/>
          <p:cNvSpPr>
            <a:spLocks noChangeShapeType="1"/>
          </p:cNvSpPr>
          <p:nvPr/>
        </p:nvSpPr>
        <p:spPr bwMode="auto">
          <a:xfrm>
            <a:off x="2914650" y="2722563"/>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0" name="Line 53"/>
          <p:cNvSpPr>
            <a:spLocks noChangeShapeType="1"/>
          </p:cNvSpPr>
          <p:nvPr/>
        </p:nvSpPr>
        <p:spPr bwMode="auto">
          <a:xfrm>
            <a:off x="2914650" y="3441700"/>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1" name="Line 54"/>
          <p:cNvSpPr>
            <a:spLocks noChangeShapeType="1"/>
          </p:cNvSpPr>
          <p:nvPr/>
        </p:nvSpPr>
        <p:spPr bwMode="auto">
          <a:xfrm>
            <a:off x="2914650" y="4508500"/>
            <a:ext cx="1154113" cy="0"/>
          </a:xfrm>
          <a:prstGeom prst="line">
            <a:avLst/>
          </a:prstGeom>
          <a:noFill/>
          <a:ln w="28575">
            <a:solidFill>
              <a:schemeClr val="tx1"/>
            </a:solidFill>
            <a:round/>
            <a:headEnd/>
            <a:tailEnd type="triangle" w="med" len="lg"/>
          </a:ln>
        </p:spPr>
        <p:txBody>
          <a:bodyPr/>
          <a:lstStyle/>
          <a:p>
            <a:endParaRPr lang="zh-CN" altLang="en-US"/>
          </a:p>
        </p:txBody>
      </p:sp>
      <p:sp>
        <p:nvSpPr>
          <p:cNvPr id="54292" name="Rectangle 55"/>
          <p:cNvSpPr>
            <a:spLocks noChangeArrowheads="1"/>
          </p:cNvSpPr>
          <p:nvPr/>
        </p:nvSpPr>
        <p:spPr bwMode="auto">
          <a:xfrm>
            <a:off x="6156325" y="2433638"/>
            <a:ext cx="863600" cy="576262"/>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1</a:t>
            </a:r>
          </a:p>
        </p:txBody>
      </p:sp>
      <p:sp>
        <p:nvSpPr>
          <p:cNvPr id="54293" name="Rectangle 56"/>
          <p:cNvSpPr>
            <a:spLocks noChangeArrowheads="1"/>
          </p:cNvSpPr>
          <p:nvPr/>
        </p:nvSpPr>
        <p:spPr bwMode="auto">
          <a:xfrm>
            <a:off x="6156325" y="31527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2</a:t>
            </a:r>
          </a:p>
        </p:txBody>
      </p:sp>
      <p:sp>
        <p:nvSpPr>
          <p:cNvPr id="54294" name="Rectangle 57"/>
          <p:cNvSpPr>
            <a:spLocks noChangeArrowheads="1"/>
          </p:cNvSpPr>
          <p:nvPr/>
        </p:nvSpPr>
        <p:spPr bwMode="auto">
          <a:xfrm>
            <a:off x="6156325" y="4219575"/>
            <a:ext cx="863600" cy="576263"/>
          </a:xfrm>
          <a:prstGeom prst="rect">
            <a:avLst/>
          </a:prstGeom>
          <a:solidFill>
            <a:srgbClr val="FFFF66"/>
          </a:solidFill>
          <a:ln w="28575" algn="ctr">
            <a:solidFill>
              <a:schemeClr val="tx1"/>
            </a:solidFill>
            <a:miter lim="800000"/>
            <a:headEnd/>
            <a:tailEnd type="none" w="med" len="lg"/>
          </a:ln>
        </p:spPr>
        <p:txBody>
          <a:bodyPr wrap="none" anchor="ctr"/>
          <a:lstStyle/>
          <a:p>
            <a:r>
              <a:rPr lang="en-US" altLang="zh-CN" sz="2800"/>
              <a:t>PU</a:t>
            </a:r>
            <a:r>
              <a:rPr lang="en-US" altLang="zh-CN" sz="2800" baseline="-25000"/>
              <a:t>n</a:t>
            </a:r>
          </a:p>
        </p:txBody>
      </p:sp>
      <p:sp>
        <p:nvSpPr>
          <p:cNvPr id="54295" name="Text Box 58"/>
          <p:cNvSpPr txBox="1">
            <a:spLocks noChangeArrowheads="1"/>
          </p:cNvSpPr>
          <p:nvPr/>
        </p:nvSpPr>
        <p:spPr bwMode="auto">
          <a:xfrm>
            <a:off x="5075238" y="2203450"/>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1</a:t>
            </a:r>
          </a:p>
        </p:txBody>
      </p:sp>
      <p:sp>
        <p:nvSpPr>
          <p:cNvPr id="54296" name="Text Box 59"/>
          <p:cNvSpPr txBox="1">
            <a:spLocks noChangeArrowheads="1"/>
          </p:cNvSpPr>
          <p:nvPr/>
        </p:nvSpPr>
        <p:spPr bwMode="auto">
          <a:xfrm>
            <a:off x="5075238" y="29225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2</a:t>
            </a:r>
          </a:p>
        </p:txBody>
      </p:sp>
      <p:sp>
        <p:nvSpPr>
          <p:cNvPr id="54297" name="Text Box 60"/>
          <p:cNvSpPr txBox="1">
            <a:spLocks noChangeArrowheads="1"/>
          </p:cNvSpPr>
          <p:nvPr/>
        </p:nvSpPr>
        <p:spPr bwMode="auto">
          <a:xfrm>
            <a:off x="5075238" y="3989388"/>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CS</a:t>
            </a:r>
            <a:r>
              <a:rPr lang="en-US" altLang="zh-CN" sz="2800" baseline="-25000"/>
              <a:t>n</a:t>
            </a:r>
          </a:p>
        </p:txBody>
      </p:sp>
      <p:sp>
        <p:nvSpPr>
          <p:cNvPr id="54298" name="Line 61"/>
          <p:cNvSpPr>
            <a:spLocks noChangeShapeType="1"/>
          </p:cNvSpPr>
          <p:nvPr/>
        </p:nvSpPr>
        <p:spPr bwMode="auto">
          <a:xfrm>
            <a:off x="4932363" y="2722563"/>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299" name="Line 62"/>
          <p:cNvSpPr>
            <a:spLocks noChangeShapeType="1"/>
          </p:cNvSpPr>
          <p:nvPr/>
        </p:nvSpPr>
        <p:spPr bwMode="auto">
          <a:xfrm>
            <a:off x="4932363" y="3441700"/>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300" name="Line 63"/>
          <p:cNvSpPr>
            <a:spLocks noChangeShapeType="1"/>
          </p:cNvSpPr>
          <p:nvPr/>
        </p:nvSpPr>
        <p:spPr bwMode="auto">
          <a:xfrm>
            <a:off x="4932363" y="4508500"/>
            <a:ext cx="1223962" cy="0"/>
          </a:xfrm>
          <a:prstGeom prst="line">
            <a:avLst/>
          </a:prstGeom>
          <a:noFill/>
          <a:ln w="28575">
            <a:solidFill>
              <a:schemeClr val="tx1"/>
            </a:solidFill>
            <a:round/>
            <a:headEnd/>
            <a:tailEnd type="triangle" w="med" len="lg"/>
          </a:ln>
        </p:spPr>
        <p:txBody>
          <a:bodyPr/>
          <a:lstStyle/>
          <a:p>
            <a:endParaRPr lang="zh-CN" altLang="en-US"/>
          </a:p>
        </p:txBody>
      </p:sp>
      <p:sp>
        <p:nvSpPr>
          <p:cNvPr id="54301" name="Text Box 64"/>
          <p:cNvSpPr txBox="1">
            <a:spLocks noChangeArrowheads="1"/>
          </p:cNvSpPr>
          <p:nvPr/>
        </p:nvSpPr>
        <p:spPr bwMode="auto">
          <a:xfrm rot="-5400000">
            <a:off x="4114007" y="3729831"/>
            <a:ext cx="717550"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302" name="Text Box 65"/>
          <p:cNvSpPr txBox="1">
            <a:spLocks noChangeArrowheads="1"/>
          </p:cNvSpPr>
          <p:nvPr/>
        </p:nvSpPr>
        <p:spPr bwMode="auto">
          <a:xfrm rot="-5400000">
            <a:off x="6201569" y="3729832"/>
            <a:ext cx="717550"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latin typeface="宋体" pitchFamily="2" charset="-122"/>
              </a:rPr>
              <a:t>…</a:t>
            </a:r>
            <a:endParaRPr lang="en-US" altLang="zh-CN" sz="2800"/>
          </a:p>
        </p:txBody>
      </p:sp>
      <p:sp>
        <p:nvSpPr>
          <p:cNvPr id="54303" name="Line 66"/>
          <p:cNvSpPr>
            <a:spLocks noChangeShapeType="1"/>
          </p:cNvSpPr>
          <p:nvPr/>
        </p:nvSpPr>
        <p:spPr bwMode="auto">
          <a:xfrm>
            <a:off x="7019925" y="4508500"/>
            <a:ext cx="7921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04" name="Line 67"/>
          <p:cNvSpPr>
            <a:spLocks noChangeShapeType="1"/>
          </p:cNvSpPr>
          <p:nvPr/>
        </p:nvSpPr>
        <p:spPr bwMode="auto">
          <a:xfrm>
            <a:off x="7812088" y="4508500"/>
            <a:ext cx="0" cy="719138"/>
          </a:xfrm>
          <a:prstGeom prst="line">
            <a:avLst/>
          </a:prstGeom>
          <a:noFill/>
          <a:ln w="28575">
            <a:solidFill>
              <a:schemeClr val="tx1"/>
            </a:solidFill>
            <a:round/>
            <a:headEnd/>
            <a:tailEnd type="none" w="med" len="lg"/>
          </a:ln>
        </p:spPr>
        <p:txBody>
          <a:bodyPr/>
          <a:lstStyle/>
          <a:p>
            <a:endParaRPr lang="zh-CN" altLang="en-US"/>
          </a:p>
        </p:txBody>
      </p:sp>
      <p:sp>
        <p:nvSpPr>
          <p:cNvPr id="54305" name="Line 68"/>
          <p:cNvSpPr>
            <a:spLocks noChangeShapeType="1"/>
          </p:cNvSpPr>
          <p:nvPr/>
        </p:nvSpPr>
        <p:spPr bwMode="auto">
          <a:xfrm flipH="1">
            <a:off x="1260475" y="5227638"/>
            <a:ext cx="6551613" cy="0"/>
          </a:xfrm>
          <a:prstGeom prst="line">
            <a:avLst/>
          </a:prstGeom>
          <a:noFill/>
          <a:ln w="28575">
            <a:solidFill>
              <a:schemeClr val="tx1"/>
            </a:solidFill>
            <a:round/>
            <a:headEnd/>
            <a:tailEnd type="none" w="med" len="lg"/>
          </a:ln>
        </p:spPr>
        <p:txBody>
          <a:bodyPr/>
          <a:lstStyle/>
          <a:p>
            <a:endParaRPr lang="zh-CN" altLang="en-US"/>
          </a:p>
        </p:txBody>
      </p:sp>
      <p:sp>
        <p:nvSpPr>
          <p:cNvPr id="54306" name="Line 69"/>
          <p:cNvSpPr>
            <a:spLocks noChangeShapeType="1"/>
          </p:cNvSpPr>
          <p:nvPr/>
        </p:nvSpPr>
        <p:spPr bwMode="auto">
          <a:xfrm flipV="1">
            <a:off x="1260475" y="4508500"/>
            <a:ext cx="0" cy="719138"/>
          </a:xfrm>
          <a:prstGeom prst="line">
            <a:avLst/>
          </a:prstGeom>
          <a:noFill/>
          <a:ln w="28575">
            <a:solidFill>
              <a:schemeClr val="tx1"/>
            </a:solidFill>
            <a:round/>
            <a:headEnd/>
            <a:tailEnd type="none" w="med" len="lg"/>
          </a:ln>
        </p:spPr>
        <p:txBody>
          <a:bodyPr/>
          <a:lstStyle/>
          <a:p>
            <a:endParaRPr lang="zh-CN" altLang="en-US"/>
          </a:p>
        </p:txBody>
      </p:sp>
      <p:sp>
        <p:nvSpPr>
          <p:cNvPr id="54307" name="Line 70"/>
          <p:cNvSpPr>
            <a:spLocks noChangeShapeType="1"/>
          </p:cNvSpPr>
          <p:nvPr/>
        </p:nvSpPr>
        <p:spPr bwMode="auto">
          <a:xfrm>
            <a:off x="1260475" y="4508500"/>
            <a:ext cx="358775" cy="0"/>
          </a:xfrm>
          <a:prstGeom prst="line">
            <a:avLst/>
          </a:prstGeom>
          <a:noFill/>
          <a:ln w="28575">
            <a:solidFill>
              <a:schemeClr val="tx1"/>
            </a:solidFill>
            <a:round/>
            <a:headEnd/>
            <a:tailEnd type="triangle" w="med" len="lg"/>
          </a:ln>
        </p:spPr>
        <p:txBody>
          <a:bodyPr/>
          <a:lstStyle/>
          <a:p>
            <a:endParaRPr lang="zh-CN" altLang="en-US"/>
          </a:p>
        </p:txBody>
      </p:sp>
      <p:sp>
        <p:nvSpPr>
          <p:cNvPr id="54308" name="Line 71"/>
          <p:cNvSpPr>
            <a:spLocks noChangeShapeType="1"/>
          </p:cNvSpPr>
          <p:nvPr/>
        </p:nvSpPr>
        <p:spPr bwMode="auto">
          <a:xfrm>
            <a:off x="7019925" y="3427413"/>
            <a:ext cx="10080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09" name="Line 72"/>
          <p:cNvSpPr>
            <a:spLocks noChangeShapeType="1"/>
          </p:cNvSpPr>
          <p:nvPr/>
        </p:nvSpPr>
        <p:spPr bwMode="auto">
          <a:xfrm>
            <a:off x="8027988" y="3427413"/>
            <a:ext cx="0" cy="2016125"/>
          </a:xfrm>
          <a:prstGeom prst="line">
            <a:avLst/>
          </a:prstGeom>
          <a:noFill/>
          <a:ln w="28575">
            <a:solidFill>
              <a:schemeClr val="tx1"/>
            </a:solidFill>
            <a:round/>
            <a:headEnd/>
            <a:tailEnd type="none" w="med" len="lg"/>
          </a:ln>
        </p:spPr>
        <p:txBody>
          <a:bodyPr/>
          <a:lstStyle/>
          <a:p>
            <a:endParaRPr lang="zh-CN" altLang="en-US"/>
          </a:p>
        </p:txBody>
      </p:sp>
      <p:sp>
        <p:nvSpPr>
          <p:cNvPr id="54310" name="Line 73"/>
          <p:cNvSpPr>
            <a:spLocks noChangeShapeType="1"/>
          </p:cNvSpPr>
          <p:nvPr/>
        </p:nvSpPr>
        <p:spPr bwMode="auto">
          <a:xfrm flipH="1">
            <a:off x="1044575" y="5443538"/>
            <a:ext cx="6983413" cy="0"/>
          </a:xfrm>
          <a:prstGeom prst="line">
            <a:avLst/>
          </a:prstGeom>
          <a:noFill/>
          <a:ln w="28575">
            <a:solidFill>
              <a:schemeClr val="tx1"/>
            </a:solidFill>
            <a:round/>
            <a:headEnd/>
            <a:tailEnd type="none" w="med" len="lg"/>
          </a:ln>
        </p:spPr>
        <p:txBody>
          <a:bodyPr/>
          <a:lstStyle/>
          <a:p>
            <a:endParaRPr lang="zh-CN" altLang="en-US"/>
          </a:p>
        </p:txBody>
      </p:sp>
      <p:sp>
        <p:nvSpPr>
          <p:cNvPr id="54311" name="Line 74"/>
          <p:cNvSpPr>
            <a:spLocks noChangeShapeType="1"/>
          </p:cNvSpPr>
          <p:nvPr/>
        </p:nvSpPr>
        <p:spPr bwMode="auto">
          <a:xfrm flipV="1">
            <a:off x="1044575" y="3500438"/>
            <a:ext cx="0" cy="1943100"/>
          </a:xfrm>
          <a:prstGeom prst="line">
            <a:avLst/>
          </a:prstGeom>
          <a:noFill/>
          <a:ln w="28575">
            <a:solidFill>
              <a:schemeClr val="tx1"/>
            </a:solidFill>
            <a:round/>
            <a:headEnd/>
            <a:tailEnd type="none" w="med" len="lg"/>
          </a:ln>
        </p:spPr>
        <p:txBody>
          <a:bodyPr/>
          <a:lstStyle/>
          <a:p>
            <a:endParaRPr lang="zh-CN" altLang="en-US"/>
          </a:p>
        </p:txBody>
      </p:sp>
      <p:sp>
        <p:nvSpPr>
          <p:cNvPr id="54312" name="Line 75"/>
          <p:cNvSpPr>
            <a:spLocks noChangeShapeType="1"/>
          </p:cNvSpPr>
          <p:nvPr/>
        </p:nvSpPr>
        <p:spPr bwMode="auto">
          <a:xfrm>
            <a:off x="1044575" y="3500438"/>
            <a:ext cx="574675" cy="0"/>
          </a:xfrm>
          <a:prstGeom prst="line">
            <a:avLst/>
          </a:prstGeom>
          <a:noFill/>
          <a:ln w="28575">
            <a:solidFill>
              <a:schemeClr val="tx1"/>
            </a:solidFill>
            <a:round/>
            <a:headEnd/>
            <a:tailEnd type="triangle" w="med" len="lg"/>
          </a:ln>
        </p:spPr>
        <p:txBody>
          <a:bodyPr/>
          <a:lstStyle/>
          <a:p>
            <a:endParaRPr lang="zh-CN" altLang="en-US"/>
          </a:p>
        </p:txBody>
      </p:sp>
      <p:sp>
        <p:nvSpPr>
          <p:cNvPr id="54313" name="Line 76"/>
          <p:cNvSpPr>
            <a:spLocks noChangeShapeType="1"/>
          </p:cNvSpPr>
          <p:nvPr/>
        </p:nvSpPr>
        <p:spPr bwMode="auto">
          <a:xfrm>
            <a:off x="7019925" y="2708275"/>
            <a:ext cx="1223963" cy="0"/>
          </a:xfrm>
          <a:prstGeom prst="line">
            <a:avLst/>
          </a:prstGeom>
          <a:noFill/>
          <a:ln w="28575">
            <a:solidFill>
              <a:schemeClr val="tx1"/>
            </a:solidFill>
            <a:round/>
            <a:headEnd type="triangle" w="med" len="lg"/>
            <a:tailEnd type="none" w="med" len="lg"/>
          </a:ln>
        </p:spPr>
        <p:txBody>
          <a:bodyPr/>
          <a:lstStyle/>
          <a:p>
            <a:endParaRPr lang="zh-CN" altLang="en-US"/>
          </a:p>
        </p:txBody>
      </p:sp>
      <p:sp>
        <p:nvSpPr>
          <p:cNvPr id="54314" name="Line 77"/>
          <p:cNvSpPr>
            <a:spLocks noChangeShapeType="1"/>
          </p:cNvSpPr>
          <p:nvPr/>
        </p:nvSpPr>
        <p:spPr bwMode="auto">
          <a:xfrm>
            <a:off x="8243888" y="2708275"/>
            <a:ext cx="0" cy="2951163"/>
          </a:xfrm>
          <a:prstGeom prst="line">
            <a:avLst/>
          </a:prstGeom>
          <a:noFill/>
          <a:ln w="28575">
            <a:solidFill>
              <a:schemeClr val="tx1"/>
            </a:solidFill>
            <a:round/>
            <a:headEnd/>
            <a:tailEnd type="none" w="med" len="lg"/>
          </a:ln>
        </p:spPr>
        <p:txBody>
          <a:bodyPr/>
          <a:lstStyle/>
          <a:p>
            <a:endParaRPr lang="zh-CN" altLang="en-US"/>
          </a:p>
        </p:txBody>
      </p:sp>
      <p:sp>
        <p:nvSpPr>
          <p:cNvPr id="54315" name="Line 78"/>
          <p:cNvSpPr>
            <a:spLocks noChangeShapeType="1"/>
          </p:cNvSpPr>
          <p:nvPr/>
        </p:nvSpPr>
        <p:spPr bwMode="auto">
          <a:xfrm flipH="1">
            <a:off x="827088" y="5659438"/>
            <a:ext cx="7416800" cy="0"/>
          </a:xfrm>
          <a:prstGeom prst="line">
            <a:avLst/>
          </a:prstGeom>
          <a:noFill/>
          <a:ln w="28575">
            <a:solidFill>
              <a:schemeClr val="tx1"/>
            </a:solidFill>
            <a:round/>
            <a:headEnd/>
            <a:tailEnd type="none" w="med" len="lg"/>
          </a:ln>
        </p:spPr>
        <p:txBody>
          <a:bodyPr/>
          <a:lstStyle/>
          <a:p>
            <a:endParaRPr lang="zh-CN" altLang="en-US"/>
          </a:p>
        </p:txBody>
      </p:sp>
      <p:sp>
        <p:nvSpPr>
          <p:cNvPr id="54316" name="Line 79"/>
          <p:cNvSpPr>
            <a:spLocks noChangeShapeType="1"/>
          </p:cNvSpPr>
          <p:nvPr/>
        </p:nvSpPr>
        <p:spPr bwMode="auto">
          <a:xfrm flipV="1">
            <a:off x="827088" y="2708275"/>
            <a:ext cx="0" cy="2951163"/>
          </a:xfrm>
          <a:prstGeom prst="line">
            <a:avLst/>
          </a:prstGeom>
          <a:noFill/>
          <a:ln w="28575">
            <a:solidFill>
              <a:schemeClr val="tx1"/>
            </a:solidFill>
            <a:round/>
            <a:headEnd/>
            <a:tailEnd type="none" w="med" len="lg"/>
          </a:ln>
        </p:spPr>
        <p:txBody>
          <a:bodyPr/>
          <a:lstStyle/>
          <a:p>
            <a:endParaRPr lang="zh-CN" altLang="en-US"/>
          </a:p>
        </p:txBody>
      </p:sp>
      <p:sp>
        <p:nvSpPr>
          <p:cNvPr id="54317" name="Line 80"/>
          <p:cNvSpPr>
            <a:spLocks noChangeShapeType="1"/>
          </p:cNvSpPr>
          <p:nvPr/>
        </p:nvSpPr>
        <p:spPr bwMode="auto">
          <a:xfrm>
            <a:off x="827088" y="2708275"/>
            <a:ext cx="792162" cy="0"/>
          </a:xfrm>
          <a:prstGeom prst="line">
            <a:avLst/>
          </a:prstGeom>
          <a:noFill/>
          <a:ln w="28575">
            <a:solidFill>
              <a:schemeClr val="tx1"/>
            </a:solidFill>
            <a:round/>
            <a:headEnd/>
            <a:tailEnd type="triangle" w="med" len="lg"/>
          </a:ln>
        </p:spPr>
        <p:txBody>
          <a:bodyPr/>
          <a:lstStyle/>
          <a:p>
            <a:endParaRPr lang="zh-CN" altLang="en-US"/>
          </a:p>
        </p:txBody>
      </p:sp>
      <p:sp>
        <p:nvSpPr>
          <p:cNvPr id="54318" name="Text Box 81"/>
          <p:cNvSpPr txBox="1">
            <a:spLocks noChangeArrowheads="1"/>
          </p:cNvSpPr>
          <p:nvPr/>
        </p:nvSpPr>
        <p:spPr bwMode="auto">
          <a:xfrm>
            <a:off x="6962775" y="2174875"/>
            <a:ext cx="9366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1</a:t>
            </a:r>
          </a:p>
        </p:txBody>
      </p:sp>
      <p:sp>
        <p:nvSpPr>
          <p:cNvPr id="54319" name="Text Box 82"/>
          <p:cNvSpPr txBox="1">
            <a:spLocks noChangeArrowheads="1"/>
          </p:cNvSpPr>
          <p:nvPr/>
        </p:nvSpPr>
        <p:spPr bwMode="auto">
          <a:xfrm>
            <a:off x="6962775" y="28940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2</a:t>
            </a:r>
          </a:p>
        </p:txBody>
      </p:sp>
      <p:sp>
        <p:nvSpPr>
          <p:cNvPr id="54320" name="Text Box 83"/>
          <p:cNvSpPr txBox="1">
            <a:spLocks noChangeArrowheads="1"/>
          </p:cNvSpPr>
          <p:nvPr/>
        </p:nvSpPr>
        <p:spPr bwMode="auto">
          <a:xfrm>
            <a:off x="6962775" y="3960813"/>
            <a:ext cx="936625" cy="519112"/>
          </a:xfrm>
          <a:prstGeom prst="rect">
            <a:avLst/>
          </a:prstGeom>
          <a:noFill/>
          <a:ln w="28575" algn="ctr">
            <a:noFill/>
            <a:miter lim="800000"/>
            <a:headEnd/>
            <a:tailEnd type="none" w="med" len="lg"/>
          </a:ln>
        </p:spPr>
        <p:txBody>
          <a:bodyPr>
            <a:spAutoFit/>
          </a:bodyPr>
          <a:lstStyle/>
          <a:p>
            <a:pPr>
              <a:spcBef>
                <a:spcPct val="50000"/>
              </a:spcBef>
            </a:pPr>
            <a:r>
              <a:rPr lang="en-US" altLang="zh-CN" sz="2800"/>
              <a:t>DS</a:t>
            </a:r>
            <a:r>
              <a:rPr lang="en-US" altLang="zh-CN" sz="2800" baseline="-25000"/>
              <a:t>n</a:t>
            </a:r>
          </a:p>
        </p:txBody>
      </p:sp>
      <p:sp>
        <p:nvSpPr>
          <p:cNvPr id="54321" name="Text Box 84"/>
          <p:cNvSpPr txBox="1">
            <a:spLocks noChangeArrowheads="1"/>
          </p:cNvSpPr>
          <p:nvPr/>
        </p:nvSpPr>
        <p:spPr bwMode="auto">
          <a:xfrm>
            <a:off x="3492500" y="1254125"/>
            <a:ext cx="1800225" cy="519113"/>
          </a:xfrm>
          <a:prstGeom prst="rect">
            <a:avLst/>
          </a:prstGeom>
          <a:noFill/>
          <a:ln w="28575" algn="ctr">
            <a:noFill/>
            <a:miter lim="800000"/>
            <a:headEnd/>
            <a:tailEnd type="none" w="med" len="lg"/>
          </a:ln>
        </p:spPr>
        <p:txBody>
          <a:bodyPr>
            <a:spAutoFit/>
          </a:bodyPr>
          <a:lstStyle/>
          <a:p>
            <a:pPr>
              <a:spcBef>
                <a:spcPct val="50000"/>
              </a:spcBef>
            </a:pPr>
            <a:r>
              <a:rPr lang="en-US" altLang="zh-CN" sz="2800"/>
              <a:t>MIMD</a:t>
            </a:r>
            <a:r>
              <a:rPr lang="zh-CN" altLang="en-US" sz="2800"/>
              <a:t>：</a:t>
            </a:r>
          </a:p>
        </p:txBody>
      </p:sp>
      <p:sp>
        <p:nvSpPr>
          <p:cNvPr id="1128533" name="Text Box 85"/>
          <p:cNvSpPr txBox="1">
            <a:spLocks noChangeArrowheads="1"/>
          </p:cNvSpPr>
          <p:nvPr/>
        </p:nvSpPr>
        <p:spPr bwMode="auto">
          <a:xfrm>
            <a:off x="6300192" y="549275"/>
            <a:ext cx="2520280" cy="1152525"/>
          </a:xfrm>
          <a:prstGeom prst="rect">
            <a:avLst/>
          </a:prstGeom>
          <a:solidFill>
            <a:srgbClr val="CCFFFF"/>
          </a:solidFill>
          <a:ln w="28575" algn="ctr">
            <a:solidFill>
              <a:srgbClr val="0000FF"/>
            </a:solidFill>
            <a:miter lim="800000"/>
            <a:headEnd/>
            <a:tailEnd type="none" w="med" len="lg"/>
          </a:ln>
          <a:effectLst>
            <a:outerShdw dist="107763" dir="2700000" algn="ctr" rotWithShape="0">
              <a:schemeClr val="bg2">
                <a:alpha val="50000"/>
              </a:schemeClr>
            </a:outerShdw>
          </a:effectLst>
        </p:spPr>
        <p:txBody>
          <a:bodyPr wrap="none" anchor="ctr"/>
          <a:lstStyle/>
          <a:p>
            <a:pPr algn="l">
              <a:spcBef>
                <a:spcPct val="20000"/>
              </a:spcBef>
              <a:defRPr/>
            </a:pPr>
            <a:r>
              <a:rPr lang="zh-CN" altLang="en-US" smtClean="0">
                <a:solidFill>
                  <a:schemeClr val="bg2"/>
                </a:solidFill>
              </a:rPr>
              <a:t> 多处理机</a:t>
            </a:r>
            <a:endParaRPr lang="zh-CN" altLang="en-US">
              <a:solidFill>
                <a:schemeClr val="bg2"/>
              </a:solidFill>
            </a:endParaRPr>
          </a:p>
          <a:p>
            <a:pPr algn="l">
              <a:spcBef>
                <a:spcPct val="20000"/>
              </a:spcBef>
              <a:defRPr/>
            </a:pPr>
            <a:r>
              <a:rPr lang="zh-CN" altLang="en-US" smtClean="0">
                <a:solidFill>
                  <a:schemeClr val="bg2"/>
                </a:solidFill>
              </a:rPr>
              <a:t> 机群</a:t>
            </a:r>
            <a:r>
              <a:rPr lang="en-US" altLang="zh-CN" smtClean="0">
                <a:solidFill>
                  <a:schemeClr val="bg2"/>
                </a:solidFill>
                <a:latin typeface="+mn-ea"/>
                <a:ea typeface="+mn-ea"/>
              </a:rPr>
              <a:t>(</a:t>
            </a:r>
            <a:r>
              <a:rPr lang="zh-CN" altLang="en-US" smtClean="0">
                <a:solidFill>
                  <a:schemeClr val="bg2"/>
                </a:solidFill>
              </a:rPr>
              <a:t>集群</a:t>
            </a:r>
            <a:r>
              <a:rPr lang="en-US" altLang="zh-CN" smtClean="0">
                <a:solidFill>
                  <a:schemeClr val="bg2"/>
                </a:solidFill>
                <a:latin typeface="+mn-ea"/>
                <a:ea typeface="+mn-ea"/>
              </a:rPr>
              <a:t>)</a:t>
            </a:r>
            <a:r>
              <a:rPr lang="zh-CN" altLang="en-US" smtClean="0">
                <a:solidFill>
                  <a:schemeClr val="bg2"/>
                </a:solidFill>
              </a:rPr>
              <a:t>系统</a:t>
            </a:r>
            <a:endParaRPr lang="zh-CN" altLang="en-US">
              <a:solidFill>
                <a:schemeClr val="bg2"/>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28533"/>
                                        </p:tgtEl>
                                        <p:attrNameLst>
                                          <p:attrName>style.visibility</p:attrName>
                                        </p:attrNameLst>
                                      </p:cBhvr>
                                      <p:to>
                                        <p:strVal val="visible"/>
                                      </p:to>
                                    </p:set>
                                    <p:anim calcmode="lin" valueType="num">
                                      <p:cBhvr>
                                        <p:cTn id="7" dur="500" fill="hold"/>
                                        <p:tgtEl>
                                          <p:spTgt spid="1128533"/>
                                        </p:tgtEl>
                                        <p:attrNameLst>
                                          <p:attrName>ppt_w</p:attrName>
                                        </p:attrNameLst>
                                      </p:cBhvr>
                                      <p:tavLst>
                                        <p:tav tm="0">
                                          <p:val>
                                            <p:fltVal val="0"/>
                                          </p:val>
                                        </p:tav>
                                        <p:tav tm="100000">
                                          <p:val>
                                            <p:strVal val="#ppt_w"/>
                                          </p:val>
                                        </p:tav>
                                      </p:tavLst>
                                    </p:anim>
                                    <p:anim calcmode="lin" valueType="num">
                                      <p:cBhvr>
                                        <p:cTn id="8" dur="500" fill="hold"/>
                                        <p:tgtEl>
                                          <p:spTgt spid="11285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5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p:spPr>
        <p:txBody>
          <a:bodyPr/>
          <a:lstStyle/>
          <a:p>
            <a:fld id="{9E670EC0-1240-4778-9F41-D9FDB343E42F}" type="slidenum">
              <a:rPr lang="zh-CN" altLang="en-US"/>
              <a:pPr/>
              <a:t>55</a:t>
            </a:fld>
            <a:endParaRPr lang="en-US" altLang="zh-CN"/>
          </a:p>
        </p:txBody>
      </p:sp>
      <p:sp>
        <p:nvSpPr>
          <p:cNvPr id="55299" name="Rectangle 2"/>
          <p:cNvSpPr>
            <a:spLocks noGrp="1" noChangeArrowheads="1"/>
          </p:cNvSpPr>
          <p:nvPr>
            <p:ph type="title"/>
          </p:nvPr>
        </p:nvSpPr>
        <p:spPr/>
        <p:txBody>
          <a:bodyPr/>
          <a:lstStyle/>
          <a:p>
            <a:pPr eaLnBrk="1" hangingPunct="1"/>
            <a:r>
              <a:rPr lang="zh-CN" altLang="en-US" smtClean="0"/>
              <a:t>二、计算机的性能描述</a:t>
            </a:r>
          </a:p>
        </p:txBody>
      </p:sp>
      <p:sp>
        <p:nvSpPr>
          <p:cNvPr id="55300" name="Rectangle 3"/>
          <p:cNvSpPr>
            <a:spLocks noGrp="1" noChangeArrowheads="1"/>
          </p:cNvSpPr>
          <p:nvPr>
            <p:ph type="body" idx="1"/>
          </p:nvPr>
        </p:nvSpPr>
        <p:spPr>
          <a:xfrm>
            <a:off x="457200" y="1268413"/>
            <a:ext cx="8435975" cy="4968875"/>
          </a:xfrm>
        </p:spPr>
        <p:txBody>
          <a:bodyPr/>
          <a:lstStyle/>
          <a:p>
            <a:pPr eaLnBrk="1" hangingPunct="1"/>
            <a:r>
              <a:rPr lang="zh-CN" altLang="en-US" smtClean="0"/>
              <a:t>计算机系统配置</a:t>
            </a:r>
          </a:p>
          <a:p>
            <a:pPr eaLnBrk="1" hangingPunct="1"/>
            <a:r>
              <a:rPr lang="zh-CN" altLang="en-US" smtClean="0"/>
              <a:t>计算机的性能指标</a:t>
            </a:r>
          </a:p>
          <a:p>
            <a:pPr eaLnBrk="1" hangingPunct="1"/>
            <a:r>
              <a:rPr lang="zh-CN" altLang="en-US" smtClean="0"/>
              <a:t>用测试程序来测评计算机的性能</a:t>
            </a:r>
          </a:p>
          <a:p>
            <a:pPr eaLnBrk="1" hangingPunct="1"/>
            <a:r>
              <a:rPr lang="en-US" altLang="zh-CN" smtClean="0"/>
              <a:t>Amdahl</a:t>
            </a:r>
            <a:r>
              <a:rPr lang="zh-CN" altLang="en-US" smtClean="0"/>
              <a:t>定律</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p:spPr>
        <p:txBody>
          <a:bodyPr/>
          <a:lstStyle/>
          <a:p>
            <a:fld id="{0D6F5BAF-F6ED-496A-8165-B5CCD68FB988}" type="slidenum">
              <a:rPr lang="zh-CN" altLang="en-US"/>
              <a:pPr/>
              <a:t>56</a:t>
            </a:fld>
            <a:endParaRPr lang="en-US" altLang="zh-CN"/>
          </a:p>
        </p:txBody>
      </p:sp>
      <p:sp>
        <p:nvSpPr>
          <p:cNvPr id="56323" name="Rectangle 2"/>
          <p:cNvSpPr>
            <a:spLocks noGrp="1" noChangeArrowheads="1"/>
          </p:cNvSpPr>
          <p:nvPr>
            <p:ph type="title"/>
          </p:nvPr>
        </p:nvSpPr>
        <p:spPr/>
        <p:txBody>
          <a:bodyPr/>
          <a:lstStyle/>
          <a:p>
            <a:pPr eaLnBrk="1" hangingPunct="1"/>
            <a:r>
              <a:rPr lang="zh-CN" altLang="en-US" smtClean="0"/>
              <a:t>（一）计算机系统配置</a:t>
            </a:r>
          </a:p>
        </p:txBody>
      </p:sp>
      <p:sp>
        <p:nvSpPr>
          <p:cNvPr id="56324"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1】</a:t>
            </a:r>
            <a:r>
              <a:rPr lang="zh-CN" altLang="en-US" smtClean="0"/>
              <a:t>个人计算机</a:t>
            </a:r>
          </a:p>
        </p:txBody>
      </p:sp>
      <p:sp>
        <p:nvSpPr>
          <p:cNvPr id="56325" name="Rectangle 4"/>
          <p:cNvSpPr>
            <a:spLocks noChangeArrowheads="1"/>
          </p:cNvSpPr>
          <p:nvPr/>
        </p:nvSpPr>
        <p:spPr bwMode="auto">
          <a:xfrm>
            <a:off x="179388" y="1052513"/>
            <a:ext cx="8785225" cy="5589587"/>
          </a:xfrm>
          <a:prstGeom prst="rect">
            <a:avLst/>
          </a:prstGeom>
          <a:noFill/>
          <a:ln w="9525">
            <a:noFill/>
            <a:miter lim="800000"/>
            <a:headEnd/>
            <a:tailEnd/>
          </a:ln>
        </p:spPr>
        <p:txBody>
          <a:bodyPr/>
          <a:lstStyle/>
          <a:p>
            <a:pPr marL="342900" indent="-342900" algn="l">
              <a:spcBef>
                <a:spcPct val="20000"/>
              </a:spcBef>
              <a:buClr>
                <a:schemeClr val="bg2"/>
              </a:buClr>
              <a:buSzPct val="75000"/>
              <a:buFont typeface="Wingdings" pitchFamily="2" charset="2"/>
              <a:buChar char="n"/>
            </a:pPr>
            <a:r>
              <a:rPr lang="zh-CN" altLang="en-US"/>
              <a:t>处理器：英特尔</a:t>
            </a:r>
            <a:r>
              <a:rPr lang="en-US" altLang="zh-CN" baseline="30000"/>
              <a:t>®</a:t>
            </a:r>
            <a:r>
              <a:rPr lang="en-US" altLang="zh-CN"/>
              <a:t> </a:t>
            </a:r>
            <a:r>
              <a:rPr lang="zh-CN" altLang="en-US"/>
              <a:t>酷睿</a:t>
            </a:r>
            <a:r>
              <a:rPr lang="en-US" altLang="zh-CN" sz="2000" baseline="60000"/>
              <a:t>TM</a:t>
            </a:r>
            <a:r>
              <a:rPr lang="en-US" altLang="zh-CN"/>
              <a:t>2</a:t>
            </a:r>
            <a:r>
              <a:rPr lang="zh-CN" altLang="en-US"/>
              <a:t>双核处理器</a:t>
            </a:r>
            <a:r>
              <a:rPr lang="en-US" altLang="zh-CN"/>
              <a:t>E6300</a:t>
            </a:r>
            <a:br>
              <a:rPr lang="en-US" altLang="zh-CN"/>
            </a:br>
            <a:r>
              <a:rPr lang="zh-CN" altLang="en-US"/>
              <a:t>（处理器速度</a:t>
            </a:r>
            <a:r>
              <a:rPr lang="en-US" altLang="zh-CN"/>
              <a:t>1.86GHz</a:t>
            </a:r>
            <a:r>
              <a:rPr lang="zh-CN" altLang="en-US"/>
              <a:t>，</a:t>
            </a:r>
            <a:r>
              <a:rPr lang="en-US" altLang="zh-CN"/>
              <a:t>2MB</a:t>
            </a:r>
            <a:r>
              <a:rPr lang="zh-CN" altLang="en-US"/>
              <a:t>二级高速缓存，</a:t>
            </a:r>
            <a:r>
              <a:rPr lang="en-US" altLang="zh-CN"/>
              <a:t>1.066GHz</a:t>
            </a:r>
            <a:r>
              <a:rPr lang="zh-CN" altLang="en-US"/>
              <a:t>前端总线，硬件防病毒，</a:t>
            </a:r>
            <a:r>
              <a:rPr lang="en-US" altLang="zh-CN"/>
              <a:t>65nm</a:t>
            </a:r>
            <a:r>
              <a:rPr lang="zh-CN" altLang="en-US"/>
              <a:t>，节能技术）；</a:t>
            </a:r>
          </a:p>
          <a:p>
            <a:pPr marL="342900" indent="-342900" algn="l">
              <a:spcBef>
                <a:spcPct val="20000"/>
              </a:spcBef>
              <a:buClr>
                <a:schemeClr val="bg2"/>
              </a:buClr>
              <a:buSzPct val="75000"/>
              <a:buFont typeface="Wingdings" pitchFamily="2" charset="2"/>
              <a:buChar char="n"/>
            </a:pPr>
            <a:r>
              <a:rPr lang="zh-CN" altLang="en-US"/>
              <a:t>正版</a:t>
            </a:r>
            <a:r>
              <a:rPr lang="en-US" altLang="zh-CN"/>
              <a:t>Windows  Vista  Home  Premium</a:t>
            </a:r>
            <a:r>
              <a:rPr lang="zh-CN" altLang="en-US"/>
              <a:t>简体中文版；</a:t>
            </a:r>
          </a:p>
          <a:p>
            <a:pPr marL="342900" indent="-342900" algn="l">
              <a:spcBef>
                <a:spcPct val="20000"/>
              </a:spcBef>
              <a:buClr>
                <a:schemeClr val="bg2"/>
              </a:buClr>
              <a:buSzPct val="75000"/>
              <a:buFont typeface="Wingdings" pitchFamily="2" charset="2"/>
              <a:buChar char="n"/>
            </a:pPr>
            <a:r>
              <a:rPr lang="zh-CN" altLang="en-US"/>
              <a:t>支持英特尔</a:t>
            </a:r>
            <a:r>
              <a:rPr lang="en-US" altLang="zh-CN" baseline="30000"/>
              <a:t>®</a:t>
            </a:r>
            <a:r>
              <a:rPr lang="en-US" altLang="zh-CN"/>
              <a:t>64</a:t>
            </a:r>
            <a:r>
              <a:rPr lang="zh-CN" altLang="en-US"/>
              <a:t>位内存扩展技术；</a:t>
            </a:r>
          </a:p>
          <a:p>
            <a:pPr marL="342900" indent="-342900" algn="l">
              <a:spcBef>
                <a:spcPct val="20000"/>
              </a:spcBef>
              <a:buClr>
                <a:schemeClr val="bg2"/>
              </a:buClr>
              <a:buSzPct val="75000"/>
              <a:buFont typeface="Wingdings" pitchFamily="2" charset="2"/>
              <a:buChar char="n"/>
            </a:pPr>
            <a:r>
              <a:rPr lang="zh-CN" altLang="en-US"/>
              <a:t>采用英特尔</a:t>
            </a:r>
            <a:r>
              <a:rPr lang="en-US" altLang="zh-CN" baseline="30000"/>
              <a:t>®</a:t>
            </a:r>
            <a:r>
              <a:rPr lang="en-US" altLang="zh-CN"/>
              <a:t>LGA775</a:t>
            </a:r>
            <a:r>
              <a:rPr lang="zh-CN" altLang="en-US"/>
              <a:t>封装技术；</a:t>
            </a:r>
          </a:p>
          <a:p>
            <a:pPr marL="342900" indent="-342900" algn="l">
              <a:spcBef>
                <a:spcPct val="20000"/>
              </a:spcBef>
              <a:buClr>
                <a:schemeClr val="bg2"/>
              </a:buClr>
              <a:buSzPct val="75000"/>
              <a:buFont typeface="Wingdings" pitchFamily="2" charset="2"/>
              <a:buChar char="n"/>
            </a:pPr>
            <a:r>
              <a:rPr lang="zh-CN" altLang="en-US"/>
              <a:t>内存：</a:t>
            </a:r>
            <a:r>
              <a:rPr lang="en-US" altLang="zh-CN"/>
              <a:t>2GB  DDRⅡ533</a:t>
            </a:r>
            <a:r>
              <a:rPr lang="zh-CN" altLang="en-US"/>
              <a:t>；</a:t>
            </a:r>
          </a:p>
          <a:p>
            <a:pPr marL="342900" indent="-342900" algn="l">
              <a:spcBef>
                <a:spcPct val="20000"/>
              </a:spcBef>
              <a:buClr>
                <a:schemeClr val="bg2"/>
              </a:buClr>
              <a:buSzPct val="75000"/>
              <a:buFont typeface="Wingdings" pitchFamily="2" charset="2"/>
              <a:buChar char="n"/>
            </a:pPr>
            <a:r>
              <a:rPr lang="zh-CN" altLang="en-US"/>
              <a:t>硬盘：</a:t>
            </a:r>
            <a:r>
              <a:rPr lang="en-US" altLang="zh-CN"/>
              <a:t>SATA  250GB</a:t>
            </a:r>
            <a:r>
              <a:rPr lang="zh-CN" altLang="en-US"/>
              <a:t>（</a:t>
            </a:r>
            <a:r>
              <a:rPr lang="en-US" altLang="zh-CN"/>
              <a:t>7200</a:t>
            </a:r>
            <a:r>
              <a:rPr lang="zh-CN" altLang="en-US"/>
              <a:t>转）；</a:t>
            </a:r>
          </a:p>
          <a:p>
            <a:pPr marL="342900" indent="-342900" algn="l">
              <a:spcBef>
                <a:spcPct val="20000"/>
              </a:spcBef>
              <a:buClr>
                <a:schemeClr val="bg2"/>
              </a:buClr>
              <a:buSzPct val="75000"/>
              <a:buFont typeface="Wingdings" pitchFamily="2" charset="2"/>
              <a:buChar char="n"/>
            </a:pPr>
            <a:r>
              <a:rPr lang="zh-CN" altLang="en-US"/>
              <a:t>显卡：</a:t>
            </a:r>
            <a:r>
              <a:rPr lang="en-US" altLang="zh-CN"/>
              <a:t>NV7950  256MB PCI-E</a:t>
            </a:r>
            <a:r>
              <a:rPr lang="zh-CN" altLang="en-US"/>
              <a:t>高性能显示卡；</a:t>
            </a:r>
          </a:p>
          <a:p>
            <a:pPr marL="342900" indent="-342900" algn="l">
              <a:spcBef>
                <a:spcPct val="20000"/>
              </a:spcBef>
              <a:buClr>
                <a:schemeClr val="bg2"/>
              </a:buClr>
              <a:buSzPct val="75000"/>
              <a:buFont typeface="Wingdings" pitchFamily="2" charset="2"/>
              <a:buChar char="n"/>
            </a:pPr>
            <a:r>
              <a:rPr lang="en-US" altLang="zh-CN"/>
              <a:t>19"</a:t>
            </a:r>
            <a:r>
              <a:rPr lang="zh-CN" altLang="en-US"/>
              <a:t>宽屏液晶显示器；</a:t>
            </a:r>
          </a:p>
          <a:p>
            <a:pPr marL="342900" indent="-342900" algn="l">
              <a:spcBef>
                <a:spcPct val="20000"/>
              </a:spcBef>
              <a:buClr>
                <a:schemeClr val="bg2"/>
              </a:buClr>
              <a:buSzPct val="75000"/>
              <a:buFont typeface="Wingdings" pitchFamily="2" charset="2"/>
              <a:buChar char="n"/>
            </a:pPr>
            <a:r>
              <a:rPr lang="en-US" altLang="zh-CN"/>
              <a:t>SATA  DVD RW</a:t>
            </a:r>
            <a:r>
              <a:rPr lang="zh-CN" altLang="en-US"/>
              <a:t>光驱；</a:t>
            </a:r>
          </a:p>
          <a:p>
            <a:pPr marL="342900" indent="-342900" algn="l">
              <a:spcBef>
                <a:spcPct val="20000"/>
              </a:spcBef>
              <a:buClr>
                <a:schemeClr val="bg2"/>
              </a:buClr>
              <a:buSzPct val="75000"/>
              <a:buFont typeface="Wingdings" pitchFamily="2" charset="2"/>
              <a:buChar char="n"/>
            </a:pPr>
            <a:r>
              <a:rPr lang="zh-CN" altLang="en-US"/>
              <a:t>集成</a:t>
            </a:r>
            <a:r>
              <a:rPr lang="en-US" altLang="zh-CN"/>
              <a:t>100M</a:t>
            </a:r>
            <a:r>
              <a:rPr lang="zh-CN" altLang="en-US"/>
              <a:t>网卡；</a:t>
            </a:r>
          </a:p>
          <a:p>
            <a:pPr marL="342900" indent="-342900" algn="l">
              <a:spcBef>
                <a:spcPct val="20000"/>
              </a:spcBef>
              <a:buClr>
                <a:schemeClr val="bg2"/>
              </a:buClr>
              <a:buSzPct val="75000"/>
              <a:buFont typeface="Wingdings" pitchFamily="2" charset="2"/>
              <a:buChar char="n"/>
            </a:pPr>
            <a:r>
              <a:rPr lang="zh-CN" altLang="en-US"/>
              <a:t>集成</a:t>
            </a:r>
            <a:r>
              <a:rPr lang="en-US" altLang="zh-CN"/>
              <a:t>5.1</a:t>
            </a:r>
            <a:r>
              <a:rPr lang="zh-CN" altLang="en-US"/>
              <a:t>声卡；</a:t>
            </a:r>
          </a:p>
        </p:txBody>
      </p:sp>
      <p:sp>
        <p:nvSpPr>
          <p:cNvPr id="56326" name="Rectangle 5"/>
          <p:cNvSpPr>
            <a:spLocks noChangeArrowheads="1"/>
          </p:cNvSpPr>
          <p:nvPr/>
        </p:nvSpPr>
        <p:spPr bwMode="auto">
          <a:xfrm>
            <a:off x="4932363" y="5229225"/>
            <a:ext cx="3168650" cy="1439863"/>
          </a:xfrm>
          <a:prstGeom prst="rect">
            <a:avLst/>
          </a:prstGeom>
          <a:noFill/>
          <a:ln w="9525">
            <a:noFill/>
            <a:miter lim="800000"/>
            <a:headEnd/>
            <a:tailEnd/>
          </a:ln>
        </p:spPr>
        <p:txBody>
          <a:bodyPr/>
          <a:lstStyle/>
          <a:p>
            <a:pPr marL="342900" indent="-342900" algn="l">
              <a:spcBef>
                <a:spcPct val="20000"/>
              </a:spcBef>
              <a:buClr>
                <a:schemeClr val="bg2"/>
              </a:buClr>
              <a:buSzPct val="75000"/>
              <a:buFont typeface="Wingdings" pitchFamily="2" charset="2"/>
              <a:buChar char="n"/>
            </a:pPr>
            <a:r>
              <a:rPr lang="zh-CN" altLang="en-US"/>
              <a:t>防水抗菌键盘；</a:t>
            </a:r>
          </a:p>
          <a:p>
            <a:pPr marL="342900" indent="-342900" algn="l">
              <a:spcBef>
                <a:spcPct val="20000"/>
              </a:spcBef>
              <a:buClr>
                <a:schemeClr val="bg2"/>
              </a:buClr>
              <a:buSzPct val="75000"/>
              <a:buFont typeface="Wingdings" pitchFamily="2" charset="2"/>
              <a:buChar char="n"/>
            </a:pPr>
            <a:r>
              <a:rPr lang="zh-CN" altLang="en-US"/>
              <a:t>光电鼠标；</a:t>
            </a:r>
          </a:p>
          <a:p>
            <a:pPr marL="342900" indent="-342900" algn="l">
              <a:spcBef>
                <a:spcPct val="20000"/>
              </a:spcBef>
              <a:buClr>
                <a:schemeClr val="bg2"/>
              </a:buClr>
              <a:buSzPct val="75000"/>
              <a:buFont typeface="Wingdings" pitchFamily="2" charset="2"/>
              <a:buChar char="n"/>
            </a:pPr>
            <a:r>
              <a:rPr lang="en-US" altLang="zh-CN"/>
              <a:t>MTBF 6</a:t>
            </a:r>
            <a:r>
              <a:rPr lang="zh-CN" altLang="en-US"/>
              <a:t>万小时。</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57</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2】</a:t>
            </a:r>
            <a:r>
              <a:rPr lang="zh-CN" altLang="en-US" smtClean="0"/>
              <a:t>服务器</a:t>
            </a:r>
          </a:p>
        </p:txBody>
      </p:sp>
      <p:sp>
        <p:nvSpPr>
          <p:cNvPr id="57349" name="Rectangle 4"/>
          <p:cNvSpPr>
            <a:spLocks noChangeArrowheads="1"/>
          </p:cNvSpPr>
          <p:nvPr/>
        </p:nvSpPr>
        <p:spPr bwMode="auto">
          <a:xfrm>
            <a:off x="1115616" y="2924150"/>
            <a:ext cx="3384500" cy="576858"/>
          </a:xfrm>
          <a:prstGeom prst="rect">
            <a:avLst/>
          </a:prstGeom>
          <a:noFill/>
          <a:ln w="9525">
            <a:noFill/>
            <a:miter lim="800000"/>
            <a:headEnd/>
            <a:tailEnd/>
          </a:ln>
        </p:spPr>
        <p:txBody>
          <a:bodyPr/>
          <a:lstStyle/>
          <a:p>
            <a:pPr algn="l">
              <a:spcBef>
                <a:spcPct val="20000"/>
              </a:spcBef>
              <a:buClr>
                <a:schemeClr val="bg2"/>
              </a:buClr>
              <a:buSzPct val="75000"/>
            </a:pPr>
            <a:r>
              <a:rPr lang="zh-CN" altLang="en-US" sz="2800" smtClean="0"/>
              <a:t>教材 </a:t>
            </a:r>
            <a:r>
              <a:rPr lang="en-US" altLang="zh-CN" sz="2800" smtClean="0"/>
              <a:t>P12</a:t>
            </a:r>
            <a:r>
              <a:rPr lang="zh-CN" altLang="en-US" sz="2800" smtClean="0"/>
              <a:t>～</a:t>
            </a:r>
            <a:r>
              <a:rPr lang="en-US" altLang="zh-CN" sz="2800" smtClean="0"/>
              <a:t>13</a:t>
            </a:r>
            <a:endParaRPr lang="zh-CN" altLang="en-US" sz="2800"/>
          </a:p>
        </p:txBody>
      </p:sp>
      <p:sp>
        <p:nvSpPr>
          <p:cNvPr id="57350" name="Rectangle 6"/>
          <p:cNvSpPr>
            <a:spLocks noChangeArrowheads="1"/>
          </p:cNvSpPr>
          <p:nvPr/>
        </p:nvSpPr>
        <p:spPr bwMode="auto">
          <a:xfrm>
            <a:off x="395288" y="1196752"/>
            <a:ext cx="8569325" cy="1368425"/>
          </a:xfrm>
          <a:prstGeom prst="rect">
            <a:avLst/>
          </a:prstGeom>
          <a:noFill/>
          <a:ln w="9525">
            <a:noFill/>
            <a:miter lim="800000"/>
            <a:headEnd/>
            <a:tailEnd/>
          </a:ln>
        </p:spPr>
        <p:txBody>
          <a:bodyPr/>
          <a:lstStyle/>
          <a:p>
            <a:pPr algn="l"/>
            <a:r>
              <a:rPr lang="zh-CN" altLang="en-US" sz="2800"/>
              <a:t>        最简单的服务器可用一台一般的</a:t>
            </a:r>
            <a:r>
              <a:rPr lang="en-US" altLang="zh-CN" sz="2800"/>
              <a:t>PC</a:t>
            </a:r>
            <a:r>
              <a:rPr lang="zh-CN" altLang="en-US" sz="2800"/>
              <a:t>机配上相应的应用软件就可以实现，功能强的服务器可能需要成百上千个处理器构成集群系统来实现。</a:t>
            </a: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58</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2】</a:t>
            </a:r>
            <a:r>
              <a:rPr lang="zh-CN" altLang="en-US" smtClean="0"/>
              <a:t>服务器</a:t>
            </a:r>
            <a:r>
              <a:rPr lang="en-US" altLang="zh-CN" smtClean="0"/>
              <a:t>		1/4</a:t>
            </a:r>
            <a:endParaRPr lang="zh-CN" altLang="en-US" smtClean="0"/>
          </a:p>
        </p:txBody>
      </p:sp>
      <p:sp>
        <p:nvSpPr>
          <p:cNvPr id="7" name="Rectangle 4"/>
          <p:cNvSpPr>
            <a:spLocks noChangeArrowheads="1"/>
          </p:cNvSpPr>
          <p:nvPr/>
        </p:nvSpPr>
        <p:spPr bwMode="auto">
          <a:xfrm>
            <a:off x="539552" y="1052736"/>
            <a:ext cx="8425061" cy="5589364"/>
          </a:xfrm>
          <a:prstGeom prst="rect">
            <a:avLst/>
          </a:prstGeom>
          <a:noFill/>
          <a:ln w="9525">
            <a:noFill/>
            <a:miter lim="800000"/>
            <a:headEnd/>
            <a:tailEnd/>
          </a:ln>
        </p:spPr>
        <p:txBody>
          <a:bodyPr/>
          <a:lstStyle/>
          <a:p>
            <a:pPr marL="268288" indent="-268288" algn="l">
              <a:spcBef>
                <a:spcPts val="0"/>
              </a:spcBef>
              <a:buClr>
                <a:schemeClr val="bg2"/>
              </a:buClr>
              <a:buSzPct val="75000"/>
              <a:buFont typeface="Wingdings" pitchFamily="2" charset="2"/>
              <a:buChar char="n"/>
            </a:pPr>
            <a:r>
              <a:rPr lang="zh-CN" altLang="en-US" smtClean="0"/>
              <a:t>基本类别</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类型：企业级</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类别：机架式</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结构：</a:t>
            </a:r>
            <a:r>
              <a:rPr lang="en-US" altLang="zh-CN" smtClean="0"/>
              <a:t>4U</a:t>
            </a:r>
          </a:p>
          <a:p>
            <a:pPr marL="268288" indent="-268288" algn="l">
              <a:spcBef>
                <a:spcPts val="0"/>
              </a:spcBef>
              <a:buClr>
                <a:schemeClr val="bg2"/>
              </a:buClr>
              <a:buSzPct val="75000"/>
              <a:buFont typeface="Wingdings" pitchFamily="2" charset="2"/>
              <a:buChar char="n"/>
            </a:pPr>
            <a:r>
              <a:rPr lang="zh-CN" altLang="en-US" smtClean="0"/>
              <a:t>处理器</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CPU</a:t>
            </a:r>
            <a:r>
              <a:rPr lang="zh-CN" altLang="en-US" smtClean="0"/>
              <a:t>类型：</a:t>
            </a:r>
            <a:r>
              <a:rPr lang="en-US" altLang="zh-CN" smtClean="0"/>
              <a:t>Xeon MP E7430</a:t>
            </a:r>
          </a:p>
          <a:p>
            <a:pPr marL="538163" lvl="1" indent="-269875" algn="l">
              <a:spcBef>
                <a:spcPts val="0"/>
              </a:spcBef>
              <a:buClr>
                <a:srgbClr val="FF6600"/>
              </a:buClr>
              <a:buSzPct val="75000"/>
              <a:buFont typeface="Wingdings" pitchFamily="2" charset="2"/>
              <a:buChar char="u"/>
            </a:pPr>
            <a:r>
              <a:rPr lang="en-US" altLang="zh-CN" smtClean="0"/>
              <a:t>CPU</a:t>
            </a:r>
            <a:r>
              <a:rPr lang="zh-CN" altLang="en-US" smtClean="0"/>
              <a:t>频率：</a:t>
            </a:r>
            <a:r>
              <a:rPr lang="en-US" altLang="zh-CN" smtClean="0"/>
              <a:t>2130MHz</a:t>
            </a:r>
          </a:p>
          <a:p>
            <a:pPr marL="538163" lvl="1" indent="-269875" algn="l">
              <a:spcBef>
                <a:spcPts val="0"/>
              </a:spcBef>
              <a:buClr>
                <a:srgbClr val="FF6600"/>
              </a:buClr>
              <a:buSzPct val="75000"/>
              <a:buFont typeface="Wingdings" pitchFamily="2" charset="2"/>
              <a:buChar char="u"/>
            </a:pPr>
            <a:r>
              <a:rPr lang="zh-CN" altLang="en-US" smtClean="0"/>
              <a:t>处理器描述：标配</a:t>
            </a:r>
            <a:r>
              <a:rPr lang="en-US" altLang="zh-CN" smtClean="0"/>
              <a:t>2</a:t>
            </a:r>
            <a:r>
              <a:rPr lang="zh-CN" altLang="en-US" smtClean="0"/>
              <a:t>个</a:t>
            </a:r>
            <a:r>
              <a:rPr lang="en-US" altLang="zh-CN" smtClean="0"/>
              <a:t>Xeon MP E7430</a:t>
            </a:r>
            <a:r>
              <a:rPr lang="zh-CN" altLang="en-US" smtClean="0"/>
              <a:t>处理器</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最大处理器数量：</a:t>
            </a:r>
            <a:r>
              <a:rPr lang="en-US" altLang="zh-CN" smtClean="0"/>
              <a:t>4</a:t>
            </a:r>
          </a:p>
          <a:p>
            <a:pPr marL="538163" lvl="1" indent="-269875" algn="l">
              <a:spcBef>
                <a:spcPts val="0"/>
              </a:spcBef>
              <a:buClr>
                <a:srgbClr val="FF6600"/>
              </a:buClr>
              <a:buSzPct val="75000"/>
              <a:buFont typeface="Wingdings" pitchFamily="2" charset="2"/>
              <a:buChar char="u"/>
            </a:pPr>
            <a:r>
              <a:rPr lang="zh-CN" altLang="en-US" smtClean="0"/>
              <a:t>制程工艺：</a:t>
            </a:r>
            <a:r>
              <a:rPr lang="en-US" altLang="zh-CN" smtClean="0"/>
              <a:t>45nm</a:t>
            </a:r>
          </a:p>
          <a:p>
            <a:pPr marL="538163" lvl="1" indent="-269875" algn="l">
              <a:spcBef>
                <a:spcPts val="0"/>
              </a:spcBef>
              <a:buClr>
                <a:srgbClr val="FF6600"/>
              </a:buClr>
              <a:buSzPct val="75000"/>
              <a:buFont typeface="Wingdings" pitchFamily="2" charset="2"/>
              <a:buChar char="u"/>
            </a:pPr>
            <a:r>
              <a:rPr lang="en-US" altLang="zh-CN" smtClean="0"/>
              <a:t>CPU</a:t>
            </a:r>
            <a:r>
              <a:rPr lang="zh-CN" altLang="en-US" smtClean="0"/>
              <a:t>核心：</a:t>
            </a:r>
            <a:r>
              <a:rPr lang="en-US" altLang="zh-CN" smtClean="0"/>
              <a:t>4</a:t>
            </a:r>
            <a:r>
              <a:rPr lang="zh-CN" altLang="en-US" smtClean="0"/>
              <a:t>核（</a:t>
            </a:r>
            <a:r>
              <a:rPr lang="en-US" altLang="zh-CN" smtClean="0"/>
              <a:t>Dunnington</a:t>
            </a:r>
            <a:r>
              <a:rPr lang="zh-CN" altLang="en-US" smtClean="0"/>
              <a:t>）</a:t>
            </a:r>
            <a:endParaRPr lang="en-US" altLang="zh-CN" smtClean="0"/>
          </a:p>
          <a:p>
            <a:pPr marL="268288" lvl="1" indent="-268288" algn="l">
              <a:spcBef>
                <a:spcPts val="0"/>
              </a:spcBef>
              <a:buClr>
                <a:schemeClr val="bg2"/>
              </a:buClr>
              <a:buSzPct val="75000"/>
              <a:buFont typeface="Wingdings" pitchFamily="2" charset="2"/>
              <a:buChar char="n"/>
            </a:pPr>
            <a:r>
              <a:rPr lang="zh-CN" altLang="en-US" smtClean="0"/>
              <a:t>主板</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FSB</a:t>
            </a:r>
            <a:r>
              <a:rPr lang="zh-CN" altLang="en-US" smtClean="0"/>
              <a:t>总线：</a:t>
            </a:r>
            <a:r>
              <a:rPr lang="en-US" altLang="zh-CN" smtClean="0"/>
              <a:t>1066MHz</a:t>
            </a:r>
          </a:p>
          <a:p>
            <a:pPr marL="538163" lvl="1" indent="-269875" algn="l">
              <a:spcBef>
                <a:spcPts val="0"/>
              </a:spcBef>
              <a:buClr>
                <a:srgbClr val="FF6600"/>
              </a:buClr>
              <a:buSzPct val="75000"/>
              <a:buFont typeface="Wingdings" pitchFamily="2" charset="2"/>
              <a:buChar char="u"/>
            </a:pPr>
            <a:r>
              <a:rPr lang="zh-CN" altLang="en-US" smtClean="0"/>
              <a:t>扩展槽：</a:t>
            </a:r>
            <a:r>
              <a:rPr lang="en-US" altLang="zh-CN" smtClean="0"/>
              <a:t>7</a:t>
            </a:r>
            <a:r>
              <a:rPr lang="zh-CN" altLang="en-US" smtClean="0"/>
              <a:t>个</a:t>
            </a:r>
            <a:r>
              <a:rPr lang="en-US" altLang="zh-CN" smtClean="0"/>
              <a:t>PCI-Express</a:t>
            </a:r>
            <a:r>
              <a:rPr lang="zh-CN" altLang="en-US" smtClean="0"/>
              <a:t>插槽（</a:t>
            </a:r>
            <a:r>
              <a:rPr lang="en-US" altLang="zh-CN" smtClean="0"/>
              <a:t>4</a:t>
            </a:r>
            <a:r>
              <a:rPr lang="zh-CN" altLang="en-US" smtClean="0"/>
              <a:t>个</a:t>
            </a:r>
            <a:r>
              <a:rPr lang="en-US" altLang="zh-CN" smtClean="0"/>
              <a:t>×8</a:t>
            </a:r>
            <a:r>
              <a:rPr lang="zh-CN" altLang="en-US" smtClean="0"/>
              <a:t>，</a:t>
            </a:r>
            <a:r>
              <a:rPr lang="en-US" altLang="zh-CN" smtClean="0"/>
              <a:t>3</a:t>
            </a:r>
            <a:r>
              <a:rPr lang="zh-CN" altLang="en-US" smtClean="0"/>
              <a:t>个</a:t>
            </a:r>
            <a:r>
              <a:rPr lang="en-US" altLang="zh-CN" smtClean="0"/>
              <a:t>×4</a:t>
            </a:r>
            <a:r>
              <a:rPr lang="zh-CN" altLang="en-US" smtClean="0"/>
              <a:t>）</a:t>
            </a:r>
            <a:endParaRPr lang="en-US" altLang="zh-CN" smtClean="0"/>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59</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2】</a:t>
            </a:r>
            <a:r>
              <a:rPr lang="zh-CN" altLang="en-US" smtClean="0"/>
              <a:t>服务器</a:t>
            </a:r>
            <a:r>
              <a:rPr lang="en-US" altLang="zh-CN" smtClean="0"/>
              <a:t>		2/4</a:t>
            </a:r>
            <a:endParaRPr lang="zh-CN" altLang="en-US" smtClean="0"/>
          </a:p>
        </p:txBody>
      </p:sp>
      <p:sp>
        <p:nvSpPr>
          <p:cNvPr id="7" name="Rectangle 4"/>
          <p:cNvSpPr>
            <a:spLocks noChangeArrowheads="1"/>
          </p:cNvSpPr>
          <p:nvPr/>
        </p:nvSpPr>
        <p:spPr bwMode="auto">
          <a:xfrm>
            <a:off x="539552" y="980728"/>
            <a:ext cx="8425061" cy="5661372"/>
          </a:xfrm>
          <a:prstGeom prst="rect">
            <a:avLst/>
          </a:prstGeom>
          <a:noFill/>
          <a:ln w="9525">
            <a:noFill/>
            <a:miter lim="800000"/>
            <a:headEnd/>
            <a:tailEnd/>
          </a:ln>
        </p:spPr>
        <p:txBody>
          <a:bodyPr/>
          <a:lstStyle/>
          <a:p>
            <a:pPr marL="268288" indent="-268288" algn="l">
              <a:spcBef>
                <a:spcPts val="0"/>
              </a:spcBef>
              <a:buClr>
                <a:schemeClr val="bg2"/>
              </a:buClr>
              <a:buSzPct val="75000"/>
              <a:buFont typeface="Wingdings" pitchFamily="2" charset="2"/>
              <a:buChar char="n"/>
            </a:pPr>
            <a:r>
              <a:rPr lang="zh-CN" altLang="en-US" smtClean="0"/>
              <a:t>内存</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内存类型：</a:t>
            </a:r>
            <a:r>
              <a:rPr lang="en-US" altLang="zh-CN" smtClean="0"/>
              <a:t>FB-DIMM</a:t>
            </a:r>
          </a:p>
          <a:p>
            <a:pPr marL="538163" lvl="1" indent="-269875" algn="l">
              <a:spcBef>
                <a:spcPts val="0"/>
              </a:spcBef>
              <a:buClr>
                <a:srgbClr val="FF6600"/>
              </a:buClr>
              <a:buSzPct val="75000"/>
              <a:buFont typeface="Wingdings" pitchFamily="2" charset="2"/>
              <a:buChar char="u"/>
            </a:pPr>
            <a:r>
              <a:rPr lang="zh-CN" altLang="en-US" smtClean="0"/>
              <a:t>内存大小：</a:t>
            </a:r>
            <a:r>
              <a:rPr lang="en-US" altLang="zh-CN" smtClean="0"/>
              <a:t>2GB×16</a:t>
            </a:r>
          </a:p>
          <a:p>
            <a:pPr marL="538163" lvl="1" indent="-269875" algn="l">
              <a:spcBef>
                <a:spcPts val="0"/>
              </a:spcBef>
              <a:buClr>
                <a:srgbClr val="FF6600"/>
              </a:buClr>
              <a:buSzPct val="75000"/>
              <a:buFont typeface="Wingdings" pitchFamily="2" charset="2"/>
              <a:buChar char="u"/>
            </a:pPr>
            <a:r>
              <a:rPr lang="zh-CN" altLang="en-US" smtClean="0"/>
              <a:t>最大内存容量：</a:t>
            </a:r>
            <a:r>
              <a:rPr lang="en-US" altLang="zh-CN" smtClean="0"/>
              <a:t>265GB</a:t>
            </a:r>
          </a:p>
          <a:p>
            <a:pPr marL="268288" indent="-268288" algn="l">
              <a:spcBef>
                <a:spcPts val="0"/>
              </a:spcBef>
              <a:buClr>
                <a:schemeClr val="bg2"/>
              </a:buClr>
              <a:buSzPct val="75000"/>
              <a:buFont typeface="Wingdings" pitchFamily="2" charset="2"/>
              <a:buChar char="n"/>
            </a:pPr>
            <a:r>
              <a:rPr lang="zh-CN" altLang="en-US" smtClean="0"/>
              <a:t>存储</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硬盘大小：</a:t>
            </a:r>
            <a:r>
              <a:rPr lang="en-US" altLang="zh-CN" smtClean="0"/>
              <a:t>3×300GB</a:t>
            </a:r>
          </a:p>
          <a:p>
            <a:pPr marL="538163" lvl="1" indent="-269875" algn="l">
              <a:spcBef>
                <a:spcPts val="0"/>
              </a:spcBef>
              <a:buClr>
                <a:srgbClr val="FF6600"/>
              </a:buClr>
              <a:buSzPct val="75000"/>
              <a:buFont typeface="Wingdings" pitchFamily="2" charset="2"/>
              <a:buChar char="u"/>
            </a:pPr>
            <a:r>
              <a:rPr lang="zh-CN" altLang="en-US" smtClean="0"/>
              <a:t>硬盘类型：</a:t>
            </a:r>
            <a:r>
              <a:rPr lang="en-US" altLang="zh-CN" smtClean="0"/>
              <a:t>SAS</a:t>
            </a:r>
          </a:p>
          <a:p>
            <a:pPr marL="538163" lvl="1" indent="-269875" algn="l">
              <a:spcBef>
                <a:spcPts val="0"/>
              </a:spcBef>
              <a:buClr>
                <a:srgbClr val="FF6600"/>
              </a:buClr>
              <a:buSzPct val="75000"/>
              <a:buFont typeface="Wingdings" pitchFamily="2" charset="2"/>
              <a:buChar char="u"/>
            </a:pPr>
            <a:r>
              <a:rPr lang="zh-CN" altLang="en-US" smtClean="0"/>
              <a:t>硬盘最大容量：</a:t>
            </a:r>
            <a:r>
              <a:rPr lang="en-US" altLang="zh-CN" smtClean="0"/>
              <a:t>1.5TB×5</a:t>
            </a:r>
          </a:p>
          <a:p>
            <a:pPr marL="538163" lvl="1" indent="-269875" algn="l">
              <a:spcBef>
                <a:spcPts val="0"/>
              </a:spcBef>
              <a:buClr>
                <a:srgbClr val="FF6600"/>
              </a:buClr>
              <a:buSzPct val="75000"/>
              <a:buFont typeface="Wingdings" pitchFamily="2" charset="2"/>
              <a:buChar char="u"/>
            </a:pPr>
            <a:r>
              <a:rPr lang="zh-CN" altLang="en-US" smtClean="0"/>
              <a:t>内部硬盘架数：内置硬盘托架可支持</a:t>
            </a:r>
            <a:r>
              <a:rPr lang="en-US" altLang="zh-CN" smtClean="0"/>
              <a:t>5</a:t>
            </a:r>
            <a:r>
              <a:rPr lang="zh-CN" altLang="en-US" smtClean="0"/>
              <a:t>块</a:t>
            </a:r>
            <a:r>
              <a:rPr lang="en-US" altLang="zh-CN" smtClean="0"/>
              <a:t>3.5</a:t>
            </a:r>
            <a:r>
              <a:rPr lang="zh-CN" altLang="en-US" smtClean="0"/>
              <a:t>英寸</a:t>
            </a:r>
            <a:r>
              <a:rPr lang="en-US" altLang="zh-CN" smtClean="0"/>
              <a:t>SAS</a:t>
            </a:r>
            <a:r>
              <a:rPr lang="zh-CN" altLang="en-US" smtClean="0"/>
              <a:t>热插拔硬盘，内置硬盘托架可支持</a:t>
            </a:r>
            <a:r>
              <a:rPr lang="en-US" altLang="zh-CN" smtClean="0"/>
              <a:t>8</a:t>
            </a:r>
            <a:r>
              <a:rPr lang="zh-CN" altLang="en-US" smtClean="0"/>
              <a:t>块</a:t>
            </a:r>
            <a:r>
              <a:rPr lang="en-US" altLang="zh-CN" smtClean="0"/>
              <a:t>2.5</a:t>
            </a:r>
            <a:r>
              <a:rPr lang="zh-CN" altLang="en-US" smtClean="0"/>
              <a:t>英寸</a:t>
            </a:r>
            <a:r>
              <a:rPr lang="en-US" altLang="zh-CN" smtClean="0"/>
              <a:t>SAS</a:t>
            </a:r>
            <a:r>
              <a:rPr lang="zh-CN" altLang="en-US" smtClean="0"/>
              <a:t>热插拔硬盘</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磁盘阵列卡：</a:t>
            </a:r>
            <a:r>
              <a:rPr lang="en-US" altLang="zh-CN" smtClean="0"/>
              <a:t>PERC 6/iR </a:t>
            </a:r>
            <a:r>
              <a:rPr lang="zh-CN" altLang="en-US" smtClean="0"/>
              <a:t>支持 </a:t>
            </a:r>
            <a:r>
              <a:rPr lang="en-US" altLang="zh-CN" smtClean="0"/>
              <a:t>RAID0, 1, 5, 6, 10</a:t>
            </a:r>
          </a:p>
          <a:p>
            <a:pPr marL="538163" lvl="1" indent="-269875" algn="l">
              <a:spcBef>
                <a:spcPts val="0"/>
              </a:spcBef>
              <a:buClr>
                <a:srgbClr val="FF6600"/>
              </a:buClr>
              <a:buSzPct val="75000"/>
              <a:buFont typeface="Wingdings" pitchFamily="2" charset="2"/>
              <a:buChar char="u"/>
            </a:pPr>
            <a:r>
              <a:rPr lang="zh-CN" altLang="en-US" smtClean="0"/>
              <a:t>光驱：</a:t>
            </a:r>
            <a:r>
              <a:rPr lang="en-US" altLang="zh-CN" smtClean="0"/>
              <a:t>DVD-ROM</a:t>
            </a:r>
          </a:p>
          <a:p>
            <a:pPr marL="268288" lvl="1" indent="-268288" algn="l">
              <a:spcBef>
                <a:spcPts val="0"/>
              </a:spcBef>
              <a:buClr>
                <a:schemeClr val="bg2"/>
              </a:buClr>
              <a:buSzPct val="75000"/>
              <a:buFont typeface="Wingdings" pitchFamily="2" charset="2"/>
              <a:buChar char="n"/>
            </a:pPr>
            <a:r>
              <a:rPr lang="zh-CN" altLang="en-US" smtClean="0"/>
              <a:t>网络</a:t>
            </a:r>
            <a:r>
              <a:rPr lang="en-US" altLang="zh-CN" smtClean="0"/>
              <a:t/>
            </a:r>
            <a:br>
              <a:rPr lang="en-US" altLang="zh-CN" smtClean="0"/>
            </a:br>
            <a:r>
              <a:rPr lang="zh-CN" altLang="en-US" smtClean="0"/>
              <a:t>网络控制器：</a:t>
            </a:r>
            <a:r>
              <a:rPr lang="en-US" altLang="zh-CN" smtClean="0"/>
              <a:t>4</a:t>
            </a:r>
            <a:r>
              <a:rPr lang="zh-CN" altLang="en-US" smtClean="0"/>
              <a:t>个嵌入式 </a:t>
            </a:r>
            <a:r>
              <a:rPr lang="en-US" altLang="zh-CN" smtClean="0"/>
              <a:t>Broadcom NetXtreme II TM5708 Gigabit5 </a:t>
            </a:r>
            <a:r>
              <a:rPr lang="zh-CN" altLang="en-US" smtClean="0"/>
              <a:t>以太网卡，具有故障恢复和负载平衡功能</a:t>
            </a:r>
            <a:endParaRPr lang="en-US" altLang="zh-CN" smtClean="0"/>
          </a:p>
        </p:txBody>
      </p:sp>
      <p:pic>
        <p:nvPicPr>
          <p:cNvPr id="205826" name="Picture 2"/>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4788024" y="260648"/>
            <a:ext cx="3810000" cy="22764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subTitle" idx="1"/>
          </p:nvPr>
        </p:nvSpPr>
        <p:spPr>
          <a:xfrm>
            <a:off x="2484438" y="1700213"/>
            <a:ext cx="6515100" cy="2592387"/>
          </a:xfrm>
          <a:noFill/>
        </p:spPr>
        <p:txBody>
          <a:bodyPr anchor="ctr"/>
          <a:lstStyle/>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计算机</a:t>
            </a:r>
            <a:r>
              <a:rPr lang="zh-CN" altLang="en-US" sz="4400" b="0" smtClean="0">
                <a:solidFill>
                  <a:srgbClr val="FFCC00"/>
                </a:solidFill>
                <a:latin typeface="Arial" charset="0"/>
                <a:ea typeface="黑体" pitchFamily="2" charset="-122"/>
              </a:rPr>
              <a:t>组成</a:t>
            </a:r>
            <a:r>
              <a:rPr lang="zh-CN" altLang="en-US" sz="4400" b="0" smtClean="0">
                <a:solidFill>
                  <a:srgbClr val="FFFFFF"/>
                </a:solidFill>
                <a:latin typeface="Arial" charset="0"/>
                <a:ea typeface="黑体" pitchFamily="2" charset="-122"/>
              </a:rPr>
              <a:t>与</a:t>
            </a:r>
            <a:r>
              <a:rPr lang="zh-CN" altLang="en-US" sz="4400" b="0" smtClean="0">
                <a:solidFill>
                  <a:srgbClr val="FFCC00"/>
                </a:solidFill>
                <a:latin typeface="Arial" charset="0"/>
                <a:ea typeface="黑体" pitchFamily="2" charset="-122"/>
              </a:rPr>
              <a:t>体系结构</a:t>
            </a:r>
            <a:endParaRPr lang="zh-CN" altLang="en-US" sz="4400" b="0" smtClean="0">
              <a:solidFill>
                <a:srgbClr val="FFFFFF"/>
              </a:solidFill>
              <a:latin typeface="Arial" charset="0"/>
              <a:ea typeface="黑体" pitchFamily="2" charset="-122"/>
            </a:endParaRPr>
          </a:p>
          <a:p>
            <a:pPr eaLnBrk="1" hangingPunct="1">
              <a:spcBef>
                <a:spcPct val="10000"/>
              </a:spcBef>
              <a:buClrTx/>
              <a:buFont typeface="Arial" charset="0"/>
              <a:buNone/>
            </a:pPr>
            <a:r>
              <a:rPr lang="zh-CN" altLang="en-US" sz="4400" b="0" smtClean="0">
                <a:solidFill>
                  <a:srgbClr val="FFFFFF"/>
                </a:solidFill>
                <a:latin typeface="Arial" charset="0"/>
                <a:ea typeface="黑体" pitchFamily="2" charset="-122"/>
              </a:rPr>
              <a:t>第</a:t>
            </a:r>
            <a:r>
              <a:rPr lang="en-US" altLang="zh-CN" sz="8000" b="0" smtClean="0">
                <a:solidFill>
                  <a:srgbClr val="FFFFFF"/>
                </a:solidFill>
                <a:latin typeface="Arial" charset="0"/>
                <a:ea typeface="黑体" pitchFamily="2" charset="-122"/>
              </a:rPr>
              <a:t>1</a:t>
            </a:r>
            <a:r>
              <a:rPr lang="zh-CN" altLang="en-US" sz="4400" b="0" smtClean="0">
                <a:solidFill>
                  <a:srgbClr val="FFFFFF"/>
                </a:solidFill>
                <a:latin typeface="Arial" charset="0"/>
                <a:ea typeface="黑体" pitchFamily="2" charset="-122"/>
              </a:rPr>
              <a:t>章  绪论</a:t>
            </a:r>
          </a:p>
        </p:txBody>
      </p:sp>
      <p:sp>
        <p:nvSpPr>
          <p:cNvPr id="1099779" name="Rectangle 3"/>
          <p:cNvSpPr>
            <a:spLocks noChangeArrowheads="1"/>
          </p:cNvSpPr>
          <p:nvPr/>
        </p:nvSpPr>
        <p:spPr bwMode="auto">
          <a:xfrm>
            <a:off x="1979613" y="4579938"/>
            <a:ext cx="6985000" cy="649287"/>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ea typeface="楷体_GB2312" pitchFamily="49" charset="-122"/>
              </a:rPr>
              <a:t>1.1  </a:t>
            </a:r>
            <a:r>
              <a:rPr lang="zh-CN" altLang="en-US" sz="3800">
                <a:ea typeface="楷体_GB2312" pitchFamily="49" charset="-122"/>
              </a:rPr>
              <a:t>计算机的发展史</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099778">
                                            <p:txEl>
                                              <p:pRg st="0" end="0"/>
                                            </p:txEl>
                                          </p:spTgt>
                                        </p:tgtEl>
                                        <p:attrNameLst>
                                          <p:attrName>style.visibility</p:attrName>
                                        </p:attrNameLst>
                                      </p:cBhvr>
                                      <p:to>
                                        <p:strVal val="visible"/>
                                      </p:to>
                                    </p:set>
                                    <p:anim calcmode="lin" valueType="num">
                                      <p:cBhvr>
                                        <p:cTn id="7" dur="500" fill="hold"/>
                                        <p:tgtEl>
                                          <p:spTgt spid="109977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09977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09977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09977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99778">
                                            <p:txEl>
                                              <p:pRg st="1" end="1"/>
                                            </p:txEl>
                                          </p:spTgt>
                                        </p:tgtEl>
                                        <p:attrNameLst>
                                          <p:attrName>style.visibility</p:attrName>
                                        </p:attrNameLst>
                                      </p:cBhvr>
                                      <p:to>
                                        <p:strVal val="visible"/>
                                      </p:to>
                                    </p:set>
                                    <p:anim calcmode="lin" valueType="num">
                                      <p:cBhvr additive="base">
                                        <p:cTn id="14" dur="500" fill="hold"/>
                                        <p:tgtEl>
                                          <p:spTgt spid="109977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09977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099779">
                                            <p:txEl>
                                              <p:pRg st="0" end="0"/>
                                            </p:txEl>
                                          </p:spTgt>
                                        </p:tgtEl>
                                        <p:attrNameLst>
                                          <p:attrName>style.visibility</p:attrName>
                                        </p:attrNameLst>
                                      </p:cBhvr>
                                      <p:to>
                                        <p:strVal val="visible"/>
                                      </p:to>
                                    </p:set>
                                    <p:anim calcmode="lin" valueType="num">
                                      <p:cBhvr additive="base">
                                        <p:cTn id="19" dur="500" fill="hold"/>
                                        <p:tgtEl>
                                          <p:spTgt spid="109977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9977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60</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2】</a:t>
            </a:r>
            <a:r>
              <a:rPr lang="zh-CN" altLang="en-US" smtClean="0"/>
              <a:t>服务器</a:t>
            </a:r>
            <a:r>
              <a:rPr lang="en-US" altLang="zh-CN" smtClean="0"/>
              <a:t>		3/4</a:t>
            </a:r>
            <a:endParaRPr lang="zh-CN" altLang="en-US" smtClean="0"/>
          </a:p>
        </p:txBody>
      </p:sp>
      <p:sp>
        <p:nvSpPr>
          <p:cNvPr id="7" name="Rectangle 4"/>
          <p:cNvSpPr>
            <a:spLocks noChangeArrowheads="1"/>
          </p:cNvSpPr>
          <p:nvPr/>
        </p:nvSpPr>
        <p:spPr bwMode="auto">
          <a:xfrm>
            <a:off x="395411" y="980728"/>
            <a:ext cx="8569077" cy="5661372"/>
          </a:xfrm>
          <a:prstGeom prst="rect">
            <a:avLst/>
          </a:prstGeom>
          <a:noFill/>
          <a:ln w="9525">
            <a:noFill/>
            <a:miter lim="800000"/>
            <a:headEnd/>
            <a:tailEnd/>
          </a:ln>
        </p:spPr>
        <p:txBody>
          <a:bodyPr/>
          <a:lstStyle/>
          <a:p>
            <a:pPr marL="268288" indent="-268288" algn="l">
              <a:spcBef>
                <a:spcPts val="0"/>
              </a:spcBef>
              <a:buClr>
                <a:schemeClr val="bg2"/>
              </a:buClr>
              <a:buSzPct val="75000"/>
              <a:buFont typeface="Wingdings" pitchFamily="2" charset="2"/>
              <a:buChar char="n"/>
            </a:pPr>
            <a:r>
              <a:rPr lang="zh-CN" altLang="en-US" smtClean="0"/>
              <a:t>显示性能</a:t>
            </a:r>
            <a:r>
              <a:rPr lang="en-US" altLang="zh-CN" smtClean="0"/>
              <a:t/>
            </a:r>
            <a:br>
              <a:rPr lang="en-US" altLang="zh-CN" smtClean="0"/>
            </a:br>
            <a:r>
              <a:rPr lang="zh-CN" altLang="en-US" smtClean="0"/>
              <a:t>显示芯片：</a:t>
            </a:r>
            <a:r>
              <a:rPr lang="en-US" altLang="zh-CN" smtClean="0"/>
              <a:t>ATI-Radeon ES1000</a:t>
            </a:r>
            <a:r>
              <a:rPr lang="zh-CN" altLang="en-US" smtClean="0"/>
              <a:t>集成显卡，含</a:t>
            </a:r>
            <a:r>
              <a:rPr lang="en-US" altLang="zh-CN" smtClean="0"/>
              <a:t>32MB SDRAM</a:t>
            </a:r>
          </a:p>
          <a:p>
            <a:pPr marL="268288" indent="-268288" algn="l">
              <a:spcBef>
                <a:spcPts val="0"/>
              </a:spcBef>
              <a:buClr>
                <a:schemeClr val="bg2"/>
              </a:buClr>
              <a:buSzPct val="75000"/>
              <a:buFont typeface="Wingdings" pitchFamily="2" charset="2"/>
              <a:buChar char="n"/>
            </a:pPr>
            <a:r>
              <a:rPr lang="zh-CN" altLang="en-US" smtClean="0"/>
              <a:t>接口类型</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后部：</a:t>
            </a:r>
            <a:r>
              <a:rPr lang="en-US" altLang="zh-CN" smtClean="0"/>
              <a:t/>
            </a:r>
            <a:br>
              <a:rPr lang="en-US" altLang="zh-CN" smtClean="0"/>
            </a:br>
            <a:r>
              <a:rPr lang="en-US" altLang="zh-CN" smtClean="0"/>
              <a:t>2</a:t>
            </a:r>
            <a:r>
              <a:rPr lang="zh-CN" altLang="en-US" smtClean="0"/>
              <a:t>个</a:t>
            </a:r>
            <a:r>
              <a:rPr lang="en-US" altLang="zh-CN" smtClean="0"/>
              <a:t>USB2.0</a:t>
            </a:r>
            <a:r>
              <a:rPr lang="zh-CN" altLang="en-US" smtClean="0"/>
              <a:t>接口，</a:t>
            </a:r>
            <a:r>
              <a:rPr lang="en-US" altLang="zh-CN" smtClean="0"/>
              <a:t>9</a:t>
            </a:r>
            <a:r>
              <a:rPr lang="zh-CN" altLang="en-US" smtClean="0"/>
              <a:t>针串行接口，视频接口，适合</a:t>
            </a:r>
            <a:r>
              <a:rPr lang="en-US" altLang="zh-CN" smtClean="0"/>
              <a:t>DRAC</a:t>
            </a:r>
            <a:r>
              <a:rPr lang="zh-CN" altLang="en-US" smtClean="0"/>
              <a:t>的千兆以太网接口，带有蓝</a:t>
            </a:r>
            <a:r>
              <a:rPr lang="en-US" altLang="zh-CN" smtClean="0"/>
              <a:t>/</a:t>
            </a:r>
            <a:r>
              <a:rPr lang="zh-CN" altLang="en-US" smtClean="0"/>
              <a:t>橙色</a:t>
            </a:r>
            <a:r>
              <a:rPr lang="en-US" altLang="zh-CN" smtClean="0"/>
              <a:t>LED</a:t>
            </a:r>
            <a:r>
              <a:rPr lang="zh-CN" altLang="en-US" smtClean="0"/>
              <a:t>指示灯的</a:t>
            </a:r>
            <a:r>
              <a:rPr lang="en-US" altLang="zh-CN" smtClean="0"/>
              <a:t>ID</a:t>
            </a:r>
            <a:r>
              <a:rPr lang="zh-CN" altLang="en-US" smtClean="0"/>
              <a:t>按钮；</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前部：</a:t>
            </a:r>
            <a:r>
              <a:rPr lang="en-US" altLang="zh-CN" smtClean="0"/>
              <a:t/>
            </a:r>
            <a:br>
              <a:rPr lang="en-US" altLang="zh-CN" smtClean="0"/>
            </a:br>
            <a:r>
              <a:rPr lang="en-US" altLang="zh-CN" smtClean="0"/>
              <a:t>2</a:t>
            </a:r>
            <a:r>
              <a:rPr lang="zh-CN" altLang="en-US" smtClean="0"/>
              <a:t>个</a:t>
            </a:r>
            <a:r>
              <a:rPr lang="en-US" altLang="zh-CN" smtClean="0"/>
              <a:t>USB2.0</a:t>
            </a:r>
            <a:r>
              <a:rPr lang="zh-CN" altLang="en-US" smtClean="0"/>
              <a:t>接口，带有系统警报滚动显示屏的</a:t>
            </a:r>
            <a:r>
              <a:rPr lang="en-US" altLang="zh-CN" smtClean="0"/>
              <a:t>LCD</a:t>
            </a:r>
            <a:r>
              <a:rPr lang="zh-CN" altLang="en-US" smtClean="0"/>
              <a:t>面板，</a:t>
            </a:r>
            <a:r>
              <a:rPr lang="en-US" altLang="zh-CN" smtClean="0"/>
              <a:t>15</a:t>
            </a:r>
            <a:r>
              <a:rPr lang="zh-CN" altLang="en-US" smtClean="0"/>
              <a:t>针视频接口，系统电源开</a:t>
            </a:r>
            <a:r>
              <a:rPr lang="en-US" altLang="zh-CN" smtClean="0"/>
              <a:t>/</a:t>
            </a:r>
            <a:r>
              <a:rPr lang="zh-CN" altLang="en-US" smtClean="0"/>
              <a:t>关按钮；</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内部：</a:t>
            </a:r>
            <a:r>
              <a:rPr lang="en-US" altLang="zh-CN" smtClean="0"/>
              <a:t>1</a:t>
            </a:r>
            <a:r>
              <a:rPr lang="zh-CN" altLang="en-US" smtClean="0"/>
              <a:t>个</a:t>
            </a:r>
            <a:r>
              <a:rPr lang="en-US" altLang="zh-CN" smtClean="0"/>
              <a:t>USB2.0</a:t>
            </a:r>
            <a:r>
              <a:rPr lang="zh-CN" altLang="en-US" smtClean="0"/>
              <a:t>接口</a:t>
            </a:r>
            <a:endParaRPr lang="en-US" altLang="zh-CN" smtClean="0"/>
          </a:p>
          <a:p>
            <a:pPr marL="268288" indent="-268288" algn="l">
              <a:spcBef>
                <a:spcPts val="0"/>
              </a:spcBef>
              <a:buClr>
                <a:schemeClr val="bg2"/>
              </a:buClr>
              <a:buSzPct val="75000"/>
              <a:buFont typeface="Wingdings" pitchFamily="2" charset="2"/>
              <a:buChar char="n"/>
            </a:pPr>
            <a:r>
              <a:rPr lang="zh-CN" altLang="en-US" smtClean="0"/>
              <a:t>其他参数</a:t>
            </a:r>
            <a:r>
              <a:rPr lang="en-US" altLang="zh-CN" smtClean="0"/>
              <a:t/>
            </a:r>
            <a:br>
              <a:rPr lang="en-US" altLang="zh-CN" smtClean="0"/>
            </a:br>
            <a:r>
              <a:rPr lang="zh-CN" altLang="en-US" smtClean="0"/>
              <a:t>散热系统：热插拔冗余冷却风扇</a:t>
            </a:r>
            <a:endParaRPr lang="en-US" altLang="zh-CN" smtClean="0"/>
          </a:p>
          <a:p>
            <a:pPr marL="268288" lvl="1" indent="-268288" algn="l">
              <a:spcBef>
                <a:spcPts val="0"/>
              </a:spcBef>
              <a:buClr>
                <a:schemeClr val="bg2"/>
              </a:buClr>
              <a:buSzPct val="75000"/>
              <a:buFont typeface="Wingdings" pitchFamily="2" charset="2"/>
              <a:buChar char="n"/>
            </a:pPr>
            <a:r>
              <a:rPr lang="zh-CN" altLang="en-US" smtClean="0"/>
              <a:t>外观特征</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尺寸：</a:t>
            </a:r>
            <a:r>
              <a:rPr lang="en-US" altLang="zh-CN" smtClean="0"/>
              <a:t>172.7mm×447mm×701mm</a:t>
            </a:r>
          </a:p>
          <a:p>
            <a:pPr marL="538163" lvl="1" indent="-269875" algn="l">
              <a:spcBef>
                <a:spcPts val="0"/>
              </a:spcBef>
              <a:buClr>
                <a:srgbClr val="FF6600"/>
              </a:buClr>
              <a:buSzPct val="75000"/>
              <a:buFont typeface="Wingdings" pitchFamily="2" charset="2"/>
              <a:buChar char="u"/>
            </a:pPr>
            <a:r>
              <a:rPr lang="zh-CN" altLang="en-US" smtClean="0"/>
              <a:t>重量</a:t>
            </a:r>
            <a:r>
              <a:rPr lang="en-US" altLang="zh-CN" smtClean="0"/>
              <a:t>/kg</a:t>
            </a:r>
            <a:r>
              <a:rPr lang="zh-CN" altLang="en-US" smtClean="0"/>
              <a:t>：</a:t>
            </a:r>
            <a:r>
              <a:rPr lang="en-US" altLang="zh-CN" smtClean="0"/>
              <a:t>41.73</a:t>
            </a:r>
          </a:p>
          <a:p>
            <a:pPr marL="538163" lvl="1" indent="-269875" algn="l">
              <a:spcBef>
                <a:spcPts val="0"/>
              </a:spcBef>
              <a:buClr>
                <a:srgbClr val="FF6600"/>
              </a:buClr>
              <a:buSzPct val="75000"/>
              <a:buFont typeface="Wingdings" pitchFamily="2" charset="2"/>
              <a:buChar char="u"/>
            </a:pPr>
            <a:endParaRPr lang="en-US" altLang="zh-CN" smtClean="0"/>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61</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576263"/>
          </a:xfrm>
        </p:spPr>
        <p:txBody>
          <a:bodyPr/>
          <a:lstStyle/>
          <a:p>
            <a:pPr eaLnBrk="1" hangingPunct="1">
              <a:buFont typeface="Wingdings" pitchFamily="2" charset="2"/>
              <a:buNone/>
            </a:pPr>
            <a:r>
              <a:rPr lang="en-US" altLang="zh-CN" smtClean="0"/>
              <a:t>【</a:t>
            </a:r>
            <a:r>
              <a:rPr lang="zh-CN" altLang="en-US" smtClean="0"/>
              <a:t>例</a:t>
            </a:r>
            <a:r>
              <a:rPr lang="en-US" altLang="zh-CN" smtClean="0"/>
              <a:t>2】</a:t>
            </a:r>
            <a:r>
              <a:rPr lang="zh-CN" altLang="en-US" smtClean="0"/>
              <a:t>服务器</a:t>
            </a:r>
            <a:r>
              <a:rPr lang="en-US" altLang="zh-CN" smtClean="0"/>
              <a:t>		4/4</a:t>
            </a:r>
            <a:endParaRPr lang="zh-CN" altLang="en-US" smtClean="0"/>
          </a:p>
        </p:txBody>
      </p:sp>
      <p:sp>
        <p:nvSpPr>
          <p:cNvPr id="7" name="Rectangle 4"/>
          <p:cNvSpPr>
            <a:spLocks noChangeArrowheads="1"/>
          </p:cNvSpPr>
          <p:nvPr/>
        </p:nvSpPr>
        <p:spPr bwMode="auto">
          <a:xfrm>
            <a:off x="395411" y="980728"/>
            <a:ext cx="8569077" cy="5661372"/>
          </a:xfrm>
          <a:prstGeom prst="rect">
            <a:avLst/>
          </a:prstGeom>
          <a:noFill/>
          <a:ln w="9525">
            <a:noFill/>
            <a:miter lim="800000"/>
            <a:headEnd/>
            <a:tailEnd/>
          </a:ln>
        </p:spPr>
        <p:txBody>
          <a:bodyPr/>
          <a:lstStyle/>
          <a:p>
            <a:pPr marL="268288" indent="-268288" algn="l">
              <a:spcBef>
                <a:spcPts val="0"/>
              </a:spcBef>
              <a:buClr>
                <a:schemeClr val="bg2"/>
              </a:buClr>
              <a:buSzPct val="75000"/>
              <a:buFont typeface="Wingdings" pitchFamily="2" charset="2"/>
              <a:buChar char="n"/>
            </a:pPr>
            <a:r>
              <a:rPr lang="zh-CN" altLang="en-US" smtClean="0"/>
              <a:t>电源性能</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电源：热插拔冗余电源</a:t>
            </a:r>
            <a:endParaRPr lang="en-US" altLang="zh-CN" smtClean="0"/>
          </a:p>
          <a:p>
            <a:pPr marL="538163" lvl="1" indent="-269875" algn="l">
              <a:spcBef>
                <a:spcPts val="0"/>
              </a:spcBef>
              <a:buClr>
                <a:srgbClr val="FF6600"/>
              </a:buClr>
              <a:buSzPct val="75000"/>
              <a:buFont typeface="Wingdings" pitchFamily="2" charset="2"/>
              <a:buChar char="u"/>
            </a:pPr>
            <a:r>
              <a:rPr lang="zh-CN" altLang="en-US" smtClean="0"/>
              <a:t>电源数量：</a:t>
            </a:r>
            <a:r>
              <a:rPr lang="en-US" altLang="zh-CN" smtClean="0"/>
              <a:t>2</a:t>
            </a:r>
          </a:p>
          <a:p>
            <a:pPr marL="538163" lvl="1" indent="-269875" algn="l">
              <a:spcBef>
                <a:spcPts val="0"/>
              </a:spcBef>
              <a:buClr>
                <a:srgbClr val="FF6600"/>
              </a:buClr>
              <a:buSzPct val="75000"/>
              <a:buFont typeface="Wingdings" pitchFamily="2" charset="2"/>
              <a:buChar char="u"/>
            </a:pPr>
            <a:r>
              <a:rPr lang="zh-CN" altLang="en-US" smtClean="0"/>
              <a:t>电压</a:t>
            </a:r>
            <a:r>
              <a:rPr lang="en-US" altLang="zh-CN" smtClean="0">
                <a:latin typeface="+mn-ea"/>
                <a:ea typeface="+mn-ea"/>
              </a:rPr>
              <a:t>(</a:t>
            </a:r>
            <a:r>
              <a:rPr lang="en-US" altLang="zh-CN" smtClean="0"/>
              <a:t>AC</a:t>
            </a:r>
            <a:r>
              <a:rPr lang="en-US" altLang="zh-CN" smtClean="0">
                <a:latin typeface="+mn-ea"/>
                <a:ea typeface="+mn-ea"/>
              </a:rPr>
              <a:t>)</a:t>
            </a:r>
            <a:r>
              <a:rPr lang="en-US" altLang="zh-CN" smtClean="0"/>
              <a:t>/V</a:t>
            </a:r>
            <a:r>
              <a:rPr lang="zh-CN" altLang="en-US" smtClean="0"/>
              <a:t>：</a:t>
            </a:r>
            <a:r>
              <a:rPr lang="en-US" altLang="zh-CN" smtClean="0"/>
              <a:t>180</a:t>
            </a:r>
            <a:r>
              <a:rPr lang="zh-CN" altLang="en-US" smtClean="0"/>
              <a:t>～</a:t>
            </a:r>
            <a:r>
              <a:rPr lang="en-US" altLang="zh-CN" smtClean="0"/>
              <a:t>240/90</a:t>
            </a:r>
            <a:r>
              <a:rPr lang="zh-CN" altLang="en-US" smtClean="0"/>
              <a:t>～</a:t>
            </a:r>
            <a:r>
              <a:rPr lang="en-US" altLang="zh-CN" smtClean="0"/>
              <a:t>180</a:t>
            </a:r>
          </a:p>
          <a:p>
            <a:pPr marL="538163" lvl="1" indent="-269875" algn="l">
              <a:spcBef>
                <a:spcPts val="0"/>
              </a:spcBef>
              <a:buClr>
                <a:srgbClr val="FF6600"/>
              </a:buClr>
              <a:buSzPct val="75000"/>
              <a:buFont typeface="Wingdings" pitchFamily="2" charset="2"/>
              <a:buChar char="u"/>
            </a:pPr>
            <a:r>
              <a:rPr lang="zh-CN" altLang="en-US" smtClean="0"/>
              <a:t>功率</a:t>
            </a:r>
            <a:r>
              <a:rPr lang="en-US" altLang="zh-CN" smtClean="0"/>
              <a:t>/W</a:t>
            </a:r>
            <a:r>
              <a:rPr lang="zh-CN" altLang="en-US" smtClean="0"/>
              <a:t>：</a:t>
            </a:r>
            <a:r>
              <a:rPr lang="en-US" altLang="zh-CN" smtClean="0"/>
              <a:t>1570/1030</a:t>
            </a:r>
          </a:p>
          <a:p>
            <a:pPr marL="268288" lvl="1" indent="-268288" algn="l">
              <a:spcBef>
                <a:spcPts val="0"/>
              </a:spcBef>
              <a:buClr>
                <a:schemeClr val="bg2"/>
              </a:buClr>
              <a:buSzPct val="75000"/>
              <a:buFont typeface="Wingdings" pitchFamily="2" charset="2"/>
              <a:buChar char="n"/>
            </a:pPr>
            <a:r>
              <a:rPr lang="zh-CN" altLang="en-US" smtClean="0"/>
              <a:t>软件系统</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Microsoft Windows Server 2003 R2 SP2 </a:t>
            </a:r>
            <a:r>
              <a:rPr lang="zh-CN" altLang="en-US" smtClean="0"/>
              <a:t>企业版</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Microsoft Windows Server 2003 R2 SP2 </a:t>
            </a:r>
            <a:r>
              <a:rPr lang="zh-CN" altLang="en-US" smtClean="0"/>
              <a:t>标准版</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Red Hat Linux Enterprise V5</a:t>
            </a:r>
            <a:r>
              <a:rPr lang="zh-CN" altLang="en-US" smtClean="0"/>
              <a:t>，高级平台</a:t>
            </a:r>
            <a:endParaRPr lang="en-US" altLang="zh-CN" smtClean="0"/>
          </a:p>
          <a:p>
            <a:pPr marL="538163" lvl="1" indent="-269875" algn="l">
              <a:spcBef>
                <a:spcPts val="0"/>
              </a:spcBef>
              <a:buClr>
                <a:srgbClr val="FF6600"/>
              </a:buClr>
              <a:buSzPct val="75000"/>
              <a:buFont typeface="Wingdings" pitchFamily="2" charset="2"/>
              <a:buChar char="u"/>
            </a:pPr>
            <a:r>
              <a:rPr lang="en-US" altLang="zh-CN" smtClean="0"/>
              <a:t>SUSE Linux Enterprise Server 10 EM64T SP2</a:t>
            </a:r>
          </a:p>
          <a:p>
            <a:pPr marL="268288" lvl="1" indent="-268288" algn="l">
              <a:spcBef>
                <a:spcPts val="0"/>
              </a:spcBef>
              <a:buClr>
                <a:schemeClr val="bg2"/>
              </a:buClr>
              <a:buSzPct val="75000"/>
              <a:buFont typeface="Wingdings" pitchFamily="2" charset="2"/>
              <a:buChar char="n"/>
            </a:pPr>
            <a:r>
              <a:rPr lang="zh-CN" altLang="en-US" smtClean="0"/>
              <a:t>适用环境</a:t>
            </a:r>
            <a:endParaRPr lang="en-US" altLang="zh-CN" smtClean="0"/>
          </a:p>
          <a:p>
            <a:pPr marL="725488" lvl="2" indent="-268288" algn="l">
              <a:spcBef>
                <a:spcPts val="0"/>
              </a:spcBef>
              <a:buClr>
                <a:schemeClr val="bg2"/>
              </a:buClr>
              <a:buSzPct val="75000"/>
              <a:buFont typeface="Wingdings" pitchFamily="2" charset="2"/>
              <a:buChar char="n"/>
            </a:pPr>
            <a:r>
              <a:rPr lang="zh-CN" altLang="en-US" smtClean="0"/>
              <a:t>工作温度</a:t>
            </a:r>
            <a:r>
              <a:rPr lang="en-US" altLang="zh-CN" smtClean="0"/>
              <a:t>/℃</a:t>
            </a:r>
            <a:r>
              <a:rPr lang="zh-CN" altLang="en-US" smtClean="0"/>
              <a:t>：</a:t>
            </a:r>
            <a:r>
              <a:rPr lang="en-US" altLang="zh-CN" smtClean="0"/>
              <a:t>10</a:t>
            </a:r>
            <a:r>
              <a:rPr lang="zh-CN" altLang="en-US" smtClean="0"/>
              <a:t>～</a:t>
            </a:r>
            <a:r>
              <a:rPr lang="en-US" altLang="zh-CN" smtClean="0"/>
              <a:t>35</a:t>
            </a:r>
          </a:p>
          <a:p>
            <a:pPr marL="725488" lvl="2" indent="-268288" algn="l">
              <a:spcBef>
                <a:spcPts val="0"/>
              </a:spcBef>
              <a:buClr>
                <a:schemeClr val="bg2"/>
              </a:buClr>
              <a:buSzPct val="75000"/>
              <a:buFont typeface="Wingdings" pitchFamily="2" charset="2"/>
              <a:buChar char="n"/>
            </a:pPr>
            <a:r>
              <a:rPr lang="zh-CN" altLang="en-US" smtClean="0"/>
              <a:t>工作湿度：</a:t>
            </a:r>
            <a:r>
              <a:rPr lang="en-US" altLang="zh-CN" smtClean="0"/>
              <a:t>8%</a:t>
            </a:r>
            <a:r>
              <a:rPr lang="zh-CN" altLang="en-US" smtClean="0"/>
              <a:t>～</a:t>
            </a:r>
            <a:r>
              <a:rPr lang="en-US" altLang="zh-CN" smtClean="0"/>
              <a:t>85%</a:t>
            </a:r>
            <a:r>
              <a:rPr lang="zh-CN" altLang="en-US" smtClean="0"/>
              <a:t>（无冷凝）</a:t>
            </a:r>
            <a:endParaRPr lang="en-US" altLang="zh-CN" smtClean="0"/>
          </a:p>
          <a:p>
            <a:pPr marL="725488" lvl="2" indent="-268288" algn="l">
              <a:spcBef>
                <a:spcPts val="0"/>
              </a:spcBef>
              <a:buClr>
                <a:schemeClr val="bg2"/>
              </a:buClr>
              <a:buSzPct val="75000"/>
              <a:buFont typeface="Wingdings" pitchFamily="2" charset="2"/>
              <a:buChar char="n"/>
            </a:pPr>
            <a:r>
              <a:rPr lang="zh-CN" altLang="en-US" smtClean="0"/>
              <a:t>存储温度</a:t>
            </a:r>
            <a:r>
              <a:rPr lang="en-US" altLang="zh-CN" smtClean="0"/>
              <a:t>/ ℃</a:t>
            </a:r>
            <a:r>
              <a:rPr lang="zh-CN" altLang="en-US" smtClean="0"/>
              <a:t>：</a:t>
            </a:r>
            <a:r>
              <a:rPr lang="en-US" altLang="zh-CN" smtClean="0"/>
              <a:t>-40</a:t>
            </a:r>
            <a:r>
              <a:rPr lang="zh-CN" altLang="en-US" smtClean="0"/>
              <a:t>～</a:t>
            </a:r>
            <a:r>
              <a:rPr lang="en-US" altLang="zh-CN" smtClean="0"/>
              <a:t>65</a:t>
            </a:r>
          </a:p>
          <a:p>
            <a:pPr marL="725488" lvl="2" indent="-268288" algn="l">
              <a:spcBef>
                <a:spcPts val="0"/>
              </a:spcBef>
              <a:buClr>
                <a:schemeClr val="bg2"/>
              </a:buClr>
              <a:buSzPct val="75000"/>
              <a:buFont typeface="Wingdings" pitchFamily="2" charset="2"/>
              <a:buChar char="n"/>
            </a:pPr>
            <a:r>
              <a:rPr lang="zh-CN" altLang="en-US" smtClean="0"/>
              <a:t>存储湿度：</a:t>
            </a:r>
            <a:r>
              <a:rPr lang="en-US" altLang="zh-CN" smtClean="0"/>
              <a:t>5%</a:t>
            </a:r>
            <a:r>
              <a:rPr lang="zh-CN" altLang="en-US" smtClean="0"/>
              <a:t>～</a:t>
            </a:r>
            <a:r>
              <a:rPr lang="en-US" altLang="zh-CN" smtClean="0"/>
              <a:t>95%</a:t>
            </a:r>
            <a:r>
              <a:rPr lang="zh-CN" altLang="en-US" smtClean="0"/>
              <a:t>（无冷凝）</a:t>
            </a:r>
            <a:endParaRPr lang="en-US" altLang="zh-CN" smtClean="0"/>
          </a:p>
        </p:txBody>
      </p:sp>
      <p:pic>
        <p:nvPicPr>
          <p:cNvPr id="2068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44208" y="980728"/>
            <a:ext cx="2286000" cy="15811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318E7E06-303D-4B90-8091-96F8E317B56A}" type="slidenum">
              <a:rPr lang="zh-CN" altLang="en-US"/>
              <a:pPr/>
              <a:t>62</a:t>
            </a:fld>
            <a:endParaRPr lang="en-US" altLang="zh-CN"/>
          </a:p>
        </p:txBody>
      </p:sp>
      <p:sp>
        <p:nvSpPr>
          <p:cNvPr id="57347" name="Rectangle 2"/>
          <p:cNvSpPr>
            <a:spLocks noGrp="1" noChangeArrowheads="1"/>
          </p:cNvSpPr>
          <p:nvPr>
            <p:ph type="title"/>
          </p:nvPr>
        </p:nvSpPr>
        <p:spPr/>
        <p:txBody>
          <a:bodyPr/>
          <a:lstStyle/>
          <a:p>
            <a:pPr eaLnBrk="1" hangingPunct="1"/>
            <a:r>
              <a:rPr lang="zh-CN" altLang="en-US" smtClean="0"/>
              <a:t>（一）计算机系统配置</a:t>
            </a:r>
          </a:p>
        </p:txBody>
      </p:sp>
      <p:sp>
        <p:nvSpPr>
          <p:cNvPr id="57348" name="Rectangle 3"/>
          <p:cNvSpPr>
            <a:spLocks noGrp="1" noChangeArrowheads="1"/>
          </p:cNvSpPr>
          <p:nvPr>
            <p:ph type="body" idx="1"/>
          </p:nvPr>
        </p:nvSpPr>
        <p:spPr>
          <a:xfrm>
            <a:off x="457200" y="549275"/>
            <a:ext cx="8362950" cy="935509"/>
          </a:xfrm>
        </p:spPr>
        <p:txBody>
          <a:bodyPr/>
          <a:lstStyle/>
          <a:p>
            <a:pPr eaLnBrk="1" hangingPunct="1">
              <a:spcBef>
                <a:spcPts val="0"/>
              </a:spcBef>
              <a:buFont typeface="Wingdings" pitchFamily="2" charset="2"/>
              <a:buNone/>
            </a:pPr>
            <a:r>
              <a:rPr lang="en-US" altLang="zh-CN" smtClean="0"/>
              <a:t>【</a:t>
            </a:r>
            <a:r>
              <a:rPr lang="zh-CN" altLang="en-US" smtClean="0"/>
              <a:t>例</a:t>
            </a:r>
            <a:r>
              <a:rPr lang="en-US" altLang="zh-CN" smtClean="0"/>
              <a:t>3】</a:t>
            </a:r>
            <a:r>
              <a:rPr lang="zh-CN" altLang="en-US" smtClean="0"/>
              <a:t>高性能计算机：性能达到或超过万亿次</a:t>
            </a:r>
            <a:r>
              <a:rPr lang="en-US" altLang="zh-CN" smtClean="0"/>
              <a:t>/</a:t>
            </a:r>
            <a:r>
              <a:rPr lang="zh-CN" altLang="en-US" smtClean="0"/>
              <a:t>秒。</a:t>
            </a:r>
            <a:endParaRPr lang="en-US" altLang="zh-CN" smtClean="0"/>
          </a:p>
          <a:p>
            <a:pPr eaLnBrk="1" hangingPunct="1">
              <a:spcBef>
                <a:spcPts val="0"/>
              </a:spcBef>
              <a:buFont typeface="Wingdings" pitchFamily="2" charset="2"/>
              <a:buNone/>
            </a:pPr>
            <a:r>
              <a:rPr lang="zh-CN" altLang="en-US" smtClean="0"/>
              <a:t>天河一号</a:t>
            </a:r>
            <a:r>
              <a:rPr lang="en-US" altLang="zh-CN" smtClean="0"/>
              <a:t>A</a:t>
            </a:r>
            <a:r>
              <a:rPr lang="zh-CN" altLang="en-US" smtClean="0"/>
              <a:t>：</a:t>
            </a:r>
          </a:p>
        </p:txBody>
      </p:sp>
      <p:sp>
        <p:nvSpPr>
          <p:cNvPr id="7" name="Rectangle 3"/>
          <p:cNvSpPr txBox="1">
            <a:spLocks noChangeArrowheads="1"/>
          </p:cNvSpPr>
          <p:nvPr/>
        </p:nvSpPr>
        <p:spPr bwMode="auto">
          <a:xfrm>
            <a:off x="457200" y="1484784"/>
            <a:ext cx="8435975" cy="5112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ts val="300"/>
              </a:spcBef>
              <a:spcAft>
                <a:spcPct val="0"/>
              </a:spcAft>
              <a:buClr>
                <a:schemeClr val="bg2"/>
              </a:buClr>
              <a:buSzPct val="75000"/>
              <a:buFont typeface="Wingdings" pitchFamily="2" charset="2"/>
              <a:buChar char="n"/>
              <a:tabLst/>
              <a:defRPr/>
            </a:pPr>
            <a:r>
              <a:rPr lang="zh-CN" altLang="en-US" kern="0" smtClean="0">
                <a:latin typeface="+mn-lt"/>
                <a:ea typeface="+mn-ea"/>
              </a:rPr>
              <a:t>耗资</a:t>
            </a:r>
            <a:r>
              <a:rPr lang="en-US" altLang="zh-CN" kern="0" smtClean="0">
                <a:latin typeface="+mn-lt"/>
                <a:ea typeface="+mn-ea"/>
              </a:rPr>
              <a:t>6</a:t>
            </a:r>
            <a:r>
              <a:rPr lang="zh-CN" altLang="en-US" kern="0" smtClean="0">
                <a:latin typeface="+mn-lt"/>
                <a:ea typeface="+mn-ea"/>
              </a:rPr>
              <a:t>亿元</a:t>
            </a:r>
            <a:endParaRPr lang="en-US" altLang="zh-CN" kern="0" smtClean="0">
              <a:latin typeface="+mn-lt"/>
              <a:ea typeface="+mn-ea"/>
            </a:endParaRPr>
          </a:p>
          <a:p>
            <a:pPr marL="342900" lvl="0" indent="-342900" algn="l">
              <a:spcBef>
                <a:spcPts val="300"/>
              </a:spcBef>
              <a:buClr>
                <a:schemeClr val="bg2"/>
              </a:buClr>
              <a:buSzPct val="75000"/>
              <a:buFont typeface="Wingdings" pitchFamily="2" charset="2"/>
              <a:buChar char="n"/>
            </a:pPr>
            <a:r>
              <a:rPr lang="zh-CN" altLang="en-US" smtClean="0">
                <a:cs typeface="Times New Roman" pitchFamily="18" charset="0"/>
              </a:rPr>
              <a:t>采用了</a:t>
            </a:r>
            <a:r>
              <a:rPr lang="en-US" altLang="zh-CN" smtClean="0">
                <a:cs typeface="Times New Roman" pitchFamily="18" charset="0"/>
              </a:rPr>
              <a:t>CPU</a:t>
            </a:r>
            <a:r>
              <a:rPr lang="zh-CN" altLang="en-US" smtClean="0">
                <a:cs typeface="Times New Roman" pitchFamily="18" charset="0"/>
              </a:rPr>
              <a:t>＋</a:t>
            </a:r>
            <a:r>
              <a:rPr lang="en-US" altLang="zh-CN" smtClean="0">
                <a:cs typeface="Times New Roman" pitchFamily="18" charset="0"/>
              </a:rPr>
              <a:t>GPU</a:t>
            </a:r>
            <a:r>
              <a:rPr lang="zh-CN" altLang="en-US" smtClean="0">
                <a:cs typeface="Times New Roman" pitchFamily="18" charset="0"/>
              </a:rPr>
              <a:t>的混合架构</a:t>
            </a:r>
            <a:endParaRPr lang="en-US" altLang="zh-CN" smtClean="0">
              <a:cs typeface="Times New Roman" pitchFamily="18" charset="0"/>
            </a:endParaRPr>
          </a:p>
          <a:p>
            <a:pPr marL="342900" lvl="0" indent="-342900" algn="l">
              <a:spcBef>
                <a:spcPts val="300"/>
              </a:spcBef>
              <a:buClr>
                <a:schemeClr val="bg2"/>
              </a:buClr>
              <a:buSzPct val="75000"/>
              <a:buFont typeface="Wingdings" pitchFamily="2" charset="2"/>
              <a:buChar char="n"/>
            </a:pPr>
            <a:r>
              <a:rPr lang="zh-CN" altLang="en-US" kern="0" smtClean="0">
                <a:latin typeface="+mn-lt"/>
                <a:ea typeface="+mn-ea"/>
                <a:cs typeface="Times New Roman" pitchFamily="18" charset="0"/>
              </a:rPr>
              <a:t>处理器内核数近</a:t>
            </a:r>
            <a:r>
              <a:rPr lang="en-US" altLang="zh-CN" kern="0" smtClean="0">
                <a:latin typeface="+mn-lt"/>
                <a:ea typeface="+mn-ea"/>
                <a:cs typeface="Times New Roman" pitchFamily="18" charset="0"/>
              </a:rPr>
              <a:t>20</a:t>
            </a:r>
            <a:r>
              <a:rPr lang="zh-CN" altLang="en-US" kern="0" smtClean="0">
                <a:latin typeface="+mn-lt"/>
                <a:ea typeface="+mn-ea"/>
                <a:cs typeface="Times New Roman" pitchFamily="18" charset="0"/>
              </a:rPr>
              <a:t>万颗</a:t>
            </a:r>
            <a:endParaRPr lang="en-US" altLang="zh-CN" kern="0" smtClean="0">
              <a:latin typeface="+mn-lt"/>
              <a:ea typeface="+mn-ea"/>
              <a:cs typeface="Times New Roman" pitchFamily="18" charset="0"/>
            </a:endParaRPr>
          </a:p>
          <a:p>
            <a:pPr marL="800100" lvl="1" indent="-342900" algn="l">
              <a:spcBef>
                <a:spcPts val="300"/>
              </a:spcBef>
              <a:buClr>
                <a:srgbClr val="FF3300"/>
              </a:buClr>
              <a:buSzPct val="75000"/>
              <a:buFont typeface="Wingdings" pitchFamily="2" charset="2"/>
              <a:buChar char="u"/>
            </a:pPr>
            <a:r>
              <a:rPr lang="en-US" altLang="zh-CN" kern="0" smtClean="0">
                <a:latin typeface="+mn-lt"/>
                <a:ea typeface="+mn-ea"/>
                <a:cs typeface="Times New Roman" pitchFamily="18" charset="0"/>
              </a:rPr>
              <a:t>14336 </a:t>
            </a:r>
            <a:r>
              <a:rPr lang="zh-CN" altLang="en-US" kern="0" smtClean="0">
                <a:latin typeface="+mn-lt"/>
                <a:ea typeface="+mn-ea"/>
                <a:cs typeface="Times New Roman" pitchFamily="18" charset="0"/>
              </a:rPr>
              <a:t>颗</a:t>
            </a:r>
            <a:r>
              <a:rPr lang="en-US" altLang="zh-CN" kern="0" smtClean="0">
                <a:latin typeface="+mn-lt"/>
                <a:ea typeface="+mn-ea"/>
                <a:cs typeface="Times New Roman" pitchFamily="18" charset="0"/>
              </a:rPr>
              <a:t>6</a:t>
            </a:r>
            <a:r>
              <a:rPr lang="zh-CN" altLang="en-US" kern="0" smtClean="0">
                <a:latin typeface="+mn-lt"/>
                <a:ea typeface="+mn-ea"/>
                <a:cs typeface="Times New Roman" pitchFamily="18" charset="0"/>
              </a:rPr>
              <a:t>核</a:t>
            </a:r>
            <a:r>
              <a:rPr lang="en-US" altLang="zh-CN" kern="0" smtClean="0">
                <a:cs typeface="Times New Roman" pitchFamily="18" charset="0"/>
              </a:rPr>
              <a:t>Intel</a:t>
            </a:r>
            <a:r>
              <a:rPr lang="zh-CN" altLang="en-US" kern="0" smtClean="0">
                <a:cs typeface="Times New Roman" pitchFamily="18" charset="0"/>
              </a:rPr>
              <a:t>至强</a:t>
            </a:r>
            <a:r>
              <a:rPr lang="en-US" altLang="zh-CN" kern="0" smtClean="0">
                <a:latin typeface="+mn-lt"/>
                <a:ea typeface="+mn-ea"/>
                <a:cs typeface="Times New Roman" pitchFamily="18" charset="0"/>
              </a:rPr>
              <a:t>X5670 2.93GHz CPU</a:t>
            </a:r>
          </a:p>
          <a:p>
            <a:pPr marL="800100" lvl="1" indent="-342900" algn="l">
              <a:spcBef>
                <a:spcPts val="300"/>
              </a:spcBef>
              <a:buClr>
                <a:srgbClr val="FF3300"/>
              </a:buClr>
              <a:buSzPct val="75000"/>
              <a:buFont typeface="Wingdings" pitchFamily="2" charset="2"/>
              <a:buChar char="u"/>
            </a:pPr>
            <a:r>
              <a:rPr lang="en-US" altLang="zh-CN" kern="0" smtClean="0">
                <a:latin typeface="+mn-lt"/>
                <a:ea typeface="+mn-ea"/>
                <a:cs typeface="Times New Roman" pitchFamily="18" charset="0"/>
              </a:rPr>
              <a:t>7168 </a:t>
            </a:r>
            <a:r>
              <a:rPr lang="zh-CN" altLang="en-US" kern="0" smtClean="0">
                <a:latin typeface="+mn-lt"/>
                <a:ea typeface="+mn-ea"/>
                <a:cs typeface="Times New Roman" pitchFamily="18" charset="0"/>
              </a:rPr>
              <a:t>颗 </a:t>
            </a:r>
            <a:r>
              <a:rPr lang="en-US" altLang="zh-CN" kern="0" smtClean="0">
                <a:latin typeface="+mn-lt"/>
                <a:ea typeface="+mn-ea"/>
                <a:cs typeface="Times New Roman" pitchFamily="18" charset="0"/>
              </a:rPr>
              <a:t>Nvidia Tesla M2050 GPU</a:t>
            </a:r>
          </a:p>
          <a:p>
            <a:pPr marL="800100" lvl="1" indent="-342900" algn="l">
              <a:spcBef>
                <a:spcPts val="300"/>
              </a:spcBef>
              <a:buClr>
                <a:srgbClr val="FF3300"/>
              </a:buClr>
              <a:buSzPct val="75000"/>
              <a:buFont typeface="Wingdings" pitchFamily="2" charset="2"/>
              <a:buChar char="u"/>
            </a:pPr>
            <a:r>
              <a:rPr lang="en-US" altLang="zh-CN" kern="0" smtClean="0">
                <a:latin typeface="+mn-lt"/>
                <a:ea typeface="+mn-ea"/>
                <a:cs typeface="Times New Roman" pitchFamily="18" charset="0"/>
              </a:rPr>
              <a:t>2048 </a:t>
            </a:r>
            <a:r>
              <a:rPr lang="zh-CN" altLang="en-US" kern="0" smtClean="0">
                <a:latin typeface="+mn-lt"/>
                <a:ea typeface="+mn-ea"/>
                <a:cs typeface="Times New Roman" pitchFamily="18" charset="0"/>
              </a:rPr>
              <a:t>颗 </a:t>
            </a:r>
            <a:r>
              <a:rPr lang="en-US" altLang="zh-CN" kern="0" smtClean="0">
                <a:latin typeface="+mn-lt"/>
                <a:ea typeface="+mn-ea"/>
                <a:cs typeface="Times New Roman" pitchFamily="18" charset="0"/>
              </a:rPr>
              <a:t>8</a:t>
            </a:r>
            <a:r>
              <a:rPr lang="zh-CN" altLang="en-US" kern="0" smtClean="0">
                <a:latin typeface="+mn-lt"/>
                <a:ea typeface="+mn-ea"/>
                <a:cs typeface="Times New Roman" pitchFamily="18" charset="0"/>
              </a:rPr>
              <a:t>核飞腾 </a:t>
            </a:r>
            <a:r>
              <a:rPr lang="en-US" altLang="zh-CN" kern="0" smtClean="0">
                <a:latin typeface="+mn-lt"/>
                <a:ea typeface="+mn-ea"/>
                <a:cs typeface="Times New Roman" pitchFamily="18" charset="0"/>
              </a:rPr>
              <a:t>FT-1000 CPU</a:t>
            </a:r>
          </a:p>
          <a:p>
            <a:pPr marL="342900" lvl="0" indent="-342900" algn="l">
              <a:spcBef>
                <a:spcPts val="300"/>
              </a:spcBef>
              <a:buClr>
                <a:schemeClr val="bg2"/>
              </a:buClr>
              <a:buSzPct val="75000"/>
              <a:buFont typeface="Wingdings" pitchFamily="2" charset="2"/>
              <a:buChar char="n"/>
            </a:pPr>
            <a:r>
              <a:rPr kumimoji="0" lang="zh-CN" altLang="en-US" b="1" i="0" u="none" strike="noStrike" kern="0" cap="none" spc="0" normalizeH="0" baseline="0" noProof="0" smtClean="0">
                <a:ln>
                  <a:noFill/>
                </a:ln>
                <a:solidFill>
                  <a:schemeClr val="tx1"/>
                </a:solidFill>
                <a:effectLst/>
                <a:uLnTx/>
                <a:uFillTx/>
                <a:latin typeface="+mn-lt"/>
                <a:ea typeface="+mn-ea"/>
                <a:cs typeface="Times New Roman" pitchFamily="18" charset="0"/>
              </a:rPr>
              <a:t>内存容量 </a:t>
            </a:r>
            <a:r>
              <a:rPr kumimoji="0" lang="en-US" altLang="zh-CN" b="1" i="0" u="none" strike="noStrike" kern="0" cap="none" spc="0" normalizeH="0" baseline="0" noProof="0" smtClean="0">
                <a:ln>
                  <a:noFill/>
                </a:ln>
                <a:solidFill>
                  <a:schemeClr val="tx1"/>
                </a:solidFill>
                <a:effectLst/>
                <a:uLnTx/>
                <a:uFillTx/>
                <a:latin typeface="+mn-lt"/>
                <a:ea typeface="+mn-ea"/>
                <a:cs typeface="Times New Roman" pitchFamily="18" charset="0"/>
              </a:rPr>
              <a:t>98TB</a:t>
            </a:r>
          </a:p>
          <a:p>
            <a:pPr marL="342900" lvl="0" indent="-342900" algn="l">
              <a:spcBef>
                <a:spcPts val="300"/>
              </a:spcBef>
              <a:buClr>
                <a:schemeClr val="bg2"/>
              </a:buClr>
              <a:buSzPct val="75000"/>
              <a:buFont typeface="Wingdings" pitchFamily="2" charset="2"/>
              <a:buChar char="n"/>
            </a:pPr>
            <a:r>
              <a:rPr lang="zh-CN" altLang="en-US" kern="0" smtClean="0">
                <a:latin typeface="+mn-lt"/>
                <a:ea typeface="+mn-ea"/>
                <a:cs typeface="Times New Roman" pitchFamily="18" charset="0"/>
              </a:rPr>
              <a:t>点点通信带宽 </a:t>
            </a:r>
            <a:r>
              <a:rPr lang="en-US" altLang="zh-CN" kern="0" smtClean="0">
                <a:latin typeface="+mn-lt"/>
                <a:ea typeface="+mn-ea"/>
                <a:cs typeface="Times New Roman" pitchFamily="18" charset="0"/>
              </a:rPr>
              <a:t>40Gb/s</a:t>
            </a:r>
          </a:p>
          <a:p>
            <a:pPr marL="342900" lvl="0" indent="-342900" algn="l">
              <a:spcBef>
                <a:spcPts val="300"/>
              </a:spcBef>
              <a:buClr>
                <a:schemeClr val="bg2"/>
              </a:buClr>
              <a:buSzPct val="75000"/>
              <a:buFont typeface="Wingdings" pitchFamily="2" charset="2"/>
              <a:buChar char="n"/>
            </a:pPr>
            <a:r>
              <a:rPr kumimoji="0" lang="zh-CN" altLang="en-US" b="1" i="0" u="none" strike="noStrike" kern="0" cap="none" spc="0" normalizeH="0" baseline="0" noProof="0" smtClean="0">
                <a:ln>
                  <a:noFill/>
                </a:ln>
                <a:solidFill>
                  <a:schemeClr val="tx1"/>
                </a:solidFill>
                <a:effectLst/>
                <a:uLnTx/>
                <a:uFillTx/>
                <a:latin typeface="+mn-lt"/>
                <a:ea typeface="+mn-ea"/>
                <a:cs typeface="Times New Roman" pitchFamily="18" charset="0"/>
              </a:rPr>
              <a:t>共享磁盘容量 </a:t>
            </a:r>
            <a:r>
              <a:rPr kumimoji="0" lang="en-US" altLang="zh-CN" b="1" i="0" u="none" strike="noStrike" kern="0" cap="none" spc="0" normalizeH="0" baseline="0" noProof="0" smtClean="0">
                <a:ln>
                  <a:noFill/>
                </a:ln>
                <a:solidFill>
                  <a:schemeClr val="tx1"/>
                </a:solidFill>
                <a:effectLst/>
                <a:uLnTx/>
                <a:uFillTx/>
                <a:latin typeface="+mn-lt"/>
                <a:ea typeface="+mn-ea"/>
                <a:cs typeface="Times New Roman" pitchFamily="18" charset="0"/>
              </a:rPr>
              <a:t>2PB</a:t>
            </a:r>
          </a:p>
          <a:p>
            <a:pPr marL="342900" lvl="0" indent="-342900" algn="l">
              <a:spcBef>
                <a:spcPts val="300"/>
              </a:spcBef>
              <a:buClr>
                <a:schemeClr val="bg2"/>
              </a:buClr>
              <a:buSzPct val="75000"/>
              <a:buFont typeface="Wingdings" pitchFamily="2" charset="2"/>
              <a:buChar char="n"/>
            </a:pPr>
            <a:r>
              <a:rPr kumimoji="0" lang="en-US" altLang="zh-CN" b="1" i="0" u="none" strike="noStrike" kern="0" cap="none" spc="0" normalizeH="0" baseline="0" noProof="0" smtClean="0">
                <a:ln>
                  <a:noFill/>
                </a:ln>
                <a:solidFill>
                  <a:schemeClr val="tx1"/>
                </a:solidFill>
                <a:effectLst/>
                <a:uLnTx/>
                <a:uFillTx/>
                <a:latin typeface="+mn-lt"/>
                <a:ea typeface="+mn-ea"/>
                <a:cs typeface="+mn-cs"/>
              </a:rPr>
              <a:t>140</a:t>
            </a:r>
            <a:r>
              <a:rPr kumimoji="0" lang="zh-CN" altLang="en-US" b="1" i="0" u="none" strike="noStrike" kern="0" cap="none" spc="0" normalizeH="0" baseline="0" noProof="0" smtClean="0">
                <a:ln>
                  <a:noFill/>
                </a:ln>
                <a:solidFill>
                  <a:schemeClr val="tx1"/>
                </a:solidFill>
                <a:effectLst/>
                <a:uLnTx/>
                <a:uFillTx/>
                <a:latin typeface="+mn-lt"/>
                <a:ea typeface="+mn-ea"/>
                <a:cs typeface="+mn-cs"/>
              </a:rPr>
              <a:t>个机柜，占地</a:t>
            </a:r>
            <a:r>
              <a:rPr kumimoji="0" lang="en-US" altLang="zh-CN" b="1" i="0" u="none" strike="noStrike" kern="0" cap="none" spc="0" normalizeH="0" baseline="0" noProof="0" smtClean="0">
                <a:ln>
                  <a:noFill/>
                </a:ln>
                <a:solidFill>
                  <a:schemeClr val="tx1"/>
                </a:solidFill>
                <a:effectLst/>
                <a:uLnTx/>
                <a:uFillTx/>
                <a:latin typeface="+mn-lt"/>
                <a:ea typeface="+mn-ea"/>
                <a:cs typeface="+mn-cs"/>
              </a:rPr>
              <a:t>700</a:t>
            </a:r>
            <a:r>
              <a:rPr kumimoji="0" lang="zh-CN" altLang="en-US" b="1" i="0" u="none" strike="noStrike" kern="0" cap="none" spc="0" normalizeH="0" baseline="0" noProof="0" smtClean="0">
                <a:ln>
                  <a:noFill/>
                </a:ln>
                <a:solidFill>
                  <a:schemeClr val="tx1"/>
                </a:solidFill>
                <a:effectLst/>
                <a:uLnTx/>
                <a:uFillTx/>
                <a:latin typeface="+mn-lt"/>
                <a:ea typeface="+mn-ea"/>
                <a:cs typeface="+mn-cs"/>
              </a:rPr>
              <a:t>平方米</a:t>
            </a:r>
            <a:endParaRPr kumimoji="0" lang="en-US" altLang="zh-CN" b="1" i="0" u="none" strike="noStrike" kern="0" cap="none" spc="0" normalizeH="0" baseline="0" noProof="0" smtClean="0">
              <a:ln>
                <a:noFill/>
              </a:ln>
              <a:solidFill>
                <a:schemeClr val="tx1"/>
              </a:solidFill>
              <a:effectLst/>
              <a:uLnTx/>
              <a:uFillTx/>
              <a:latin typeface="+mn-lt"/>
              <a:ea typeface="+mn-ea"/>
              <a:cs typeface="+mn-cs"/>
            </a:endParaRPr>
          </a:p>
          <a:p>
            <a:pPr marL="342900" lvl="0" indent="-342900" algn="l">
              <a:spcBef>
                <a:spcPts val="300"/>
              </a:spcBef>
              <a:buClr>
                <a:schemeClr val="bg2"/>
              </a:buClr>
              <a:buSzPct val="75000"/>
              <a:buFont typeface="Wingdings" pitchFamily="2" charset="2"/>
              <a:buChar char="n"/>
            </a:pPr>
            <a:r>
              <a:rPr lang="zh-CN" altLang="en-US" kern="0" smtClean="0">
                <a:latin typeface="+mn-lt"/>
                <a:ea typeface="+mn-ea"/>
              </a:rPr>
              <a:t>总重量</a:t>
            </a:r>
            <a:r>
              <a:rPr lang="en-US" altLang="zh-CN" kern="0" smtClean="0">
                <a:latin typeface="+mn-lt"/>
                <a:ea typeface="+mn-ea"/>
              </a:rPr>
              <a:t>160</a:t>
            </a:r>
            <a:r>
              <a:rPr lang="zh-CN" altLang="en-US" kern="0" smtClean="0">
                <a:latin typeface="+mn-lt"/>
                <a:ea typeface="+mn-ea"/>
              </a:rPr>
              <a:t>吨</a:t>
            </a:r>
            <a:endParaRPr lang="en-US" altLang="zh-CN" kern="0" smtClean="0">
              <a:latin typeface="+mn-lt"/>
              <a:ea typeface="+mn-ea"/>
            </a:endParaRPr>
          </a:p>
          <a:p>
            <a:pPr marL="342900" lvl="0" indent="-342900" algn="l">
              <a:spcBef>
                <a:spcPts val="300"/>
              </a:spcBef>
              <a:buClr>
                <a:schemeClr val="bg2"/>
              </a:buClr>
              <a:buSzPct val="75000"/>
              <a:buFont typeface="Wingdings" pitchFamily="2" charset="2"/>
              <a:buChar char="n"/>
            </a:pPr>
            <a:r>
              <a:rPr lang="zh-CN" altLang="en-US" kern="0" smtClean="0">
                <a:latin typeface="+mn-lt"/>
                <a:ea typeface="+mn-ea"/>
              </a:rPr>
              <a:t>峰值速度</a:t>
            </a:r>
            <a:r>
              <a:rPr kumimoji="0" lang="en-US" altLang="zh-CN" b="1" i="0" u="none" strike="noStrike" kern="0" cap="none" spc="0" normalizeH="0" baseline="0" noProof="0" smtClean="0">
                <a:ln>
                  <a:noFill/>
                </a:ln>
                <a:solidFill>
                  <a:schemeClr val="tx1"/>
                </a:solidFill>
                <a:effectLst/>
                <a:uLnTx/>
                <a:uFillTx/>
                <a:latin typeface="+mn-lt"/>
                <a:ea typeface="+mn-ea"/>
                <a:cs typeface="+mn-cs"/>
              </a:rPr>
              <a:t>4701</a:t>
            </a:r>
            <a:r>
              <a:rPr kumimoji="0" lang="zh-CN" altLang="en-US" b="1" i="0" u="none" strike="noStrike" kern="0" cap="none" spc="0" normalizeH="0" baseline="0" noProof="0" smtClean="0">
                <a:ln>
                  <a:noFill/>
                </a:ln>
                <a:solidFill>
                  <a:schemeClr val="tx1"/>
                </a:solidFill>
                <a:effectLst/>
                <a:uLnTx/>
                <a:uFillTx/>
                <a:latin typeface="+mn-lt"/>
                <a:ea typeface="+mn-ea"/>
                <a:cs typeface="+mn-cs"/>
              </a:rPr>
              <a:t>万亿次</a:t>
            </a:r>
            <a:r>
              <a:rPr kumimoji="0" lang="en-US" altLang="zh-CN" b="1" i="0" u="none" strike="noStrike" kern="0" cap="none" spc="0" normalizeH="0" baseline="0" noProof="0" smtClean="0">
                <a:ln>
                  <a:noFill/>
                </a:ln>
                <a:solidFill>
                  <a:schemeClr val="tx1"/>
                </a:solidFill>
                <a:effectLst/>
                <a:uLnTx/>
                <a:uFillTx/>
                <a:latin typeface="+mn-lt"/>
                <a:ea typeface="+mn-ea"/>
                <a:cs typeface="+mn-cs"/>
              </a:rPr>
              <a:t>/</a:t>
            </a:r>
            <a:r>
              <a:rPr kumimoji="0" lang="zh-CN" altLang="en-US" b="1" i="0" u="none" strike="noStrike" kern="0" cap="none" spc="0" normalizeH="0" baseline="0" noProof="0" smtClean="0">
                <a:ln>
                  <a:noFill/>
                </a:ln>
                <a:solidFill>
                  <a:schemeClr val="tx1"/>
                </a:solidFill>
                <a:effectLst/>
                <a:uLnTx/>
                <a:uFillTx/>
                <a:latin typeface="+mn-lt"/>
                <a:ea typeface="+mn-ea"/>
                <a:cs typeface="+mn-cs"/>
              </a:rPr>
              <a:t>秒，</a:t>
            </a:r>
            <a:r>
              <a:rPr lang="zh-CN" altLang="en-US" kern="0" smtClean="0"/>
              <a:t>实测速度</a:t>
            </a:r>
            <a:r>
              <a:rPr kumimoji="0" lang="en-US" altLang="zh-CN" b="1" i="0" u="none" strike="noStrike" kern="0" cap="none" spc="0" normalizeH="0" baseline="0" noProof="0" smtClean="0">
                <a:ln>
                  <a:noFill/>
                </a:ln>
                <a:solidFill>
                  <a:schemeClr val="tx1"/>
                </a:solidFill>
                <a:effectLst/>
                <a:uLnTx/>
                <a:uFillTx/>
                <a:latin typeface="+mn-lt"/>
                <a:ea typeface="+mn-ea"/>
                <a:cs typeface="+mn-cs"/>
              </a:rPr>
              <a:t>2566</a:t>
            </a:r>
            <a:r>
              <a:rPr lang="zh-CN" altLang="en-US" kern="0" smtClean="0"/>
              <a:t>万亿次</a:t>
            </a:r>
            <a:r>
              <a:rPr lang="en-US" altLang="zh-CN" kern="0" smtClean="0"/>
              <a:t>/</a:t>
            </a:r>
            <a:r>
              <a:rPr lang="zh-CN" altLang="en-US" kern="0" smtClean="0"/>
              <a:t>秒</a:t>
            </a:r>
            <a:endParaRPr kumimoji="0" lang="zh-CN" altLang="en-US" b="1"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p:spPr>
        <p:txBody>
          <a:bodyPr/>
          <a:lstStyle/>
          <a:p>
            <a:fld id="{DB1055B3-E158-4A21-A69A-B529656C1B12}" type="slidenum">
              <a:rPr lang="zh-CN" altLang="en-US"/>
              <a:pPr/>
              <a:t>63</a:t>
            </a:fld>
            <a:endParaRPr lang="en-US" altLang="zh-CN"/>
          </a:p>
        </p:txBody>
      </p:sp>
      <p:sp>
        <p:nvSpPr>
          <p:cNvPr id="58371" name="Rectangle 2"/>
          <p:cNvSpPr>
            <a:spLocks noGrp="1" noChangeArrowheads="1"/>
          </p:cNvSpPr>
          <p:nvPr>
            <p:ph type="title"/>
          </p:nvPr>
        </p:nvSpPr>
        <p:spPr/>
        <p:txBody>
          <a:bodyPr/>
          <a:lstStyle/>
          <a:p>
            <a:pPr eaLnBrk="1" hangingPunct="1"/>
            <a:r>
              <a:rPr lang="zh-CN" altLang="en-US" smtClean="0"/>
              <a:t>（二）计算机的性能指标</a:t>
            </a:r>
          </a:p>
        </p:txBody>
      </p:sp>
      <p:sp>
        <p:nvSpPr>
          <p:cNvPr id="58372" name="Rectangle 3"/>
          <p:cNvSpPr>
            <a:spLocks noGrp="1" noChangeArrowheads="1"/>
          </p:cNvSpPr>
          <p:nvPr>
            <p:ph type="body" idx="1"/>
          </p:nvPr>
        </p:nvSpPr>
        <p:spPr>
          <a:xfrm>
            <a:off x="457200" y="620689"/>
            <a:ext cx="8362950" cy="2736304"/>
          </a:xfrm>
        </p:spPr>
        <p:txBody>
          <a:bodyPr/>
          <a:lstStyle/>
          <a:p>
            <a:pPr eaLnBrk="1" hangingPunct="1">
              <a:spcBef>
                <a:spcPts val="0"/>
              </a:spcBef>
            </a:pPr>
            <a:r>
              <a:rPr lang="zh-CN" altLang="en-US" smtClean="0"/>
              <a:t>每秒钟执行指令的百万条数</a:t>
            </a:r>
            <a:r>
              <a:rPr lang="en-US" altLang="zh-CN" smtClean="0"/>
              <a:t>MIPS</a:t>
            </a:r>
          </a:p>
          <a:p>
            <a:pPr eaLnBrk="1" hangingPunct="1">
              <a:spcBef>
                <a:spcPts val="0"/>
              </a:spcBef>
            </a:pPr>
            <a:r>
              <a:rPr lang="zh-CN" altLang="en-US" smtClean="0"/>
              <a:t>每秒钟执行浮点数的百万次操作的数量</a:t>
            </a:r>
            <a:r>
              <a:rPr lang="en-US" altLang="zh-CN" smtClean="0"/>
              <a:t>MFLOPS</a:t>
            </a:r>
          </a:p>
          <a:p>
            <a:pPr eaLnBrk="1" hangingPunct="1">
              <a:spcBef>
                <a:spcPts val="0"/>
              </a:spcBef>
            </a:pPr>
            <a:r>
              <a:rPr lang="zh-CN" altLang="en-US" smtClean="0">
                <a:solidFill>
                  <a:srgbClr val="FF0000"/>
                </a:solidFill>
              </a:rPr>
              <a:t>吞吐量</a:t>
            </a:r>
          </a:p>
          <a:p>
            <a:pPr eaLnBrk="1" hangingPunct="1">
              <a:spcBef>
                <a:spcPts val="0"/>
              </a:spcBef>
            </a:pPr>
            <a:r>
              <a:rPr lang="zh-CN" altLang="en-US" smtClean="0">
                <a:solidFill>
                  <a:srgbClr val="FF0000"/>
                </a:solidFill>
              </a:rPr>
              <a:t>响应时间（执行时间）</a:t>
            </a:r>
          </a:p>
          <a:p>
            <a:pPr eaLnBrk="1" hangingPunct="1">
              <a:spcBef>
                <a:spcPts val="0"/>
              </a:spcBef>
            </a:pPr>
            <a:r>
              <a:rPr lang="en-US" altLang="zh-CN" smtClean="0"/>
              <a:t>CPU</a:t>
            </a:r>
            <a:r>
              <a:rPr lang="zh-CN" altLang="en-US" smtClean="0"/>
              <a:t>时间</a:t>
            </a:r>
          </a:p>
          <a:p>
            <a:pPr eaLnBrk="1" hangingPunct="1">
              <a:spcBef>
                <a:spcPts val="0"/>
              </a:spcBef>
            </a:pPr>
            <a:r>
              <a:rPr lang="zh-CN" altLang="en-US" smtClean="0"/>
              <a:t>处理器数量</a:t>
            </a:r>
          </a:p>
        </p:txBody>
      </p:sp>
      <p:sp>
        <p:nvSpPr>
          <p:cNvPr id="1132548" name="Text Box 4"/>
          <p:cNvSpPr txBox="1">
            <a:spLocks noChangeArrowheads="1"/>
          </p:cNvSpPr>
          <p:nvPr/>
        </p:nvSpPr>
        <p:spPr bwMode="auto">
          <a:xfrm>
            <a:off x="5219700" y="2636912"/>
            <a:ext cx="2447925" cy="547687"/>
          </a:xfrm>
          <a:prstGeom prst="rect">
            <a:avLst/>
          </a:prstGeom>
          <a:solidFill>
            <a:srgbClr val="FFFF99"/>
          </a:solidFill>
          <a:ln w="28575" algn="ctr">
            <a:solidFill>
              <a:srgbClr val="FF6600"/>
            </a:solidFill>
            <a:miter lim="800000"/>
            <a:headEnd/>
            <a:tailEnd type="none" w="med" len="lg"/>
          </a:ln>
          <a:effectLst>
            <a:outerShdw dist="107763" dir="2700000" algn="ctr" rotWithShape="0">
              <a:schemeClr val="bg2">
                <a:alpha val="50000"/>
              </a:schemeClr>
            </a:outerShdw>
          </a:effectLst>
        </p:spPr>
        <p:txBody>
          <a:bodyPr>
            <a:spAutoFit/>
          </a:bodyPr>
          <a:lstStyle/>
          <a:p>
            <a:pPr>
              <a:spcBef>
                <a:spcPct val="50000"/>
              </a:spcBef>
              <a:defRPr/>
            </a:pPr>
            <a:r>
              <a:rPr lang="zh-CN" altLang="en-US" sz="2800"/>
              <a:t>详见第</a:t>
            </a:r>
            <a:r>
              <a:rPr lang="en-US" altLang="zh-CN" sz="2800"/>
              <a:t>6</a:t>
            </a:r>
            <a:r>
              <a:rPr lang="zh-CN" altLang="en-US" sz="2800"/>
              <a:t>章</a:t>
            </a:r>
          </a:p>
        </p:txBody>
      </p:sp>
      <p:sp>
        <p:nvSpPr>
          <p:cNvPr id="6" name="Rectangle 3"/>
          <p:cNvSpPr txBox="1">
            <a:spLocks noChangeArrowheads="1"/>
          </p:cNvSpPr>
          <p:nvPr/>
        </p:nvSpPr>
        <p:spPr bwMode="auto">
          <a:xfrm>
            <a:off x="457522" y="3356993"/>
            <a:ext cx="8362950" cy="2880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1" fontAlgn="base" latinLnBrk="0" hangingPunct="1">
              <a:lnSpc>
                <a:spcPct val="100000"/>
              </a:lnSpc>
              <a:spcBef>
                <a:spcPct val="20000"/>
              </a:spcBef>
              <a:spcAft>
                <a:spcPct val="0"/>
              </a:spcAft>
              <a:buClr>
                <a:schemeClr val="bg2"/>
              </a:buClr>
              <a:buSzPct val="75000"/>
              <a:tabLst/>
              <a:defRPr/>
            </a:pPr>
            <a:r>
              <a:rPr lang="en-US" altLang="zh-CN" sz="2800" kern="0" smtClean="0">
                <a:latin typeface="+mn-lt"/>
                <a:ea typeface="+mn-ea"/>
              </a:rPr>
              <a:t>【</a:t>
            </a:r>
            <a:r>
              <a:rPr lang="zh-CN" altLang="en-US" sz="2800" kern="0" smtClean="0">
                <a:latin typeface="+mn-lt"/>
                <a:ea typeface="+mn-ea"/>
              </a:rPr>
              <a:t>例</a:t>
            </a:r>
            <a:r>
              <a:rPr lang="en-US" altLang="zh-CN" sz="2800" kern="0" smtClean="0">
                <a:latin typeface="+mn-lt"/>
                <a:ea typeface="+mn-ea"/>
              </a:rPr>
              <a:t>】</a:t>
            </a:r>
            <a:r>
              <a:rPr lang="zh-CN" altLang="en-US" sz="2800" kern="0" smtClean="0">
                <a:latin typeface="+mn-lt"/>
                <a:ea typeface="+mn-ea"/>
              </a:rPr>
              <a:t>计算机</a:t>
            </a:r>
            <a:r>
              <a:rPr lang="en-US" altLang="zh-CN" sz="2800" kern="0" smtClean="0">
                <a:latin typeface="+mn-lt"/>
                <a:ea typeface="+mn-ea"/>
              </a:rPr>
              <a:t>A</a:t>
            </a:r>
            <a:r>
              <a:rPr lang="zh-CN" altLang="en-US" sz="2800" kern="0" smtClean="0">
                <a:latin typeface="+mn-lt"/>
                <a:ea typeface="+mn-ea"/>
              </a:rPr>
              <a:t>的性能比计算机</a:t>
            </a:r>
            <a:r>
              <a:rPr lang="en-US" altLang="zh-CN" sz="2800" kern="0" smtClean="0">
                <a:latin typeface="+mn-lt"/>
                <a:ea typeface="+mn-ea"/>
              </a:rPr>
              <a:t>B</a:t>
            </a:r>
            <a:r>
              <a:rPr lang="zh-CN" altLang="en-US" sz="2800" kern="0" smtClean="0">
                <a:latin typeface="+mn-lt"/>
                <a:ea typeface="+mn-ea"/>
              </a:rPr>
              <a:t>的性能好</a:t>
            </a:r>
            <a:r>
              <a:rPr lang="en-US" altLang="zh-CN" sz="2800" kern="0" smtClean="0">
                <a:latin typeface="+mn-lt"/>
                <a:ea typeface="+mn-ea"/>
              </a:rPr>
              <a:t>4</a:t>
            </a:r>
            <a:r>
              <a:rPr lang="zh-CN" altLang="en-US" sz="2800" kern="0" smtClean="0">
                <a:latin typeface="+mn-lt"/>
                <a:ea typeface="+mn-ea"/>
              </a:rPr>
              <a:t>倍，</a:t>
            </a:r>
            <a:r>
              <a:rPr lang="en-US" altLang="zh-CN" sz="2800" kern="0" smtClean="0">
                <a:latin typeface="+mn-lt"/>
                <a:ea typeface="+mn-ea"/>
              </a:rPr>
              <a:t>B</a:t>
            </a:r>
            <a:r>
              <a:rPr lang="zh-CN" altLang="en-US" sz="2800" kern="0" smtClean="0">
                <a:latin typeface="+mn-lt"/>
                <a:ea typeface="+mn-ea"/>
              </a:rPr>
              <a:t>完成一个指定的任务用时</a:t>
            </a:r>
            <a:r>
              <a:rPr lang="en-US" altLang="zh-CN" sz="2800" kern="0" smtClean="0">
                <a:latin typeface="+mn-lt"/>
                <a:ea typeface="+mn-ea"/>
              </a:rPr>
              <a:t>20s</a:t>
            </a:r>
            <a:r>
              <a:rPr lang="zh-CN" altLang="en-US" sz="2800" kern="0" smtClean="0">
                <a:latin typeface="+mn-lt"/>
                <a:ea typeface="+mn-ea"/>
              </a:rPr>
              <a:t>，那么</a:t>
            </a:r>
            <a:r>
              <a:rPr lang="en-US" altLang="zh-CN" sz="2800" kern="0" smtClean="0">
                <a:latin typeface="+mn-lt"/>
                <a:ea typeface="+mn-ea"/>
              </a:rPr>
              <a:t>A</a:t>
            </a:r>
            <a:r>
              <a:rPr lang="zh-CN" altLang="en-US" sz="2800" kern="0" smtClean="0">
                <a:latin typeface="+mn-lt"/>
                <a:ea typeface="+mn-ea"/>
              </a:rPr>
              <a:t>完成该任务用时多长？</a:t>
            </a:r>
            <a:endParaRPr lang="en-US" altLang="zh-CN" sz="2800" kern="0" smtClean="0">
              <a:latin typeface="+mn-lt"/>
              <a:ea typeface="+mn-ea"/>
            </a:endParaRPr>
          </a:p>
          <a:p>
            <a:pPr marR="0" lvl="0" algn="l" defTabSz="914400" rtl="0" eaLnBrk="1" fontAlgn="base" latinLnBrk="0" hangingPunct="1">
              <a:lnSpc>
                <a:spcPct val="100000"/>
              </a:lnSpc>
              <a:spcBef>
                <a:spcPct val="20000"/>
              </a:spcBef>
              <a:spcAft>
                <a:spcPct val="0"/>
              </a:spcAft>
              <a:buClr>
                <a:schemeClr val="bg2"/>
              </a:buClr>
              <a:buSzPct val="75000"/>
              <a:tabLst/>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解</a:t>
            </a:r>
            <a:r>
              <a:rPr kumimoji="0" lang="en-US" altLang="zh-CN" sz="2800" b="1" i="0" u="none" strike="noStrike" kern="0" cap="none" spc="0" normalizeH="0" baseline="0" noProof="0" smtClean="0">
                <a:ln>
                  <a:noFill/>
                </a:ln>
                <a:solidFill>
                  <a:schemeClr val="tx1"/>
                </a:solidFill>
                <a:effectLst/>
                <a:uLnTx/>
                <a:uFillTx/>
                <a:latin typeface="+mn-lt"/>
                <a:ea typeface="+mn-ea"/>
                <a:cs typeface="+mn-cs"/>
              </a:rPr>
              <a:t>】</a:t>
            </a:r>
            <a:r>
              <a:rPr lang="zh-CN" altLang="en-US" sz="2800" kern="0" smtClean="0">
                <a:latin typeface="+mn-lt"/>
                <a:ea typeface="+mn-ea"/>
              </a:rPr>
              <a:t>因为</a:t>
            </a:r>
            <a:endParaRPr lang="en-US" altLang="zh-CN" sz="2800" kern="0" smtClean="0">
              <a:latin typeface="+mn-lt"/>
              <a:ea typeface="+mn-ea"/>
            </a:endParaRPr>
          </a:p>
          <a:p>
            <a:pPr marR="0" lvl="0" algn="l" defTabSz="914400" rtl="0" eaLnBrk="1" fontAlgn="base" latinLnBrk="0" hangingPunct="1">
              <a:lnSpc>
                <a:spcPct val="100000"/>
              </a:lnSpc>
              <a:spcBef>
                <a:spcPts val="2400"/>
              </a:spcBef>
              <a:spcAft>
                <a:spcPct val="0"/>
              </a:spcAft>
              <a:buClr>
                <a:schemeClr val="bg2"/>
              </a:buClr>
              <a:buSzPct val="75000"/>
              <a:tabLst/>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所以 </a:t>
            </a:r>
            <a:r>
              <a:rPr kumimoji="0" lang="en-US" altLang="zh-CN" sz="2800" b="1" i="0" u="none" strike="noStrike" kern="0" cap="none" spc="0" normalizeH="0" baseline="0" noProof="0" smtClean="0">
                <a:ln>
                  <a:noFill/>
                </a:ln>
                <a:solidFill>
                  <a:schemeClr val="tx1"/>
                </a:solidFill>
                <a:effectLst/>
                <a:uLnTx/>
                <a:uFillTx/>
                <a:latin typeface="+mn-lt"/>
                <a:ea typeface="+mn-ea"/>
                <a:cs typeface="+mn-cs"/>
              </a:rPr>
              <a:t>T</a:t>
            </a:r>
            <a:r>
              <a:rPr kumimoji="0" lang="en-US" altLang="zh-CN" sz="2800" b="1" i="0" u="none" strike="noStrike" kern="0" cap="none" spc="0" normalizeH="0" baseline="-25000" noProof="0" smtClean="0">
                <a:ln>
                  <a:noFill/>
                </a:ln>
                <a:solidFill>
                  <a:schemeClr val="tx1"/>
                </a:solidFill>
                <a:effectLst/>
                <a:uLnTx/>
                <a:uFillTx/>
                <a:latin typeface="+mn-lt"/>
                <a:ea typeface="+mn-ea"/>
                <a:cs typeface="+mn-cs"/>
              </a:rPr>
              <a:t>A</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uLnTx/>
                <a:uFillTx/>
                <a:latin typeface="+mn-lt"/>
                <a:ea typeface="+mn-ea"/>
                <a:cs typeface="+mn-cs"/>
              </a:rPr>
              <a:t>5s</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p:txBody>
      </p:sp>
      <p:graphicFrame>
        <p:nvGraphicFramePr>
          <p:cNvPr id="7" name="对象 6"/>
          <p:cNvGraphicFramePr>
            <a:graphicFrameLocks noChangeAspect="1"/>
          </p:cNvGraphicFramePr>
          <p:nvPr/>
        </p:nvGraphicFramePr>
        <p:xfrm>
          <a:off x="2483768" y="4437112"/>
          <a:ext cx="2981131" cy="1086871"/>
        </p:xfrm>
        <a:graphic>
          <a:graphicData uri="http://schemas.openxmlformats.org/presentationml/2006/ole">
            <mc:AlternateContent xmlns:mc="http://schemas.openxmlformats.org/markup-compatibility/2006">
              <mc:Choice xmlns:v="urn:schemas-microsoft-com:vml" Requires="v">
                <p:oleObj spid="_x0000_s165892" name="公式" r:id="rId3" imgW="1218960" imgH="444240" progId="Equation.3">
                  <p:embed/>
                </p:oleObj>
              </mc:Choice>
              <mc:Fallback>
                <p:oleObj name="公式" r:id="rId3" imgW="1218960" imgH="44424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437112"/>
                        <a:ext cx="2981131" cy="10868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p:spPr>
        <p:txBody>
          <a:bodyPr/>
          <a:lstStyle/>
          <a:p>
            <a:fld id="{6BD65635-8CD9-4F0C-A76E-9BD3D6A65A9A}" type="slidenum">
              <a:rPr lang="zh-CN" altLang="en-US"/>
              <a:pPr/>
              <a:t>64</a:t>
            </a:fld>
            <a:endParaRPr lang="en-US" altLang="zh-CN"/>
          </a:p>
        </p:txBody>
      </p:sp>
      <p:sp>
        <p:nvSpPr>
          <p:cNvPr id="59395"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59396" name="Rectangle 3"/>
          <p:cNvSpPr>
            <a:spLocks noGrp="1" noChangeArrowheads="1"/>
          </p:cNvSpPr>
          <p:nvPr>
            <p:ph type="body" idx="1"/>
          </p:nvPr>
        </p:nvSpPr>
        <p:spPr>
          <a:xfrm>
            <a:off x="457200" y="936625"/>
            <a:ext cx="8362950" cy="5805488"/>
          </a:xfrm>
        </p:spPr>
        <p:txBody>
          <a:bodyPr/>
          <a:lstStyle/>
          <a:p>
            <a:pPr marL="457200" indent="-457200" eaLnBrk="1" hangingPunct="1">
              <a:buFont typeface="Wingdings" pitchFamily="2" charset="2"/>
              <a:buNone/>
            </a:pPr>
            <a:r>
              <a:rPr lang="zh-CN" altLang="en-US" smtClean="0"/>
              <a:t>以往对计算机的测试采用过如下几种程序：</a:t>
            </a:r>
          </a:p>
          <a:p>
            <a:pPr marL="457200" indent="-457200" eaLnBrk="1" hangingPunct="1">
              <a:buClr>
                <a:srgbClr val="008000"/>
              </a:buClr>
              <a:buSzTx/>
              <a:buFont typeface="Wingdings" pitchFamily="2" charset="2"/>
              <a:buAutoNum type="circleNumDbPlain"/>
            </a:pPr>
            <a:r>
              <a:rPr lang="zh-CN" altLang="en-US" smtClean="0">
                <a:solidFill>
                  <a:srgbClr val="0000FF"/>
                </a:solidFill>
              </a:rPr>
              <a:t>实际应用程序</a:t>
            </a:r>
            <a:r>
              <a:rPr lang="zh-CN" altLang="en-US" smtClean="0"/>
              <a:t>，也就是计算机工作的真实程序。</a:t>
            </a:r>
          </a:p>
          <a:p>
            <a:pPr marL="457200" indent="-457200" eaLnBrk="1" hangingPunct="1">
              <a:buClr>
                <a:srgbClr val="008000"/>
              </a:buClr>
              <a:buSzTx/>
              <a:buFont typeface="Wingdings" pitchFamily="2" charset="2"/>
              <a:buAutoNum type="circleNumDbPlain"/>
            </a:pPr>
            <a:r>
              <a:rPr lang="zh-CN" altLang="en-US" smtClean="0">
                <a:solidFill>
                  <a:srgbClr val="0000FF"/>
                </a:solidFill>
              </a:rPr>
              <a:t>修正的实际应用程序</a:t>
            </a:r>
            <a:r>
              <a:rPr lang="zh-CN" altLang="en-US" smtClean="0"/>
              <a:t>，即对上面真实程序进行某些修改构成测试程序。</a:t>
            </a:r>
          </a:p>
          <a:p>
            <a:pPr marL="457200" indent="-457200" eaLnBrk="1" hangingPunct="1">
              <a:buClr>
                <a:srgbClr val="008000"/>
              </a:buClr>
              <a:buSzTx/>
              <a:buFont typeface="Wingdings" pitchFamily="2" charset="2"/>
              <a:buAutoNum type="circleNumDbPlain"/>
            </a:pPr>
            <a:r>
              <a:rPr lang="zh-CN" altLang="en-US" smtClean="0">
                <a:solidFill>
                  <a:srgbClr val="0000FF"/>
                </a:solidFill>
              </a:rPr>
              <a:t>核心程序</a:t>
            </a:r>
            <a:r>
              <a:rPr lang="zh-CN" altLang="en-US" smtClean="0"/>
              <a:t>，提取真实程序中的核心部分构成测试程序。</a:t>
            </a:r>
          </a:p>
          <a:p>
            <a:pPr marL="457200" indent="-457200" eaLnBrk="1" hangingPunct="1">
              <a:buClr>
                <a:srgbClr val="008000"/>
              </a:buClr>
              <a:buSzTx/>
              <a:buFont typeface="Wingdings" pitchFamily="2" charset="2"/>
              <a:buAutoNum type="circleNumDbPlain"/>
            </a:pPr>
            <a:r>
              <a:rPr lang="zh-CN" altLang="en-US" smtClean="0">
                <a:solidFill>
                  <a:srgbClr val="0000FF"/>
                </a:solidFill>
              </a:rPr>
              <a:t>小测试程序</a:t>
            </a:r>
            <a:r>
              <a:rPr lang="zh-CN" altLang="en-US" smtClean="0"/>
              <a:t>，具有特定目的的、</a:t>
            </a:r>
            <a:r>
              <a:rPr lang="en-US" altLang="zh-CN" smtClean="0"/>
              <a:t>100</a:t>
            </a:r>
            <a:r>
              <a:rPr lang="zh-CN" altLang="en-US" smtClean="0"/>
              <a:t>行以内的测试程序。</a:t>
            </a:r>
          </a:p>
          <a:p>
            <a:pPr marL="457200" indent="-457200" eaLnBrk="1" hangingPunct="1">
              <a:buClr>
                <a:srgbClr val="008000"/>
              </a:buClr>
              <a:buSzTx/>
              <a:buFont typeface="Wingdings" pitchFamily="2" charset="2"/>
              <a:buAutoNum type="circleNumDbPlain"/>
            </a:pPr>
            <a:r>
              <a:rPr lang="zh-CN" altLang="en-US" smtClean="0">
                <a:solidFill>
                  <a:srgbClr val="0000FF"/>
                </a:solidFill>
              </a:rPr>
              <a:t>合成测试程序</a:t>
            </a:r>
            <a:r>
              <a:rPr lang="zh-CN" altLang="en-US" smtClean="0"/>
              <a:t>，就是选择具有各种代表性的一系列测试程序，将它们组合在一起。这种测试程序的集合称为</a:t>
            </a:r>
            <a:r>
              <a:rPr lang="zh-CN" altLang="en-US" smtClean="0">
                <a:solidFill>
                  <a:srgbClr val="CC0000"/>
                </a:solidFill>
              </a:rPr>
              <a:t>测试程序组件</a:t>
            </a:r>
            <a:r>
              <a:rPr lang="zh-CN" altLang="en-US" smtClean="0"/>
              <a:t>，或称</a:t>
            </a:r>
            <a:r>
              <a:rPr lang="zh-CN" altLang="en-US" smtClean="0">
                <a:solidFill>
                  <a:srgbClr val="CC0000"/>
                </a:solidFill>
              </a:rPr>
              <a:t>合成测试程序</a:t>
            </a:r>
            <a:r>
              <a:rPr lang="zh-CN" altLang="en-US" smtClean="0"/>
              <a:t>，或称</a:t>
            </a:r>
            <a:r>
              <a:rPr lang="zh-CN" altLang="en-US" smtClean="0">
                <a:solidFill>
                  <a:srgbClr val="CC0000"/>
                </a:solidFill>
                <a:ea typeface="黑体" pitchFamily="2" charset="-122"/>
              </a:rPr>
              <a:t>基准测试程序</a:t>
            </a:r>
            <a:r>
              <a:rPr lang="zh-CN" altLang="en-US" smtClean="0"/>
              <a:t>。</a:t>
            </a:r>
          </a:p>
        </p:txBody>
      </p:sp>
      <p:sp>
        <p:nvSpPr>
          <p:cNvPr id="5939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1. </a:t>
            </a:r>
            <a:r>
              <a:rPr lang="zh-CN" altLang="en-US" sz="2800">
                <a:solidFill>
                  <a:srgbClr val="FF6600"/>
                </a:solidFill>
                <a:latin typeface="Arial" charset="0"/>
                <a:ea typeface="黑体" pitchFamily="2" charset="-122"/>
              </a:rPr>
              <a:t>关于基准测试程序</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p:spPr>
        <p:txBody>
          <a:bodyPr/>
          <a:lstStyle/>
          <a:p>
            <a:fld id="{41B86DA9-0D6B-4B62-A602-69C34EF3604A}" type="slidenum">
              <a:rPr lang="zh-CN" altLang="en-US"/>
              <a:pPr/>
              <a:t>65</a:t>
            </a:fld>
            <a:endParaRPr lang="en-US" altLang="zh-CN"/>
          </a:p>
        </p:txBody>
      </p:sp>
      <p:sp>
        <p:nvSpPr>
          <p:cNvPr id="60419"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0420" name="Rectangle 3"/>
          <p:cNvSpPr>
            <a:spLocks noGrp="1" noChangeArrowheads="1"/>
          </p:cNvSpPr>
          <p:nvPr>
            <p:ph type="body" idx="1"/>
          </p:nvPr>
        </p:nvSpPr>
        <p:spPr>
          <a:xfrm>
            <a:off x="457200" y="981075"/>
            <a:ext cx="8362950" cy="5588000"/>
          </a:xfrm>
        </p:spPr>
        <p:txBody>
          <a:bodyPr/>
          <a:lstStyle/>
          <a:p>
            <a:pPr marL="355600" indent="-355600" eaLnBrk="1" hangingPunct="1">
              <a:buFont typeface="Wingdings" pitchFamily="2" charset="2"/>
              <a:buNone/>
            </a:pPr>
            <a:r>
              <a:rPr lang="zh-CN" altLang="en-US" smtClean="0"/>
              <a:t>目前常见的</a:t>
            </a:r>
            <a:r>
              <a:rPr lang="zh-CN" altLang="en-US" smtClean="0">
                <a:solidFill>
                  <a:srgbClr val="CC0000"/>
                </a:solidFill>
                <a:ea typeface="黑体" pitchFamily="2" charset="-122"/>
              </a:rPr>
              <a:t>基准测试程序</a:t>
            </a:r>
            <a:r>
              <a:rPr lang="zh-CN" altLang="en-US" smtClean="0"/>
              <a:t>：</a:t>
            </a:r>
          </a:p>
          <a:p>
            <a:pPr marL="355600" indent="-355600" eaLnBrk="1" hangingPunct="1"/>
            <a:r>
              <a:rPr lang="en-US" altLang="zh-CN" sz="2400" smtClean="0">
                <a:solidFill>
                  <a:srgbClr val="0000FF"/>
                </a:solidFill>
              </a:rPr>
              <a:t>TPC-C</a:t>
            </a:r>
            <a:r>
              <a:rPr lang="zh-CN" altLang="en-US" sz="2400" smtClean="0"/>
              <a:t>：对系统在线</a:t>
            </a:r>
            <a:r>
              <a:rPr lang="zh-CN" altLang="en-US" sz="2400" smtClean="0">
                <a:solidFill>
                  <a:srgbClr val="FF0000"/>
                </a:solidFill>
              </a:rPr>
              <a:t>处理事务</a:t>
            </a:r>
            <a:r>
              <a:rPr lang="zh-CN" altLang="en-US" sz="2400" smtClean="0"/>
              <a:t>的能力进行评价。</a:t>
            </a:r>
          </a:p>
          <a:p>
            <a:pPr marL="355600" indent="-355600" eaLnBrk="1" hangingPunct="1"/>
            <a:r>
              <a:rPr lang="en-US" altLang="zh-CN" sz="2400" smtClean="0">
                <a:solidFill>
                  <a:srgbClr val="0000FF"/>
                </a:solidFill>
              </a:rPr>
              <a:t>TPC-H</a:t>
            </a:r>
            <a:r>
              <a:rPr lang="zh-CN" altLang="en-US" sz="2400" smtClean="0"/>
              <a:t>：对系统在线</a:t>
            </a:r>
            <a:r>
              <a:rPr lang="zh-CN" altLang="en-US" sz="2400" smtClean="0">
                <a:solidFill>
                  <a:srgbClr val="FF0000"/>
                </a:solidFill>
              </a:rPr>
              <a:t>数据库</a:t>
            </a:r>
            <a:r>
              <a:rPr lang="zh-CN" altLang="en-US" sz="2400" smtClean="0"/>
              <a:t>资料的</a:t>
            </a:r>
            <a:r>
              <a:rPr lang="zh-CN" altLang="en-US" sz="2400" smtClean="0">
                <a:solidFill>
                  <a:srgbClr val="FF0000"/>
                </a:solidFill>
              </a:rPr>
              <a:t>查询</a:t>
            </a:r>
            <a:r>
              <a:rPr lang="zh-CN" altLang="en-US" sz="2400" smtClean="0"/>
              <a:t>能力进行评价。</a:t>
            </a:r>
          </a:p>
          <a:p>
            <a:pPr marL="355600" indent="-355600" eaLnBrk="1" hangingPunct="1"/>
            <a:r>
              <a:rPr lang="en-US" altLang="zh-CN" sz="2400" smtClean="0">
                <a:solidFill>
                  <a:srgbClr val="0000FF"/>
                </a:solidFill>
              </a:rPr>
              <a:t>SPEC web2005</a:t>
            </a:r>
            <a:r>
              <a:rPr lang="zh-CN" altLang="en-US" sz="2400" smtClean="0"/>
              <a:t>：评价系统同时响应</a:t>
            </a:r>
            <a:r>
              <a:rPr lang="en-US" altLang="zh-CN" sz="2400" smtClean="0">
                <a:solidFill>
                  <a:srgbClr val="FF0000"/>
                </a:solidFill>
              </a:rPr>
              <a:t>http</a:t>
            </a:r>
            <a:r>
              <a:rPr lang="zh-CN" altLang="en-US" sz="2400" smtClean="0">
                <a:solidFill>
                  <a:srgbClr val="FF0000"/>
                </a:solidFill>
              </a:rPr>
              <a:t>连接</a:t>
            </a:r>
            <a:r>
              <a:rPr lang="zh-CN" altLang="en-US" sz="2400" smtClean="0"/>
              <a:t>的最大数量。</a:t>
            </a:r>
          </a:p>
          <a:p>
            <a:pPr marL="355600" indent="-355600" eaLnBrk="1" hangingPunct="1"/>
            <a:r>
              <a:rPr lang="en-US" altLang="zh-CN" sz="2400" smtClean="0">
                <a:solidFill>
                  <a:srgbClr val="0000FF"/>
                </a:solidFill>
              </a:rPr>
              <a:t>SPEC jApp Server2004</a:t>
            </a:r>
            <a:r>
              <a:rPr lang="zh-CN" altLang="en-US" sz="2400" smtClean="0"/>
              <a:t>：评价系统基于</a:t>
            </a:r>
            <a:r>
              <a:rPr lang="en-US" altLang="zh-CN" sz="2400" smtClean="0"/>
              <a:t>java</a:t>
            </a:r>
            <a:r>
              <a:rPr lang="zh-CN" altLang="en-US" sz="2400" smtClean="0"/>
              <a:t>平台每秒钟所完成的</a:t>
            </a:r>
            <a:r>
              <a:rPr lang="en-US" altLang="zh-CN" sz="2400" smtClean="0">
                <a:solidFill>
                  <a:srgbClr val="FF0000"/>
                </a:solidFill>
              </a:rPr>
              <a:t>java</a:t>
            </a:r>
            <a:r>
              <a:rPr lang="zh-CN" altLang="en-US" sz="2400" smtClean="0">
                <a:solidFill>
                  <a:srgbClr val="FF0000"/>
                </a:solidFill>
              </a:rPr>
              <a:t>操作</a:t>
            </a:r>
            <a:r>
              <a:rPr lang="zh-CN" altLang="en-US" sz="2400" smtClean="0"/>
              <a:t>的最大数量。</a:t>
            </a:r>
          </a:p>
          <a:p>
            <a:pPr marL="355600" indent="-355600" eaLnBrk="1" hangingPunct="1"/>
            <a:r>
              <a:rPr lang="en-US" altLang="zh-CN" sz="2400" smtClean="0">
                <a:solidFill>
                  <a:srgbClr val="0000FF"/>
                </a:solidFill>
              </a:rPr>
              <a:t>SPEC CPU2000</a:t>
            </a:r>
            <a:r>
              <a:rPr lang="zh-CN" altLang="en-US" sz="2400" smtClean="0"/>
              <a:t>：用于对</a:t>
            </a:r>
            <a:r>
              <a:rPr lang="zh-CN" altLang="en-US" sz="2400" smtClean="0">
                <a:solidFill>
                  <a:srgbClr val="FF0000"/>
                </a:solidFill>
              </a:rPr>
              <a:t>特定程序包</a:t>
            </a:r>
            <a:r>
              <a:rPr lang="zh-CN" altLang="en-US" sz="2400" smtClean="0"/>
              <a:t>执行时的评估。</a:t>
            </a:r>
          </a:p>
          <a:p>
            <a:pPr marL="355600" indent="-355600" eaLnBrk="1" hangingPunct="1"/>
            <a:r>
              <a:rPr lang="en-US" altLang="zh-CN" sz="2400" smtClean="0">
                <a:solidFill>
                  <a:srgbClr val="0000FF"/>
                </a:solidFill>
              </a:rPr>
              <a:t>Linpack</a:t>
            </a:r>
            <a:r>
              <a:rPr lang="zh-CN" altLang="en-US" sz="2400" smtClean="0"/>
              <a:t>：在每秒钟内，利用高斯消元法求解</a:t>
            </a:r>
            <a:r>
              <a:rPr lang="zh-CN" altLang="en-US" sz="2400" smtClean="0">
                <a:solidFill>
                  <a:srgbClr val="FF0000"/>
                </a:solidFill>
              </a:rPr>
              <a:t>一元</a:t>
            </a:r>
            <a:r>
              <a:rPr lang="en-US" altLang="zh-CN" sz="2400" smtClean="0">
                <a:solidFill>
                  <a:srgbClr val="FF0000"/>
                </a:solidFill>
              </a:rPr>
              <a:t>N</a:t>
            </a:r>
            <a:r>
              <a:rPr lang="zh-CN" altLang="en-US" sz="2400" smtClean="0">
                <a:solidFill>
                  <a:srgbClr val="FF0000"/>
                </a:solidFill>
              </a:rPr>
              <a:t>次线性方程组</a:t>
            </a:r>
            <a:r>
              <a:rPr lang="zh-CN" altLang="en-US" sz="2400" smtClean="0"/>
              <a:t>的次数来评价系统的性能。</a:t>
            </a:r>
          </a:p>
          <a:p>
            <a:pPr marL="355600" indent="-355600" eaLnBrk="1" hangingPunct="1"/>
            <a:r>
              <a:rPr lang="en-US" altLang="zh-CN" sz="2400" smtClean="0">
                <a:solidFill>
                  <a:srgbClr val="0000FF"/>
                </a:solidFill>
              </a:rPr>
              <a:t>HPCC</a:t>
            </a:r>
            <a:r>
              <a:rPr lang="zh-CN" altLang="en-US" sz="2400" smtClean="0"/>
              <a:t>：利用</a:t>
            </a:r>
            <a:r>
              <a:rPr lang="zh-CN" altLang="en-US" sz="2400" smtClean="0">
                <a:solidFill>
                  <a:srgbClr val="FF0000"/>
                </a:solidFill>
              </a:rPr>
              <a:t>双精度矩阵乘法</a:t>
            </a:r>
            <a:r>
              <a:rPr lang="zh-CN" altLang="en-US" sz="2400" smtClean="0"/>
              <a:t>、</a:t>
            </a:r>
            <a:r>
              <a:rPr lang="zh-CN" altLang="en-US" sz="2400" smtClean="0">
                <a:solidFill>
                  <a:srgbClr val="FF0000"/>
                </a:solidFill>
              </a:rPr>
              <a:t>傅立叶变换</a:t>
            </a:r>
            <a:r>
              <a:rPr lang="zh-CN" altLang="en-US" sz="2400" smtClean="0"/>
              <a:t>、并</a:t>
            </a:r>
            <a:r>
              <a:rPr lang="zh-CN" altLang="en-US" sz="2400" smtClean="0">
                <a:solidFill>
                  <a:srgbClr val="FF0000"/>
                </a:solidFill>
              </a:rPr>
              <a:t>行矩阵转置</a:t>
            </a:r>
            <a:r>
              <a:rPr lang="zh-CN" altLang="en-US" sz="2400" smtClean="0"/>
              <a:t>等七个子项全面评价系统的性能。</a:t>
            </a:r>
          </a:p>
          <a:p>
            <a:pPr marL="355600" indent="-355600" eaLnBrk="1" hangingPunct="1"/>
            <a:r>
              <a:rPr lang="en-US" altLang="zh-CN" sz="2400" smtClean="0">
                <a:solidFill>
                  <a:srgbClr val="0000FF"/>
                </a:solidFill>
              </a:rPr>
              <a:t>SAP SD</a:t>
            </a:r>
            <a:r>
              <a:rPr lang="zh-CN" altLang="en-US" sz="2400" smtClean="0"/>
              <a:t>：测试系统的</a:t>
            </a:r>
            <a:r>
              <a:rPr lang="zh-CN" altLang="en-US" sz="2400" smtClean="0">
                <a:solidFill>
                  <a:srgbClr val="FF0000"/>
                </a:solidFill>
              </a:rPr>
              <a:t>响应时间</a:t>
            </a:r>
            <a:r>
              <a:rPr lang="zh-CN" altLang="en-US" sz="2400" smtClean="0"/>
              <a:t>及每小时完成的</a:t>
            </a:r>
            <a:r>
              <a:rPr lang="zh-CN" altLang="en-US" sz="2400" smtClean="0">
                <a:solidFill>
                  <a:srgbClr val="FF0000"/>
                </a:solidFill>
              </a:rPr>
              <a:t>定单数</a:t>
            </a:r>
            <a:r>
              <a:rPr lang="zh-CN" altLang="en-US" sz="2400" smtClean="0"/>
              <a:t>，用以衡量系统同时执行应用程序及数据库的能力。</a:t>
            </a:r>
          </a:p>
        </p:txBody>
      </p:sp>
      <p:sp>
        <p:nvSpPr>
          <p:cNvPr id="6042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1. </a:t>
            </a:r>
            <a:r>
              <a:rPr lang="zh-CN" altLang="en-US" sz="2800">
                <a:solidFill>
                  <a:srgbClr val="FF6600"/>
                </a:solidFill>
                <a:latin typeface="Arial" charset="0"/>
                <a:ea typeface="黑体" pitchFamily="2" charset="-122"/>
              </a:rPr>
              <a:t>关于基准测试程序</a:t>
            </a:r>
            <a:endParaRPr lang="en-US" altLang="zh-CN" sz="2800">
              <a:solidFill>
                <a:srgbClr val="CC00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1"/>
          </p:nvPr>
        </p:nvSpPr>
        <p:spPr>
          <a:noFill/>
        </p:spPr>
        <p:txBody>
          <a:bodyPr/>
          <a:lstStyle/>
          <a:p>
            <a:fld id="{0DBAF88A-15EB-403E-8711-6CD31C9CB54C}" type="slidenum">
              <a:rPr lang="zh-CN" altLang="en-US"/>
              <a:pPr/>
              <a:t>66</a:t>
            </a:fld>
            <a:endParaRPr lang="en-US" altLang="zh-CN"/>
          </a:p>
        </p:txBody>
      </p:sp>
      <p:graphicFrame>
        <p:nvGraphicFramePr>
          <p:cNvPr id="1136054" name="Group 438"/>
          <p:cNvGraphicFramePr>
            <a:graphicFrameLocks noGrp="1"/>
          </p:cNvGraphicFramePr>
          <p:nvPr/>
        </p:nvGraphicFramePr>
        <p:xfrm>
          <a:off x="684213" y="692150"/>
          <a:ext cx="7129462" cy="5943600"/>
        </p:xfrm>
        <a:graphic>
          <a:graphicData uri="http://schemas.openxmlformats.org/drawingml/2006/table">
            <a:tbl>
              <a:tblPr/>
              <a:tblGrid>
                <a:gridCol w="2087562"/>
                <a:gridCol w="1512888"/>
                <a:gridCol w="3529012"/>
              </a:tblGrid>
              <a:tr h="3127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测试项目</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编写语言</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类别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164.gzip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文件压缩解压缩</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175.vpr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FPGA</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芯片电路布线</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176.gcc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语言程序编译器</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181.mcf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运筹优化</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186.crafty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国际象棋游戏</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11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197.parser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字处理</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252.eon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可视化计算</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253.perlbmk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PERL</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脚本操作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254.gap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群论</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255.vortex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VORTEx</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数据库操作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256.bzip2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文件压缩解压缩</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300.twolf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TimberWolfSC </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电路设计</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sp>
        <p:nvSpPr>
          <p:cNvPr id="61501" name="Rectangle 402"/>
          <p:cNvSpPr>
            <a:spLocks noGrp="1" noChangeArrowheads="1"/>
          </p:cNvSpPr>
          <p:nvPr>
            <p:ph type="title"/>
          </p:nvPr>
        </p:nvSpPr>
        <p:spPr>
          <a:noFill/>
        </p:spPr>
        <p:txBody>
          <a:bodyPr/>
          <a:lstStyle/>
          <a:p>
            <a:pPr eaLnBrk="1" hangingPunct="1"/>
            <a:r>
              <a:rPr lang="zh-CN" altLang="en-US" smtClean="0"/>
              <a:t>（三）用测试程序来测评计算机的性能</a:t>
            </a:r>
          </a:p>
        </p:txBody>
      </p:sp>
      <p:sp>
        <p:nvSpPr>
          <p:cNvPr id="61502" name="Text Box 406"/>
          <p:cNvSpPr txBox="1">
            <a:spLocks noChangeArrowheads="1"/>
          </p:cNvSpPr>
          <p:nvPr/>
        </p:nvSpPr>
        <p:spPr bwMode="auto">
          <a:xfrm>
            <a:off x="8172450" y="476250"/>
            <a:ext cx="568325" cy="5832475"/>
          </a:xfrm>
          <a:prstGeom prst="rect">
            <a:avLst/>
          </a:prstGeom>
          <a:noFill/>
          <a:ln w="28575" algn="ctr">
            <a:noFill/>
            <a:miter lim="800000"/>
            <a:headEnd/>
            <a:tailEnd type="none" w="med" len="lg"/>
          </a:ln>
        </p:spPr>
        <p:txBody>
          <a:bodyPr vert="eaVert">
            <a:spAutoFit/>
          </a:bodyPr>
          <a:lstStyle/>
          <a:p>
            <a:pPr>
              <a:lnSpc>
                <a:spcPct val="90000"/>
              </a:lnSpc>
              <a:spcBef>
                <a:spcPct val="20000"/>
              </a:spcBef>
              <a:buClr>
                <a:schemeClr val="bg2"/>
              </a:buClr>
              <a:buSzPct val="75000"/>
              <a:buFont typeface="Wingdings" pitchFamily="2" charset="2"/>
              <a:buNone/>
            </a:pPr>
            <a:r>
              <a:rPr lang="en-US" altLang="zh-CN" sz="2800">
                <a:solidFill>
                  <a:srgbClr val="FF6600"/>
                </a:solidFill>
                <a:latin typeface="Arial" charset="0"/>
              </a:rPr>
              <a:t>2. SPEC CPU2000</a:t>
            </a:r>
            <a:r>
              <a:rPr lang="zh-CN" altLang="en-US" sz="2800"/>
              <a:t>－</a:t>
            </a:r>
            <a:r>
              <a:rPr lang="zh-CN" altLang="en-US" sz="2800">
                <a:solidFill>
                  <a:srgbClr val="FF0000"/>
                </a:solidFill>
              </a:rPr>
              <a:t>整数</a:t>
            </a:r>
            <a:r>
              <a:rPr lang="zh-CN" altLang="en-US" sz="2800"/>
              <a:t>测试程序</a:t>
            </a:r>
            <a:endParaRPr lang="zh-CN" altLang="en-US"/>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p:spPr>
        <p:txBody>
          <a:bodyPr/>
          <a:lstStyle/>
          <a:p>
            <a:fld id="{F5F302C2-CF87-49AF-B5A4-32EFE2D3D996}" type="slidenum">
              <a:rPr lang="zh-CN" altLang="en-US"/>
              <a:pPr/>
              <a:t>67</a:t>
            </a:fld>
            <a:endParaRPr lang="en-US" altLang="zh-CN"/>
          </a:p>
        </p:txBody>
      </p:sp>
      <p:sp>
        <p:nvSpPr>
          <p:cNvPr id="62467" name="Rectangle 60"/>
          <p:cNvSpPr>
            <a:spLocks noGrp="1" noChangeArrowheads="1"/>
          </p:cNvSpPr>
          <p:nvPr>
            <p:ph type="title"/>
          </p:nvPr>
        </p:nvSpPr>
        <p:spPr>
          <a:noFill/>
        </p:spPr>
        <p:txBody>
          <a:bodyPr/>
          <a:lstStyle/>
          <a:p>
            <a:pPr eaLnBrk="1" hangingPunct="1"/>
            <a:r>
              <a:rPr lang="zh-CN" altLang="en-US" smtClean="0"/>
              <a:t>（三）用测试程序来测评计算机的性能</a:t>
            </a:r>
          </a:p>
        </p:txBody>
      </p:sp>
      <p:graphicFrame>
        <p:nvGraphicFramePr>
          <p:cNvPr id="1137099" name="Group 459"/>
          <p:cNvGraphicFramePr>
            <a:graphicFrameLocks noGrp="1"/>
          </p:cNvGraphicFramePr>
          <p:nvPr/>
        </p:nvGraphicFramePr>
        <p:xfrm>
          <a:off x="611188" y="692150"/>
          <a:ext cx="7272337" cy="5943600"/>
        </p:xfrm>
        <a:graphic>
          <a:graphicData uri="http://schemas.openxmlformats.org/drawingml/2006/table">
            <a:tbl>
              <a:tblPr/>
              <a:tblGrid>
                <a:gridCol w="1655762"/>
                <a:gridCol w="1655763"/>
                <a:gridCol w="3960812"/>
              </a:tblGrid>
              <a:tr h="2301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测试项目</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编写语言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类别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CCFFCC"/>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168.wupwise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物理</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量子色动力学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171.swim</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天气预报</a:t>
                      </a: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Shallow Water Modeling</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172.mgrid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多栅求解器：三维势场</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173.applu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计算流体动力学和计算物理学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177.mesa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3D</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图形库</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178.galgel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计算流体动力学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179.art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ART2</a:t>
                      </a: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神经网络</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183.equake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地震波传播模拟</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187.facerec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图像处理：面部轮廓识别</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188.ammp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C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计算化学</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189.lucas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数论：质数判定</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191.fma3d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90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有限元分析</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200.sixtrack</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核物理加速器设计</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solidFill>
                      <a:srgbClr val="FFFF99"/>
                    </a:solidFill>
                  </a:tcPr>
                </a:tc>
              </a:tr>
              <a:tr h="230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301.apsi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Times New Roman" pitchFamily="18" charset="0"/>
                          <a:ea typeface="宋体" pitchFamily="2" charset="-122"/>
                        </a:rPr>
                        <a:t>Fortran 77 </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itchFamily="18" charset="0"/>
                          <a:ea typeface="宋体" pitchFamily="2" charset="-122"/>
                        </a:rPr>
                        <a:t>气象预报</a:t>
                      </a:r>
                    </a:p>
                  </a:txBody>
                  <a:tcPr anchor="ctr" horzOverflow="overflow">
                    <a:lnL w="28575"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solidFill>
                      <a:srgbClr val="FFFF99"/>
                    </a:solidFill>
                  </a:tcPr>
                </a:tc>
              </a:tr>
            </a:tbl>
          </a:graphicData>
        </a:graphic>
      </p:graphicFrame>
      <p:sp>
        <p:nvSpPr>
          <p:cNvPr id="62534" name="Text Box 461"/>
          <p:cNvSpPr txBox="1">
            <a:spLocks noChangeArrowheads="1"/>
          </p:cNvSpPr>
          <p:nvPr/>
        </p:nvSpPr>
        <p:spPr bwMode="auto">
          <a:xfrm>
            <a:off x="8172450" y="476250"/>
            <a:ext cx="568325" cy="5832475"/>
          </a:xfrm>
          <a:prstGeom prst="rect">
            <a:avLst/>
          </a:prstGeom>
          <a:noFill/>
          <a:ln w="28575" algn="ctr">
            <a:noFill/>
            <a:miter lim="800000"/>
            <a:headEnd/>
            <a:tailEnd type="none" w="med" len="lg"/>
          </a:ln>
        </p:spPr>
        <p:txBody>
          <a:bodyPr vert="eaVert">
            <a:spAutoFit/>
          </a:bodyPr>
          <a:lstStyle/>
          <a:p>
            <a:pPr>
              <a:lnSpc>
                <a:spcPct val="90000"/>
              </a:lnSpc>
              <a:spcBef>
                <a:spcPct val="20000"/>
              </a:spcBef>
              <a:buClr>
                <a:schemeClr val="bg2"/>
              </a:buClr>
              <a:buSzPct val="75000"/>
              <a:buFont typeface="Wingdings" pitchFamily="2" charset="2"/>
              <a:buNone/>
            </a:pPr>
            <a:r>
              <a:rPr lang="en-US" altLang="zh-CN" sz="2800">
                <a:solidFill>
                  <a:srgbClr val="FF6600"/>
                </a:solidFill>
                <a:latin typeface="Arial" charset="0"/>
              </a:rPr>
              <a:t>2. SPEC CPU2000</a:t>
            </a:r>
            <a:r>
              <a:rPr lang="zh-CN" altLang="en-US" sz="2800"/>
              <a:t>－</a:t>
            </a:r>
            <a:r>
              <a:rPr lang="zh-CN" altLang="en-US" sz="2800">
                <a:solidFill>
                  <a:srgbClr val="FF0000"/>
                </a:solidFill>
              </a:rPr>
              <a:t>浮点</a:t>
            </a:r>
            <a:r>
              <a:rPr lang="zh-CN" altLang="en-US" sz="2800"/>
              <a:t>测试程序</a:t>
            </a:r>
            <a:endParaRPr lang="zh-CN" altLang="en-US"/>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p:spPr>
        <p:txBody>
          <a:bodyPr/>
          <a:lstStyle/>
          <a:p>
            <a:fld id="{5914096E-6F32-4362-8B13-7D3FC6180C5E}" type="slidenum">
              <a:rPr lang="zh-CN" altLang="en-US"/>
              <a:pPr/>
              <a:t>68</a:t>
            </a:fld>
            <a:endParaRPr lang="en-US" altLang="zh-CN"/>
          </a:p>
        </p:txBody>
      </p:sp>
      <p:sp>
        <p:nvSpPr>
          <p:cNvPr id="63491"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3492"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smtClean="0"/>
              <a:t>CPU</a:t>
            </a:r>
            <a:r>
              <a:rPr lang="zh-CN" altLang="en-US" smtClean="0"/>
              <a:t>基本性能测试</a:t>
            </a:r>
          </a:p>
          <a:p>
            <a:pPr marL="355600" indent="-355600" eaLnBrk="1" hangingPunct="1"/>
            <a:r>
              <a:rPr lang="zh-CN" altLang="en-US" smtClean="0"/>
              <a:t>基准测试软件测试</a:t>
            </a:r>
          </a:p>
          <a:p>
            <a:pPr marL="355600" indent="-355600" eaLnBrk="1" hangingPunct="1"/>
            <a:r>
              <a:rPr lang="zh-CN" altLang="en-US" smtClean="0"/>
              <a:t>实际应用软件性能测试</a:t>
            </a:r>
          </a:p>
        </p:txBody>
      </p:sp>
      <p:sp>
        <p:nvSpPr>
          <p:cNvPr id="63493"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1"/>
          </p:nvPr>
        </p:nvSpPr>
        <p:spPr>
          <a:noFill/>
        </p:spPr>
        <p:txBody>
          <a:bodyPr/>
          <a:lstStyle/>
          <a:p>
            <a:fld id="{B830B5E7-1555-41DD-B620-D4AB87F20F38}" type="slidenum">
              <a:rPr lang="zh-CN" altLang="en-US"/>
              <a:pPr/>
              <a:t>69</a:t>
            </a:fld>
            <a:endParaRPr lang="en-US" altLang="zh-CN"/>
          </a:p>
        </p:txBody>
      </p:sp>
      <p:sp>
        <p:nvSpPr>
          <p:cNvPr id="64515"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4516"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smtClean="0"/>
              <a:t>CPU</a:t>
            </a:r>
            <a:r>
              <a:rPr lang="zh-CN" altLang="en-US" smtClean="0"/>
              <a:t>基本性能测试</a:t>
            </a:r>
          </a:p>
          <a:p>
            <a:pPr marL="812800" lvl="1" indent="-277813" eaLnBrk="1" hangingPunct="1"/>
            <a:r>
              <a:rPr lang="en-US" altLang="zh-CN" sz="2400" smtClean="0"/>
              <a:t>PC Mark2002</a:t>
            </a:r>
            <a:r>
              <a:rPr lang="zh-CN" altLang="en-US" sz="2400" smtClean="0"/>
              <a:t>：整机综合性能测试软件，其中包含对</a:t>
            </a:r>
            <a:r>
              <a:rPr lang="en-US" altLang="zh-CN" sz="2400" smtClean="0"/>
              <a:t>CPU</a:t>
            </a:r>
            <a:r>
              <a:rPr lang="zh-CN" altLang="en-US" sz="2400" smtClean="0"/>
              <a:t>、内存、硬盘等子系统的性能测试。</a:t>
            </a:r>
          </a:p>
          <a:p>
            <a:pPr marL="812800" lvl="1" indent="-277813" eaLnBrk="1" hangingPunct="1"/>
            <a:r>
              <a:rPr lang="en-US" altLang="zh-CN" sz="2400" smtClean="0"/>
              <a:t>Super pi</a:t>
            </a:r>
            <a:r>
              <a:rPr lang="zh-CN" altLang="en-US" sz="2400" smtClean="0"/>
              <a:t>（</a:t>
            </a:r>
            <a:r>
              <a:rPr lang="en-US" altLang="zh-CN" sz="2400" smtClean="0"/>
              <a:t>104</a:t>
            </a:r>
            <a:r>
              <a:rPr lang="zh-CN" altLang="en-US" sz="2400" smtClean="0"/>
              <a:t>万位）：将圆周率计算到</a:t>
            </a:r>
            <a:r>
              <a:rPr lang="en-US" altLang="zh-CN" sz="2400" smtClean="0"/>
              <a:t>104</a:t>
            </a:r>
            <a:r>
              <a:rPr lang="zh-CN" altLang="en-US" sz="2400" smtClean="0"/>
              <a:t>万位。</a:t>
            </a:r>
          </a:p>
          <a:p>
            <a:pPr marL="355600" indent="-355600" eaLnBrk="1" hangingPunct="1"/>
            <a:r>
              <a:rPr lang="zh-CN" altLang="en-US" smtClean="0">
                <a:solidFill>
                  <a:srgbClr val="777777"/>
                </a:solidFill>
              </a:rPr>
              <a:t>基准测试软件测试</a:t>
            </a:r>
          </a:p>
          <a:p>
            <a:pPr marL="355600" indent="-355600" eaLnBrk="1" hangingPunct="1"/>
            <a:r>
              <a:rPr lang="zh-CN" altLang="en-US" smtClean="0">
                <a:solidFill>
                  <a:srgbClr val="777777"/>
                </a:solidFill>
              </a:rPr>
              <a:t>实际应用软件性能测试</a:t>
            </a:r>
          </a:p>
        </p:txBody>
      </p:sp>
      <p:sp>
        <p:nvSpPr>
          <p:cNvPr id="6451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p:cNvSpPr>
            <a:spLocks noGrp="1"/>
          </p:cNvSpPr>
          <p:nvPr>
            <p:ph type="sldNum" sz="quarter" idx="11"/>
          </p:nvPr>
        </p:nvSpPr>
        <p:spPr>
          <a:noFill/>
        </p:spPr>
        <p:txBody>
          <a:bodyPr/>
          <a:lstStyle/>
          <a:p>
            <a:fld id="{D3102A67-CF50-4B0F-8C70-BC8A372242E7}" type="slidenum">
              <a:rPr lang="zh-CN" altLang="en-US"/>
              <a:pPr/>
              <a:t>7</a:t>
            </a:fld>
            <a:endParaRPr lang="en-US" altLang="zh-CN"/>
          </a:p>
        </p:txBody>
      </p:sp>
      <p:sp>
        <p:nvSpPr>
          <p:cNvPr id="18435" name="Rectangle 2"/>
          <p:cNvSpPr>
            <a:spLocks noGrp="1" noChangeArrowheads="1"/>
          </p:cNvSpPr>
          <p:nvPr>
            <p:ph type="title"/>
          </p:nvPr>
        </p:nvSpPr>
        <p:spPr/>
        <p:txBody>
          <a:bodyPr/>
          <a:lstStyle/>
          <a:p>
            <a:pPr eaLnBrk="1" hangingPunct="1"/>
            <a:endParaRPr lang="zh-CN" altLang="en-US" smtClean="0"/>
          </a:p>
        </p:txBody>
      </p:sp>
      <p:sp>
        <p:nvSpPr>
          <p:cNvPr id="18436" name="Rectangle 3"/>
          <p:cNvSpPr>
            <a:spLocks noGrp="1" noChangeArrowheads="1"/>
          </p:cNvSpPr>
          <p:nvPr>
            <p:ph type="body" idx="1"/>
          </p:nvPr>
        </p:nvSpPr>
        <p:spPr>
          <a:xfrm>
            <a:off x="457200" y="765175"/>
            <a:ext cx="8507413" cy="5472113"/>
          </a:xfrm>
        </p:spPr>
        <p:txBody>
          <a:bodyPr/>
          <a:lstStyle/>
          <a:p>
            <a:pPr eaLnBrk="1" hangingPunct="1"/>
            <a:r>
              <a:rPr lang="zh-CN" altLang="en-US" smtClean="0"/>
              <a:t>电子模拟计算机：</a:t>
            </a:r>
            <a:br>
              <a:rPr lang="zh-CN" altLang="en-US" smtClean="0"/>
            </a:br>
            <a:r>
              <a:rPr lang="zh-CN" altLang="en-US" smtClean="0"/>
              <a:t>由模拟电子器件（如模拟加法器、减法器、乘法器、除法器等等）构成</a:t>
            </a:r>
          </a:p>
          <a:p>
            <a:pPr eaLnBrk="1" hangingPunct="1"/>
            <a:r>
              <a:rPr lang="zh-CN" altLang="en-US" b="0" smtClean="0">
                <a:solidFill>
                  <a:srgbClr val="008000"/>
                </a:solidFill>
                <a:ea typeface="黑体" pitchFamily="2" charset="-122"/>
              </a:rPr>
              <a:t>电子数字计算机</a:t>
            </a:r>
            <a:r>
              <a:rPr lang="zh-CN" altLang="en-US" smtClean="0"/>
              <a:t>：</a:t>
            </a:r>
            <a:br>
              <a:rPr lang="zh-CN" altLang="en-US" smtClean="0"/>
            </a:br>
            <a:r>
              <a:rPr lang="zh-CN" altLang="en-US" smtClean="0"/>
              <a:t>能对</a:t>
            </a:r>
            <a:r>
              <a:rPr lang="zh-CN" altLang="en-US" smtClean="0">
                <a:solidFill>
                  <a:srgbClr val="FF0000"/>
                </a:solidFill>
              </a:rPr>
              <a:t>离散逻辑符号</a:t>
            </a:r>
            <a:r>
              <a:rPr lang="zh-CN" altLang="en-US" smtClean="0"/>
              <a:t>表示的</a:t>
            </a:r>
            <a:r>
              <a:rPr lang="zh-CN" altLang="en-US" smtClean="0">
                <a:solidFill>
                  <a:srgbClr val="FF0000"/>
                </a:solidFill>
              </a:rPr>
              <a:t>数据</a:t>
            </a:r>
            <a:r>
              <a:rPr lang="zh-CN" altLang="en-US" smtClean="0"/>
              <a:t>或</a:t>
            </a:r>
            <a:r>
              <a:rPr lang="zh-CN" altLang="en-US" smtClean="0">
                <a:solidFill>
                  <a:srgbClr val="FF0000"/>
                </a:solidFill>
              </a:rPr>
              <a:t>信息</a:t>
            </a:r>
            <a:r>
              <a:rPr lang="zh-CN" altLang="en-US" smtClean="0"/>
              <a:t>进行</a:t>
            </a:r>
            <a:r>
              <a:rPr lang="zh-CN" altLang="en-US" smtClean="0">
                <a:solidFill>
                  <a:srgbClr val="0000FF"/>
                </a:solidFill>
              </a:rPr>
              <a:t>自动处理</a:t>
            </a:r>
            <a:r>
              <a:rPr lang="zh-CN" altLang="en-US" smtClean="0"/>
              <a:t>的电子装置。</a:t>
            </a: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p:cNvSpPr>
            <a:spLocks noGrp="1"/>
          </p:cNvSpPr>
          <p:nvPr>
            <p:ph type="sldNum" sz="quarter" idx="11"/>
          </p:nvPr>
        </p:nvSpPr>
        <p:spPr>
          <a:noFill/>
        </p:spPr>
        <p:txBody>
          <a:bodyPr/>
          <a:lstStyle/>
          <a:p>
            <a:fld id="{1C9E74AE-519D-4651-8E48-330F9ADDC6B4}" type="slidenum">
              <a:rPr lang="zh-CN" altLang="en-US"/>
              <a:pPr/>
              <a:t>70</a:t>
            </a:fld>
            <a:endParaRPr lang="en-US" altLang="zh-CN"/>
          </a:p>
        </p:txBody>
      </p:sp>
      <p:sp>
        <p:nvSpPr>
          <p:cNvPr id="65539"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5540"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endParaRPr lang="zh-CN" altLang="en-US" sz="2400" smtClean="0">
              <a:solidFill>
                <a:srgbClr val="777777"/>
              </a:solidFill>
            </a:endParaRPr>
          </a:p>
          <a:p>
            <a:pPr marL="355600" indent="-355600" eaLnBrk="1" hangingPunct="1"/>
            <a:r>
              <a:rPr lang="zh-CN" altLang="en-US" smtClean="0"/>
              <a:t>基准测试软件测试</a:t>
            </a:r>
          </a:p>
          <a:p>
            <a:pPr marL="812800" lvl="1" indent="-277813" eaLnBrk="1" hangingPunct="1"/>
            <a:r>
              <a:rPr lang="zh-CN" altLang="en-US" smtClean="0"/>
              <a:t>办公应用</a:t>
            </a:r>
          </a:p>
          <a:p>
            <a:pPr marL="812800" lvl="1" indent="-277813" eaLnBrk="1" hangingPunct="1"/>
            <a:r>
              <a:rPr lang="zh-CN" altLang="en-US" smtClean="0"/>
              <a:t>网络</a:t>
            </a:r>
            <a:r>
              <a:rPr lang="en-US" altLang="zh-CN" smtClean="0"/>
              <a:t>/</a:t>
            </a:r>
            <a:r>
              <a:rPr lang="zh-CN" altLang="en-US" smtClean="0"/>
              <a:t>多媒体创作</a:t>
            </a:r>
          </a:p>
          <a:p>
            <a:pPr marL="812800" lvl="1" indent="-277813" eaLnBrk="1" hangingPunct="1"/>
            <a:r>
              <a:rPr lang="en-US" altLang="zh-CN" smtClean="0"/>
              <a:t>3D</a:t>
            </a:r>
            <a:r>
              <a:rPr lang="zh-CN" altLang="en-US" smtClean="0"/>
              <a:t>游戏处理性能</a:t>
            </a:r>
          </a:p>
          <a:p>
            <a:pPr marL="812800" lvl="1" indent="-277813" eaLnBrk="1" hangingPunct="1"/>
            <a:r>
              <a:rPr lang="en-US" altLang="zh-CN" smtClean="0"/>
              <a:t>3D</a:t>
            </a:r>
            <a:r>
              <a:rPr lang="zh-CN" altLang="en-US" smtClean="0"/>
              <a:t>图形性能</a:t>
            </a:r>
            <a:endParaRPr lang="zh-CN" altLang="en-US" sz="2400" smtClean="0"/>
          </a:p>
          <a:p>
            <a:pPr marL="355600" indent="-355600" eaLnBrk="1" hangingPunct="1"/>
            <a:r>
              <a:rPr lang="zh-CN" altLang="en-US" smtClean="0">
                <a:solidFill>
                  <a:srgbClr val="777777"/>
                </a:solidFill>
              </a:rPr>
              <a:t>实际应用软件性能测试</a:t>
            </a:r>
          </a:p>
        </p:txBody>
      </p:sp>
      <p:sp>
        <p:nvSpPr>
          <p:cNvPr id="6554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1"/>
          </p:nvPr>
        </p:nvSpPr>
        <p:spPr>
          <a:noFill/>
        </p:spPr>
        <p:txBody>
          <a:bodyPr/>
          <a:lstStyle/>
          <a:p>
            <a:fld id="{16F297E6-D651-4A03-930A-89DA8D21E3A6}" type="slidenum">
              <a:rPr lang="zh-CN" altLang="en-US"/>
              <a:pPr/>
              <a:t>71</a:t>
            </a:fld>
            <a:endParaRPr lang="en-US" altLang="zh-CN"/>
          </a:p>
        </p:txBody>
      </p:sp>
      <p:sp>
        <p:nvSpPr>
          <p:cNvPr id="66563"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6564"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endParaRPr lang="zh-CN" altLang="en-US" sz="2400" smtClean="0">
              <a:solidFill>
                <a:srgbClr val="777777"/>
              </a:solidFill>
            </a:endParaRPr>
          </a:p>
          <a:p>
            <a:pPr marL="355600" indent="-355600" eaLnBrk="1" hangingPunct="1"/>
            <a:r>
              <a:rPr lang="zh-CN" altLang="en-US" smtClean="0"/>
              <a:t>基准测试软件测试</a:t>
            </a:r>
          </a:p>
          <a:p>
            <a:pPr marL="812800" lvl="1" indent="-277813" eaLnBrk="1" hangingPunct="1"/>
            <a:r>
              <a:rPr lang="zh-CN" altLang="en-US" smtClean="0"/>
              <a:t>办公应用</a:t>
            </a:r>
          </a:p>
          <a:p>
            <a:pPr marL="1257300" lvl="2" indent="-265113" eaLnBrk="1" hangingPunct="1"/>
            <a:r>
              <a:rPr lang="en-US" altLang="zh-CN" sz="2400" smtClean="0"/>
              <a:t>Business Winstone2001</a:t>
            </a:r>
            <a:r>
              <a:rPr lang="zh-CN" altLang="en-US" sz="2400" smtClean="0"/>
              <a:t>：模拟</a:t>
            </a:r>
            <a:r>
              <a:rPr lang="en-US" altLang="zh-CN" sz="2400" smtClean="0"/>
              <a:t>Office2000</a:t>
            </a:r>
            <a:r>
              <a:rPr lang="zh-CN" altLang="en-US" sz="2400" smtClean="0"/>
              <a:t>、</a:t>
            </a:r>
            <a:r>
              <a:rPr lang="en-US" altLang="zh-CN" sz="2400" smtClean="0"/>
              <a:t>Lotus Notes R5</a:t>
            </a:r>
            <a:r>
              <a:rPr lang="zh-CN" altLang="en-US" sz="2400" smtClean="0"/>
              <a:t>、</a:t>
            </a:r>
            <a:r>
              <a:rPr lang="en-US" altLang="zh-CN" sz="2400" smtClean="0"/>
              <a:t>Netscape Navigator4.7</a:t>
            </a:r>
            <a:r>
              <a:rPr lang="zh-CN" altLang="en-US" sz="2400" smtClean="0"/>
              <a:t>、</a:t>
            </a:r>
            <a:r>
              <a:rPr lang="en-US" altLang="zh-CN" sz="2400" smtClean="0"/>
              <a:t>Norton AntiVirus2000</a:t>
            </a:r>
            <a:r>
              <a:rPr lang="zh-CN" altLang="en-US" sz="2400" smtClean="0"/>
              <a:t>和</a:t>
            </a:r>
            <a:r>
              <a:rPr lang="en-US" altLang="zh-CN" sz="2400" smtClean="0"/>
              <a:t>WinZip 7.0</a:t>
            </a:r>
            <a:r>
              <a:rPr lang="zh-CN" altLang="en-US" sz="2400" smtClean="0"/>
              <a:t>实际工作环境的测试软件，测试系统对办公应用软件的处理速度。 </a:t>
            </a:r>
          </a:p>
          <a:p>
            <a:pPr marL="812800" lvl="1" indent="-277813" eaLnBrk="1" hangingPunct="1"/>
            <a:r>
              <a:rPr lang="zh-CN" altLang="en-US" smtClean="0">
                <a:solidFill>
                  <a:srgbClr val="777777"/>
                </a:solidFill>
              </a:rPr>
              <a:t>网络</a:t>
            </a:r>
            <a:r>
              <a:rPr lang="en-US" altLang="zh-CN" smtClean="0">
                <a:solidFill>
                  <a:srgbClr val="777777"/>
                </a:solidFill>
              </a:rPr>
              <a:t>/</a:t>
            </a:r>
            <a:r>
              <a:rPr lang="zh-CN" altLang="en-US" smtClean="0">
                <a:solidFill>
                  <a:srgbClr val="777777"/>
                </a:solidFill>
              </a:rPr>
              <a:t>多媒体创作</a:t>
            </a:r>
          </a:p>
          <a:p>
            <a:pPr marL="812800" lvl="1" indent="-277813" eaLnBrk="1" hangingPunct="1"/>
            <a:r>
              <a:rPr lang="en-US" altLang="zh-CN" smtClean="0">
                <a:solidFill>
                  <a:srgbClr val="777777"/>
                </a:solidFill>
              </a:rPr>
              <a:t>3D</a:t>
            </a:r>
            <a:r>
              <a:rPr lang="zh-CN" altLang="en-US" smtClean="0">
                <a:solidFill>
                  <a:srgbClr val="777777"/>
                </a:solidFill>
              </a:rPr>
              <a:t>游戏处理性能</a:t>
            </a:r>
          </a:p>
          <a:p>
            <a:pPr marL="812800" lvl="1" indent="-277813" eaLnBrk="1" hangingPunct="1"/>
            <a:r>
              <a:rPr lang="en-US" altLang="zh-CN" smtClean="0">
                <a:solidFill>
                  <a:srgbClr val="777777"/>
                </a:solidFill>
              </a:rPr>
              <a:t>3D</a:t>
            </a:r>
            <a:r>
              <a:rPr lang="zh-CN" altLang="en-US" smtClean="0">
                <a:solidFill>
                  <a:srgbClr val="777777"/>
                </a:solidFill>
              </a:rPr>
              <a:t>图形性能</a:t>
            </a:r>
            <a:endParaRPr lang="zh-CN" altLang="en-US" sz="2400" smtClean="0">
              <a:solidFill>
                <a:srgbClr val="777777"/>
              </a:solidFill>
            </a:endParaRPr>
          </a:p>
          <a:p>
            <a:pPr marL="355600" indent="-355600" eaLnBrk="1" hangingPunct="1"/>
            <a:r>
              <a:rPr lang="zh-CN" altLang="en-US" smtClean="0">
                <a:solidFill>
                  <a:srgbClr val="777777"/>
                </a:solidFill>
              </a:rPr>
              <a:t>实际应用软件性能测试</a:t>
            </a:r>
          </a:p>
        </p:txBody>
      </p:sp>
      <p:sp>
        <p:nvSpPr>
          <p:cNvPr id="66565"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p:spPr>
        <p:txBody>
          <a:bodyPr/>
          <a:lstStyle/>
          <a:p>
            <a:fld id="{31DBE71D-B6D7-41EE-AAFF-F263A80D4C6A}" type="slidenum">
              <a:rPr lang="zh-CN" altLang="en-US"/>
              <a:pPr/>
              <a:t>72</a:t>
            </a:fld>
            <a:endParaRPr lang="en-US" altLang="zh-CN"/>
          </a:p>
        </p:txBody>
      </p:sp>
      <p:sp>
        <p:nvSpPr>
          <p:cNvPr id="67587"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7588" name="Rectangle 3"/>
          <p:cNvSpPr>
            <a:spLocks noGrp="1" noChangeArrowheads="1"/>
          </p:cNvSpPr>
          <p:nvPr>
            <p:ph type="body" idx="1"/>
          </p:nvPr>
        </p:nvSpPr>
        <p:spPr>
          <a:xfrm>
            <a:off x="457200" y="936625"/>
            <a:ext cx="836295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endParaRPr lang="zh-CN" altLang="en-US" sz="2400" smtClean="0">
              <a:solidFill>
                <a:srgbClr val="777777"/>
              </a:solidFill>
            </a:endParaRPr>
          </a:p>
          <a:p>
            <a:pPr marL="355600" indent="-355600" eaLnBrk="1" hangingPunct="1"/>
            <a:r>
              <a:rPr lang="zh-CN" altLang="en-US" smtClean="0"/>
              <a:t>基准测试软件测试</a:t>
            </a:r>
          </a:p>
          <a:p>
            <a:pPr marL="812800" lvl="1" indent="-277813" eaLnBrk="1" hangingPunct="1"/>
            <a:r>
              <a:rPr lang="zh-CN" altLang="en-US" smtClean="0">
                <a:solidFill>
                  <a:srgbClr val="777777"/>
                </a:solidFill>
              </a:rPr>
              <a:t>办公应用</a:t>
            </a:r>
            <a:r>
              <a:rPr lang="zh-CN" altLang="en-US" sz="2400" smtClean="0">
                <a:solidFill>
                  <a:srgbClr val="777777"/>
                </a:solidFill>
              </a:rPr>
              <a:t> </a:t>
            </a:r>
          </a:p>
          <a:p>
            <a:pPr marL="812800" lvl="1" indent="-277813" eaLnBrk="1" hangingPunct="1"/>
            <a:r>
              <a:rPr lang="zh-CN" altLang="en-US" smtClean="0"/>
              <a:t>网络</a:t>
            </a:r>
            <a:r>
              <a:rPr lang="en-US" altLang="zh-CN" smtClean="0"/>
              <a:t>/</a:t>
            </a:r>
            <a:r>
              <a:rPr lang="zh-CN" altLang="en-US" smtClean="0"/>
              <a:t>多媒体创作</a:t>
            </a:r>
          </a:p>
          <a:p>
            <a:pPr marL="1257300" lvl="2" indent="-265113" eaLnBrk="1" hangingPunct="1"/>
            <a:r>
              <a:rPr lang="en-US" altLang="zh-CN" sz="2400" smtClean="0"/>
              <a:t>CC Winstone2002</a:t>
            </a:r>
            <a:r>
              <a:rPr lang="zh-CN" altLang="en-US" sz="2400" smtClean="0"/>
              <a:t>：模拟</a:t>
            </a:r>
            <a:r>
              <a:rPr lang="en-US" altLang="zh-CN" sz="2400" smtClean="0"/>
              <a:t>Adobe PhotoShop 5.5/Premiere 5.1</a:t>
            </a:r>
            <a:r>
              <a:rPr lang="zh-CN" altLang="en-US" sz="2400" smtClean="0"/>
              <a:t>、</a:t>
            </a:r>
            <a:r>
              <a:rPr lang="en-US" altLang="zh-CN" sz="2400" smtClean="0"/>
              <a:t>Dreamweaver 3.0</a:t>
            </a:r>
            <a:r>
              <a:rPr lang="zh-CN" altLang="en-US" sz="2400" smtClean="0"/>
              <a:t>、</a:t>
            </a:r>
            <a:r>
              <a:rPr lang="en-US" altLang="zh-CN" sz="2400" smtClean="0"/>
              <a:t>Director 8.0</a:t>
            </a:r>
            <a:r>
              <a:rPr lang="zh-CN" altLang="en-US" sz="2400" smtClean="0"/>
              <a:t>和</a:t>
            </a:r>
            <a:r>
              <a:rPr lang="en-US" altLang="zh-CN" sz="2400" smtClean="0"/>
              <a:t>Sound Forge4.5</a:t>
            </a:r>
            <a:r>
              <a:rPr lang="zh-CN" altLang="en-US" sz="2400" smtClean="0"/>
              <a:t>实际工作的测试软件，用于测试系统对图形处理、多媒体音频、视频编辑软件的处理速度。</a:t>
            </a:r>
          </a:p>
          <a:p>
            <a:pPr marL="812800" lvl="1" indent="-277813" eaLnBrk="1" hangingPunct="1"/>
            <a:r>
              <a:rPr lang="en-US" altLang="zh-CN" smtClean="0">
                <a:solidFill>
                  <a:srgbClr val="777777"/>
                </a:solidFill>
              </a:rPr>
              <a:t>3D</a:t>
            </a:r>
            <a:r>
              <a:rPr lang="zh-CN" altLang="en-US" smtClean="0">
                <a:solidFill>
                  <a:srgbClr val="777777"/>
                </a:solidFill>
              </a:rPr>
              <a:t>游戏处理性能</a:t>
            </a:r>
          </a:p>
          <a:p>
            <a:pPr marL="812800" lvl="1" indent="-277813" eaLnBrk="1" hangingPunct="1"/>
            <a:r>
              <a:rPr lang="en-US" altLang="zh-CN" smtClean="0">
                <a:solidFill>
                  <a:srgbClr val="777777"/>
                </a:solidFill>
              </a:rPr>
              <a:t>3D</a:t>
            </a:r>
            <a:r>
              <a:rPr lang="zh-CN" altLang="en-US" smtClean="0">
                <a:solidFill>
                  <a:srgbClr val="777777"/>
                </a:solidFill>
              </a:rPr>
              <a:t>图形性能</a:t>
            </a:r>
            <a:endParaRPr lang="zh-CN" altLang="en-US" sz="2400" smtClean="0">
              <a:solidFill>
                <a:srgbClr val="777777"/>
              </a:solidFill>
            </a:endParaRPr>
          </a:p>
          <a:p>
            <a:pPr marL="355600" indent="-355600" eaLnBrk="1" hangingPunct="1"/>
            <a:r>
              <a:rPr lang="zh-CN" altLang="en-US" smtClean="0">
                <a:solidFill>
                  <a:srgbClr val="777777"/>
                </a:solidFill>
              </a:rPr>
              <a:t>实际应用软件性能测试</a:t>
            </a:r>
          </a:p>
        </p:txBody>
      </p:sp>
      <p:sp>
        <p:nvSpPr>
          <p:cNvPr id="67589"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p:spPr>
        <p:txBody>
          <a:bodyPr/>
          <a:lstStyle/>
          <a:p>
            <a:fld id="{35A33E1B-20DC-43ED-A6D2-6F16E839AB64}" type="slidenum">
              <a:rPr lang="zh-CN" altLang="en-US"/>
              <a:pPr/>
              <a:t>73</a:t>
            </a:fld>
            <a:endParaRPr lang="en-US" altLang="zh-CN"/>
          </a:p>
        </p:txBody>
      </p:sp>
      <p:sp>
        <p:nvSpPr>
          <p:cNvPr id="68611"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8612"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p>
          <a:p>
            <a:pPr marL="355600" indent="-355600" eaLnBrk="1" hangingPunct="1"/>
            <a:r>
              <a:rPr lang="zh-CN" altLang="en-US" smtClean="0"/>
              <a:t>基准测试软件测试</a:t>
            </a:r>
          </a:p>
          <a:p>
            <a:pPr marL="812800" lvl="1" indent="-277813" eaLnBrk="1" hangingPunct="1"/>
            <a:r>
              <a:rPr lang="zh-CN" altLang="en-US" smtClean="0">
                <a:solidFill>
                  <a:srgbClr val="777777"/>
                </a:solidFill>
              </a:rPr>
              <a:t>办公应用 </a:t>
            </a:r>
          </a:p>
          <a:p>
            <a:pPr marL="812800" lvl="1" indent="-277813" eaLnBrk="1" hangingPunct="1"/>
            <a:r>
              <a:rPr lang="zh-CN" altLang="en-US" smtClean="0">
                <a:solidFill>
                  <a:srgbClr val="777777"/>
                </a:solidFill>
              </a:rPr>
              <a:t>网络</a:t>
            </a:r>
            <a:r>
              <a:rPr lang="en-US" altLang="zh-CN" smtClean="0">
                <a:solidFill>
                  <a:srgbClr val="777777"/>
                </a:solidFill>
              </a:rPr>
              <a:t>/</a:t>
            </a:r>
            <a:r>
              <a:rPr lang="zh-CN" altLang="en-US" smtClean="0">
                <a:solidFill>
                  <a:srgbClr val="777777"/>
                </a:solidFill>
              </a:rPr>
              <a:t>多媒体创作</a:t>
            </a:r>
          </a:p>
          <a:p>
            <a:pPr marL="812800" lvl="1" indent="-277813" eaLnBrk="1" hangingPunct="1"/>
            <a:r>
              <a:rPr lang="en-US" altLang="zh-CN" smtClean="0"/>
              <a:t>3D</a:t>
            </a:r>
            <a:r>
              <a:rPr lang="zh-CN" altLang="en-US" smtClean="0"/>
              <a:t>游戏处理性能</a:t>
            </a:r>
          </a:p>
          <a:p>
            <a:pPr marL="1257300" lvl="2" indent="-265113" eaLnBrk="1" hangingPunct="1"/>
            <a:r>
              <a:rPr lang="en-US" altLang="zh-CN" sz="2400" smtClean="0"/>
              <a:t>3D Mark2001 SE</a:t>
            </a:r>
            <a:r>
              <a:rPr lang="zh-CN" altLang="en-US" sz="2400" smtClean="0"/>
              <a:t>：常用的</a:t>
            </a:r>
            <a:r>
              <a:rPr lang="en-US" altLang="zh-CN" sz="2400" smtClean="0"/>
              <a:t>3D</a:t>
            </a:r>
            <a:r>
              <a:rPr lang="zh-CN" altLang="en-US" sz="2400" smtClean="0"/>
              <a:t>游戏性能测试软件。</a:t>
            </a:r>
          </a:p>
          <a:p>
            <a:pPr marL="1257300" lvl="2" indent="-265113" eaLnBrk="1" hangingPunct="1"/>
            <a:r>
              <a:rPr lang="en-US" altLang="zh-CN" sz="2400" smtClean="0"/>
              <a:t>Quake3 Ver1.17</a:t>
            </a:r>
            <a:r>
              <a:rPr lang="zh-CN" altLang="en-US" sz="2400" smtClean="0"/>
              <a:t>：</a:t>
            </a:r>
            <a:r>
              <a:rPr lang="en-US" altLang="zh-CN" sz="2400" smtClean="0"/>
              <a:t>OpenGL</a:t>
            </a:r>
            <a:r>
              <a:rPr lang="zh-CN" altLang="en-US" sz="2400" smtClean="0"/>
              <a:t>游戏性能基准测试软件。</a:t>
            </a:r>
          </a:p>
          <a:p>
            <a:pPr marL="1257300" lvl="2" indent="-265113" eaLnBrk="1" hangingPunct="1"/>
            <a:r>
              <a:rPr lang="en-US" altLang="zh-CN" sz="2400" smtClean="0"/>
              <a:t>Serious Sam-second Encounter</a:t>
            </a:r>
            <a:r>
              <a:rPr lang="zh-CN" altLang="en-US" sz="2400" smtClean="0"/>
              <a:t>：一个</a:t>
            </a:r>
            <a:r>
              <a:rPr lang="en-US" altLang="zh-CN" sz="2400" smtClean="0"/>
              <a:t>CPU 3D</a:t>
            </a:r>
            <a:r>
              <a:rPr lang="zh-CN" altLang="en-US" sz="2400" smtClean="0"/>
              <a:t>游戏性能测试工具。</a:t>
            </a:r>
          </a:p>
          <a:p>
            <a:pPr marL="812800" lvl="1" indent="-277813" eaLnBrk="1" hangingPunct="1"/>
            <a:r>
              <a:rPr lang="en-US" altLang="zh-CN" smtClean="0">
                <a:solidFill>
                  <a:srgbClr val="777777"/>
                </a:solidFill>
              </a:rPr>
              <a:t>3D</a:t>
            </a:r>
            <a:r>
              <a:rPr lang="zh-CN" altLang="en-US" smtClean="0">
                <a:solidFill>
                  <a:srgbClr val="777777"/>
                </a:solidFill>
              </a:rPr>
              <a:t>图形性能</a:t>
            </a:r>
            <a:endParaRPr lang="zh-CN" altLang="en-US" sz="2400" smtClean="0">
              <a:solidFill>
                <a:srgbClr val="777777"/>
              </a:solidFill>
            </a:endParaRPr>
          </a:p>
          <a:p>
            <a:pPr marL="355600" indent="-355600" eaLnBrk="1" hangingPunct="1"/>
            <a:r>
              <a:rPr lang="zh-CN" altLang="en-US" smtClean="0">
                <a:solidFill>
                  <a:srgbClr val="777777"/>
                </a:solidFill>
              </a:rPr>
              <a:t>实际应用软件性能测试</a:t>
            </a:r>
          </a:p>
        </p:txBody>
      </p:sp>
      <p:sp>
        <p:nvSpPr>
          <p:cNvPr id="68613"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1"/>
          </p:nvPr>
        </p:nvSpPr>
        <p:spPr>
          <a:noFill/>
        </p:spPr>
        <p:txBody>
          <a:bodyPr/>
          <a:lstStyle/>
          <a:p>
            <a:fld id="{3C2292D1-3323-4490-ABB0-FF72973F2256}" type="slidenum">
              <a:rPr lang="zh-CN" altLang="en-US"/>
              <a:pPr/>
              <a:t>74</a:t>
            </a:fld>
            <a:endParaRPr lang="en-US" altLang="zh-CN"/>
          </a:p>
        </p:txBody>
      </p:sp>
      <p:sp>
        <p:nvSpPr>
          <p:cNvPr id="69635"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69636"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p>
          <a:p>
            <a:pPr marL="355600" indent="-355600" eaLnBrk="1" hangingPunct="1"/>
            <a:r>
              <a:rPr lang="zh-CN" altLang="en-US" smtClean="0"/>
              <a:t>基准测试软件测试</a:t>
            </a:r>
          </a:p>
          <a:p>
            <a:pPr marL="812800" lvl="1" indent="-277813" eaLnBrk="1" hangingPunct="1"/>
            <a:r>
              <a:rPr lang="zh-CN" altLang="en-US" smtClean="0">
                <a:solidFill>
                  <a:srgbClr val="777777"/>
                </a:solidFill>
              </a:rPr>
              <a:t>办公应用 </a:t>
            </a:r>
          </a:p>
          <a:p>
            <a:pPr marL="812800" lvl="1" indent="-277813" eaLnBrk="1" hangingPunct="1"/>
            <a:r>
              <a:rPr lang="zh-CN" altLang="en-US" smtClean="0">
                <a:solidFill>
                  <a:srgbClr val="777777"/>
                </a:solidFill>
              </a:rPr>
              <a:t>网络</a:t>
            </a:r>
            <a:r>
              <a:rPr lang="en-US" altLang="zh-CN" smtClean="0">
                <a:solidFill>
                  <a:srgbClr val="777777"/>
                </a:solidFill>
              </a:rPr>
              <a:t>/</a:t>
            </a:r>
            <a:r>
              <a:rPr lang="zh-CN" altLang="en-US" smtClean="0">
                <a:solidFill>
                  <a:srgbClr val="777777"/>
                </a:solidFill>
              </a:rPr>
              <a:t>多媒体创作</a:t>
            </a:r>
          </a:p>
          <a:p>
            <a:pPr marL="812800" lvl="1" indent="-277813" eaLnBrk="1" hangingPunct="1"/>
            <a:r>
              <a:rPr lang="en-US" altLang="zh-CN" smtClean="0">
                <a:solidFill>
                  <a:srgbClr val="777777"/>
                </a:solidFill>
              </a:rPr>
              <a:t>3D</a:t>
            </a:r>
            <a:r>
              <a:rPr lang="zh-CN" altLang="en-US" smtClean="0">
                <a:solidFill>
                  <a:srgbClr val="777777"/>
                </a:solidFill>
              </a:rPr>
              <a:t>游戏处理性能</a:t>
            </a:r>
          </a:p>
          <a:p>
            <a:pPr marL="812800" lvl="1" indent="-277813" eaLnBrk="1" hangingPunct="1"/>
            <a:r>
              <a:rPr lang="en-US" altLang="zh-CN" smtClean="0"/>
              <a:t>3D</a:t>
            </a:r>
            <a:r>
              <a:rPr lang="zh-CN" altLang="en-US" smtClean="0"/>
              <a:t>图形性能</a:t>
            </a:r>
          </a:p>
          <a:p>
            <a:pPr marL="1257300" lvl="2" indent="-265113" eaLnBrk="1" hangingPunct="1"/>
            <a:r>
              <a:rPr lang="en-US" altLang="zh-CN" sz="2400" smtClean="0"/>
              <a:t>Cinema 4D XL V6.103</a:t>
            </a:r>
            <a:r>
              <a:rPr lang="zh-CN" altLang="en-US" sz="2400" smtClean="0"/>
              <a:t>：专业的</a:t>
            </a:r>
            <a:r>
              <a:rPr lang="en-US" altLang="zh-CN" sz="2400" smtClean="0"/>
              <a:t>Open GL</a:t>
            </a:r>
            <a:r>
              <a:rPr lang="zh-CN" altLang="en-US" sz="2400" smtClean="0"/>
              <a:t>引擎</a:t>
            </a:r>
            <a:r>
              <a:rPr lang="en-US" altLang="zh-CN" sz="2400" smtClean="0"/>
              <a:t>3D</a:t>
            </a:r>
            <a:r>
              <a:rPr lang="zh-CN" altLang="en-US" sz="2400" smtClean="0"/>
              <a:t>绘图软件，用于测试</a:t>
            </a:r>
            <a:r>
              <a:rPr lang="en-US" altLang="zh-CN" sz="2400" smtClean="0"/>
              <a:t>CPU</a:t>
            </a:r>
            <a:r>
              <a:rPr lang="zh-CN" altLang="en-US" sz="2400" smtClean="0"/>
              <a:t>在专业</a:t>
            </a:r>
            <a:r>
              <a:rPr lang="en-US" altLang="zh-CN" sz="2400" smtClean="0"/>
              <a:t>OpenGL 3D</a:t>
            </a:r>
            <a:r>
              <a:rPr lang="zh-CN" altLang="en-US" sz="2400" smtClean="0"/>
              <a:t>绘图软件中的性能。</a:t>
            </a:r>
          </a:p>
          <a:p>
            <a:pPr marL="355600" indent="-355600" eaLnBrk="1" hangingPunct="1"/>
            <a:r>
              <a:rPr lang="zh-CN" altLang="en-US" smtClean="0">
                <a:solidFill>
                  <a:srgbClr val="777777"/>
                </a:solidFill>
              </a:rPr>
              <a:t>实际应用软件性能测试</a:t>
            </a:r>
          </a:p>
        </p:txBody>
      </p:sp>
      <p:sp>
        <p:nvSpPr>
          <p:cNvPr id="69637"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1"/>
          </p:nvPr>
        </p:nvSpPr>
        <p:spPr>
          <a:noFill/>
        </p:spPr>
        <p:txBody>
          <a:bodyPr/>
          <a:lstStyle/>
          <a:p>
            <a:fld id="{BEF75D45-E76E-443F-8273-DCAA602A52A8}" type="slidenum">
              <a:rPr lang="zh-CN" altLang="en-US"/>
              <a:pPr/>
              <a:t>75</a:t>
            </a:fld>
            <a:endParaRPr lang="en-US" altLang="zh-CN"/>
          </a:p>
        </p:txBody>
      </p:sp>
      <p:sp>
        <p:nvSpPr>
          <p:cNvPr id="70659" name="Rectangle 2"/>
          <p:cNvSpPr>
            <a:spLocks noGrp="1" noChangeArrowheads="1"/>
          </p:cNvSpPr>
          <p:nvPr>
            <p:ph type="title"/>
          </p:nvPr>
        </p:nvSpPr>
        <p:spPr/>
        <p:txBody>
          <a:bodyPr/>
          <a:lstStyle/>
          <a:p>
            <a:pPr eaLnBrk="1" hangingPunct="1"/>
            <a:r>
              <a:rPr lang="zh-CN" altLang="en-US" smtClean="0"/>
              <a:t>（三）用测试程序来测评计算机的性能</a:t>
            </a:r>
          </a:p>
        </p:txBody>
      </p:sp>
      <p:sp>
        <p:nvSpPr>
          <p:cNvPr id="70660" name="Rectangle 3"/>
          <p:cNvSpPr>
            <a:spLocks noGrp="1" noChangeArrowheads="1"/>
          </p:cNvSpPr>
          <p:nvPr>
            <p:ph type="body" idx="1"/>
          </p:nvPr>
        </p:nvSpPr>
        <p:spPr>
          <a:xfrm>
            <a:off x="457200" y="936625"/>
            <a:ext cx="8686800" cy="5805488"/>
          </a:xfrm>
        </p:spPr>
        <p:txBody>
          <a:bodyPr/>
          <a:lstStyle/>
          <a:p>
            <a:pPr marL="355600" indent="-355600" eaLnBrk="1" hangingPunct="1"/>
            <a:r>
              <a:rPr lang="en-US" altLang="zh-CN" smtClean="0">
                <a:solidFill>
                  <a:srgbClr val="777777"/>
                </a:solidFill>
              </a:rPr>
              <a:t>CPU</a:t>
            </a:r>
            <a:r>
              <a:rPr lang="zh-CN" altLang="en-US" smtClean="0">
                <a:solidFill>
                  <a:srgbClr val="777777"/>
                </a:solidFill>
              </a:rPr>
              <a:t>基本性能测试</a:t>
            </a:r>
          </a:p>
          <a:p>
            <a:pPr marL="355600" indent="-355600" eaLnBrk="1" hangingPunct="1"/>
            <a:r>
              <a:rPr lang="zh-CN" altLang="en-US" smtClean="0">
                <a:solidFill>
                  <a:srgbClr val="777777"/>
                </a:solidFill>
              </a:rPr>
              <a:t>基准测试软件测试</a:t>
            </a:r>
          </a:p>
          <a:p>
            <a:pPr marL="812800" lvl="1" indent="-277813" eaLnBrk="1" hangingPunct="1"/>
            <a:r>
              <a:rPr lang="zh-CN" altLang="en-US" smtClean="0">
                <a:solidFill>
                  <a:srgbClr val="777777"/>
                </a:solidFill>
              </a:rPr>
              <a:t>办公应用 </a:t>
            </a:r>
          </a:p>
          <a:p>
            <a:pPr marL="812800" lvl="1" indent="-277813" eaLnBrk="1" hangingPunct="1"/>
            <a:r>
              <a:rPr lang="zh-CN" altLang="en-US" smtClean="0">
                <a:solidFill>
                  <a:srgbClr val="777777"/>
                </a:solidFill>
              </a:rPr>
              <a:t>网络</a:t>
            </a:r>
            <a:r>
              <a:rPr lang="en-US" altLang="zh-CN" smtClean="0">
                <a:solidFill>
                  <a:srgbClr val="777777"/>
                </a:solidFill>
              </a:rPr>
              <a:t>/</a:t>
            </a:r>
            <a:r>
              <a:rPr lang="zh-CN" altLang="en-US" smtClean="0">
                <a:solidFill>
                  <a:srgbClr val="777777"/>
                </a:solidFill>
              </a:rPr>
              <a:t>多媒体创作</a:t>
            </a:r>
          </a:p>
          <a:p>
            <a:pPr marL="812800" lvl="1" indent="-277813" eaLnBrk="1" hangingPunct="1"/>
            <a:r>
              <a:rPr lang="en-US" altLang="zh-CN" smtClean="0">
                <a:solidFill>
                  <a:srgbClr val="777777"/>
                </a:solidFill>
              </a:rPr>
              <a:t>3D</a:t>
            </a:r>
            <a:r>
              <a:rPr lang="zh-CN" altLang="en-US" smtClean="0">
                <a:solidFill>
                  <a:srgbClr val="777777"/>
                </a:solidFill>
              </a:rPr>
              <a:t>游戏处理性能</a:t>
            </a:r>
          </a:p>
          <a:p>
            <a:pPr marL="812800" lvl="1" indent="-277813" eaLnBrk="1" hangingPunct="1"/>
            <a:r>
              <a:rPr lang="en-US" altLang="zh-CN" smtClean="0">
                <a:solidFill>
                  <a:srgbClr val="777777"/>
                </a:solidFill>
              </a:rPr>
              <a:t>3D</a:t>
            </a:r>
            <a:r>
              <a:rPr lang="zh-CN" altLang="en-US" smtClean="0">
                <a:solidFill>
                  <a:srgbClr val="777777"/>
                </a:solidFill>
              </a:rPr>
              <a:t>图形性能</a:t>
            </a:r>
            <a:endParaRPr lang="zh-CN" altLang="en-US" sz="2400" smtClean="0">
              <a:solidFill>
                <a:srgbClr val="777777"/>
              </a:solidFill>
            </a:endParaRPr>
          </a:p>
          <a:p>
            <a:pPr marL="355600" indent="-355600" eaLnBrk="1" hangingPunct="1"/>
            <a:r>
              <a:rPr lang="zh-CN" altLang="en-US" smtClean="0"/>
              <a:t>实际应用软件性能测试</a:t>
            </a:r>
          </a:p>
          <a:p>
            <a:pPr marL="812800" lvl="1" indent="-277813" eaLnBrk="1" hangingPunct="1"/>
            <a:r>
              <a:rPr lang="en-US" altLang="zh-CN" smtClean="0"/>
              <a:t>MPEG4</a:t>
            </a:r>
            <a:r>
              <a:rPr lang="zh-CN" altLang="en-US" smtClean="0"/>
              <a:t>编码：</a:t>
            </a:r>
            <a:r>
              <a:rPr lang="en-US" altLang="zh-CN" smtClean="0"/>
              <a:t>FlasK MPEG0.594+DivX5.0.2</a:t>
            </a:r>
            <a:endParaRPr lang="zh-CN" altLang="en-US" smtClean="0"/>
          </a:p>
          <a:p>
            <a:pPr marL="812800" lvl="1" indent="-277813" eaLnBrk="1" hangingPunct="1"/>
            <a:r>
              <a:rPr lang="en-US" altLang="zh-CN" smtClean="0"/>
              <a:t>MP3</a:t>
            </a:r>
            <a:r>
              <a:rPr lang="zh-CN" altLang="en-US" smtClean="0"/>
              <a:t>编码：</a:t>
            </a:r>
            <a:r>
              <a:rPr lang="en-US" altLang="zh-CN" smtClean="0"/>
              <a:t>Lame3.89 alpha</a:t>
            </a:r>
            <a:endParaRPr lang="zh-CN" altLang="en-US" smtClean="0"/>
          </a:p>
          <a:p>
            <a:pPr marL="812800" lvl="1" indent="-277813" eaLnBrk="1" hangingPunct="1"/>
            <a:r>
              <a:rPr lang="zh-CN" altLang="en-US" smtClean="0"/>
              <a:t>文件压缩：</a:t>
            </a:r>
            <a:r>
              <a:rPr lang="en-US" altLang="zh-CN" smtClean="0"/>
              <a:t>Winzip 8.1</a:t>
            </a:r>
          </a:p>
        </p:txBody>
      </p:sp>
      <p:sp>
        <p:nvSpPr>
          <p:cNvPr id="70661" name="Rectangle 4"/>
          <p:cNvSpPr>
            <a:spLocks noChangeArrowheads="1"/>
          </p:cNvSpPr>
          <p:nvPr/>
        </p:nvSpPr>
        <p:spPr bwMode="auto">
          <a:xfrm>
            <a:off x="827088" y="476250"/>
            <a:ext cx="8066087" cy="523875"/>
          </a:xfrm>
          <a:prstGeom prst="rect">
            <a:avLst/>
          </a:prstGeom>
          <a:noFill/>
          <a:ln w="9525">
            <a:noFill/>
            <a:miter lim="800000"/>
            <a:headEnd/>
            <a:tailEnd/>
          </a:ln>
        </p:spPr>
        <p:txBody>
          <a:bodyPr anchor="ctr"/>
          <a:lstStyle/>
          <a:p>
            <a:pPr algn="l"/>
            <a:r>
              <a:rPr lang="en-US" altLang="zh-CN" sz="2800">
                <a:solidFill>
                  <a:srgbClr val="FF6600"/>
                </a:solidFill>
                <a:latin typeface="Arial" charset="0"/>
                <a:ea typeface="黑体" pitchFamily="2" charset="-122"/>
              </a:rPr>
              <a:t>3. PC</a:t>
            </a:r>
            <a:r>
              <a:rPr lang="zh-CN" altLang="en-US" sz="2800">
                <a:solidFill>
                  <a:srgbClr val="FF6600"/>
                </a:solidFill>
                <a:latin typeface="Arial" charset="0"/>
                <a:ea typeface="黑体" pitchFamily="2" charset="-122"/>
              </a:rPr>
              <a:t>机性能测试</a:t>
            </a:r>
            <a:endParaRPr lang="en-US" altLang="zh-CN" sz="2800">
              <a:solidFill>
                <a:srgbClr val="FF6600"/>
              </a:solidFill>
              <a:latin typeface="Arial" charset="0"/>
              <a:ea typeface="黑体" pitchFamily="2" charset="-122"/>
            </a:endParaRP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p:spPr>
        <p:txBody>
          <a:bodyPr/>
          <a:lstStyle/>
          <a:p>
            <a:fld id="{C6CBABBA-DB0A-46B0-8290-CBE8E92595B2}" type="slidenum">
              <a:rPr lang="zh-CN" altLang="en-US"/>
              <a:pPr/>
              <a:t>76</a:t>
            </a:fld>
            <a:endParaRPr lang="en-US" altLang="zh-CN"/>
          </a:p>
        </p:txBody>
      </p:sp>
      <p:sp>
        <p:nvSpPr>
          <p:cNvPr id="71683" name="Rectangle 2"/>
          <p:cNvSpPr>
            <a:spLocks noGrp="1" noChangeArrowheads="1"/>
          </p:cNvSpPr>
          <p:nvPr>
            <p:ph type="title"/>
          </p:nvPr>
        </p:nvSpPr>
        <p:spPr/>
        <p:txBody>
          <a:bodyPr/>
          <a:lstStyle/>
          <a:p>
            <a:pPr eaLnBrk="1" hangingPunct="1"/>
            <a:r>
              <a:rPr lang="zh-CN" altLang="en-US" smtClean="0"/>
              <a:t>（四）</a:t>
            </a:r>
            <a:r>
              <a:rPr lang="en-US" altLang="zh-CN" smtClean="0"/>
              <a:t>Amdahl</a:t>
            </a:r>
            <a:r>
              <a:rPr lang="zh-CN" altLang="en-US" smtClean="0"/>
              <a:t>定律</a:t>
            </a:r>
          </a:p>
        </p:txBody>
      </p:sp>
      <p:sp>
        <p:nvSpPr>
          <p:cNvPr id="71684" name="Rectangle 3"/>
          <p:cNvSpPr>
            <a:spLocks noGrp="1" noChangeArrowheads="1"/>
          </p:cNvSpPr>
          <p:nvPr>
            <p:ph type="body" idx="1"/>
          </p:nvPr>
        </p:nvSpPr>
        <p:spPr/>
        <p:txBody>
          <a:bodyPr/>
          <a:lstStyle/>
          <a:p>
            <a:pPr eaLnBrk="1" hangingPunct="1"/>
            <a:endParaRPr lang="zh-CN" altLang="en-US" smtClean="0"/>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1"/>
          </p:nvPr>
        </p:nvSpPr>
        <p:spPr>
          <a:noFill/>
        </p:spPr>
        <p:txBody>
          <a:bodyPr/>
          <a:lstStyle/>
          <a:p>
            <a:fld id="{6817CC49-F213-474E-826A-0569EE201466}" type="slidenum">
              <a:rPr lang="zh-CN" altLang="en-US"/>
              <a:pPr/>
              <a:t>77</a:t>
            </a:fld>
            <a:endParaRPr lang="en-US" altLang="zh-CN"/>
          </a:p>
        </p:txBody>
      </p:sp>
      <p:sp>
        <p:nvSpPr>
          <p:cNvPr id="72707" name="Rectangle 2"/>
          <p:cNvSpPr>
            <a:spLocks noGrp="1" noChangeArrowheads="1"/>
          </p:cNvSpPr>
          <p:nvPr>
            <p:ph type="title"/>
          </p:nvPr>
        </p:nvSpPr>
        <p:spPr>
          <a:xfrm>
            <a:off x="374650" y="96838"/>
            <a:ext cx="8589963" cy="523875"/>
          </a:xfrm>
        </p:spPr>
        <p:txBody>
          <a:bodyPr/>
          <a:lstStyle/>
          <a:p>
            <a:pPr eaLnBrk="1" hangingPunct="1"/>
            <a:r>
              <a:rPr lang="zh-CN" altLang="en-US" smtClean="0">
                <a:solidFill>
                  <a:srgbClr val="0000FF"/>
                </a:solidFill>
              </a:rPr>
              <a:t>吉恩</a:t>
            </a:r>
            <a:r>
              <a:rPr lang="en-US" altLang="zh-CN" smtClean="0">
                <a:solidFill>
                  <a:srgbClr val="0000FF"/>
                </a:solidFill>
              </a:rPr>
              <a:t>·</a:t>
            </a:r>
            <a:r>
              <a:rPr lang="zh-CN" altLang="en-US" smtClean="0">
                <a:solidFill>
                  <a:srgbClr val="0000FF"/>
                </a:solidFill>
              </a:rPr>
              <a:t>阿姆达尔：</a:t>
            </a:r>
            <a:r>
              <a:rPr lang="en-US" altLang="zh-CN" smtClean="0">
                <a:solidFill>
                  <a:srgbClr val="0000FF"/>
                </a:solidFill>
              </a:rPr>
              <a:t>IBM</a:t>
            </a:r>
            <a:r>
              <a:rPr lang="zh-CN" altLang="en-US" smtClean="0">
                <a:solidFill>
                  <a:srgbClr val="0000FF"/>
                </a:solidFill>
              </a:rPr>
              <a:t>大型机之父</a:t>
            </a:r>
            <a:endParaRPr lang="en-US" altLang="zh-CN" smtClean="0">
              <a:solidFill>
                <a:srgbClr val="0000FF"/>
              </a:solidFill>
            </a:endParaRPr>
          </a:p>
        </p:txBody>
      </p:sp>
      <p:sp>
        <p:nvSpPr>
          <p:cNvPr id="72708" name="Rectangle 3"/>
          <p:cNvSpPr>
            <a:spLocks noGrp="1" noChangeArrowheads="1"/>
          </p:cNvSpPr>
          <p:nvPr>
            <p:ph type="body" idx="1"/>
          </p:nvPr>
        </p:nvSpPr>
        <p:spPr>
          <a:xfrm>
            <a:off x="179388" y="908050"/>
            <a:ext cx="8856662" cy="2016125"/>
          </a:xfrm>
        </p:spPr>
        <p:txBody>
          <a:bodyPr/>
          <a:lstStyle/>
          <a:p>
            <a:pPr marL="0" indent="0" eaLnBrk="1" hangingPunct="1">
              <a:buFont typeface="Wingdings" pitchFamily="2" charset="2"/>
              <a:buNone/>
            </a:pPr>
            <a:r>
              <a:rPr lang="zh-CN" altLang="en-US" smtClean="0"/>
              <a:t>姓名</a:t>
            </a:r>
            <a:r>
              <a:rPr lang="en-US" altLang="zh-CN" smtClean="0">
                <a:latin typeface="宋体" pitchFamily="2" charset="-122"/>
              </a:rPr>
              <a:t>(</a:t>
            </a:r>
            <a:r>
              <a:rPr lang="zh-CN" altLang="en-US" smtClean="0"/>
              <a:t>中文</a:t>
            </a:r>
            <a:r>
              <a:rPr lang="en-US" altLang="zh-CN" smtClean="0">
                <a:latin typeface="宋体" pitchFamily="2" charset="-122"/>
              </a:rPr>
              <a:t>)</a:t>
            </a:r>
            <a:r>
              <a:rPr lang="zh-CN" altLang="en-US" smtClean="0"/>
              <a:t>：吉恩</a:t>
            </a:r>
            <a:r>
              <a:rPr lang="en-US" altLang="zh-CN" smtClean="0"/>
              <a:t>·</a:t>
            </a:r>
            <a:r>
              <a:rPr lang="zh-CN" altLang="en-US" smtClean="0"/>
              <a:t>阿姆达尔</a:t>
            </a:r>
            <a:br>
              <a:rPr lang="zh-CN" altLang="en-US" smtClean="0"/>
            </a:br>
            <a:r>
              <a:rPr lang="zh-CN" altLang="en-US" smtClean="0"/>
              <a:t>姓名</a:t>
            </a:r>
            <a:r>
              <a:rPr lang="en-US" altLang="zh-CN" smtClean="0">
                <a:latin typeface="宋体" pitchFamily="2" charset="-122"/>
              </a:rPr>
              <a:t>(</a:t>
            </a:r>
            <a:r>
              <a:rPr lang="zh-CN" altLang="en-US" smtClean="0"/>
              <a:t>英文</a:t>
            </a:r>
            <a:r>
              <a:rPr lang="en-US" altLang="zh-CN" smtClean="0">
                <a:latin typeface="宋体" pitchFamily="2" charset="-122"/>
              </a:rPr>
              <a:t>)</a:t>
            </a:r>
            <a:r>
              <a:rPr lang="zh-CN" altLang="en-US" smtClean="0"/>
              <a:t>：</a:t>
            </a:r>
            <a:r>
              <a:rPr lang="en-US" altLang="zh-CN" smtClean="0"/>
              <a:t>Gene Amdahl</a:t>
            </a:r>
          </a:p>
          <a:p>
            <a:pPr marL="0" indent="0" eaLnBrk="1" hangingPunct="1">
              <a:buFont typeface="Wingdings" pitchFamily="2" charset="2"/>
              <a:buNone/>
            </a:pPr>
            <a:r>
              <a:rPr lang="zh-CN" altLang="en-US" smtClean="0"/>
              <a:t>出生年月：</a:t>
            </a:r>
            <a:r>
              <a:rPr lang="en-US" altLang="zh-CN" smtClean="0"/>
              <a:t>1922</a:t>
            </a:r>
            <a:r>
              <a:rPr lang="zh-CN" altLang="en-US" smtClean="0"/>
              <a:t>年</a:t>
            </a:r>
            <a:r>
              <a:rPr lang="en-US" altLang="zh-CN" smtClean="0"/>
              <a:t>11</a:t>
            </a:r>
            <a:r>
              <a:rPr lang="zh-CN" altLang="en-US" smtClean="0"/>
              <a:t>月</a:t>
            </a:r>
            <a:r>
              <a:rPr lang="en-US" altLang="zh-CN" smtClean="0"/>
              <a:t>16</a:t>
            </a:r>
            <a:r>
              <a:rPr lang="zh-CN" altLang="en-US" smtClean="0"/>
              <a:t>日</a:t>
            </a:r>
          </a:p>
          <a:p>
            <a:pPr marL="0" indent="0" eaLnBrk="1" hangingPunct="1">
              <a:buFont typeface="Wingdings" pitchFamily="2" charset="2"/>
              <a:buNone/>
            </a:pPr>
            <a:r>
              <a:rPr lang="zh-CN" altLang="en-US" smtClean="0"/>
              <a:t>出生国家</a:t>
            </a:r>
            <a:r>
              <a:rPr lang="en-US" altLang="zh-CN" smtClean="0"/>
              <a:t>/</a:t>
            </a:r>
            <a:r>
              <a:rPr lang="zh-CN" altLang="en-US" smtClean="0"/>
              <a:t>地点：美国南达科他州</a:t>
            </a:r>
          </a:p>
        </p:txBody>
      </p:sp>
      <p:pic>
        <p:nvPicPr>
          <p:cNvPr id="72709" name="Picture 4"/>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72710" name="Rectangle 5"/>
          <p:cNvSpPr>
            <a:spLocks noChangeArrowheads="1"/>
          </p:cNvSpPr>
          <p:nvPr/>
        </p:nvSpPr>
        <p:spPr bwMode="auto">
          <a:xfrm>
            <a:off x="179388" y="4508500"/>
            <a:ext cx="8856662" cy="1728788"/>
          </a:xfrm>
          <a:prstGeom prst="rect">
            <a:avLst/>
          </a:prstGeom>
          <a:noFill/>
          <a:ln w="9525">
            <a:noFill/>
            <a:miter lim="800000"/>
            <a:headEnd/>
            <a:tailEnd/>
          </a:ln>
        </p:spPr>
        <p:txBody>
          <a:bodyPr/>
          <a:lstStyle/>
          <a:p>
            <a:pPr algn="l">
              <a:spcBef>
                <a:spcPct val="20000"/>
              </a:spcBef>
              <a:buClr>
                <a:schemeClr val="bg2"/>
              </a:buClr>
              <a:buSzPct val="75000"/>
              <a:buFont typeface="Wingdings" pitchFamily="2" charset="2"/>
              <a:buNone/>
            </a:pPr>
            <a:r>
              <a:rPr lang="zh-CN" altLang="zh-CN" sz="2800">
                <a:solidFill>
                  <a:schemeClr val="bg2"/>
                </a:solidFill>
                <a:ea typeface="黑体" pitchFamily="2" charset="-122"/>
              </a:rPr>
              <a:t>教育背景：</a:t>
            </a:r>
            <a:endParaRPr lang="zh-CN" altLang="en-US" sz="2800">
              <a:solidFill>
                <a:schemeClr val="bg2"/>
              </a:solidFill>
              <a:ea typeface="黑体" pitchFamily="2" charset="-122"/>
            </a:endParaRPr>
          </a:p>
          <a:p>
            <a:pPr algn="l">
              <a:spcBef>
                <a:spcPct val="20000"/>
              </a:spcBef>
              <a:buClr>
                <a:schemeClr val="bg2"/>
              </a:buClr>
              <a:buSzPct val="75000"/>
              <a:buFont typeface="Wingdings" pitchFamily="2" charset="2"/>
              <a:buNone/>
            </a:pPr>
            <a:r>
              <a:rPr lang="zh-CN" altLang="zh-CN" sz="2800"/>
              <a:t>1948年，获南达科达州立大学工程物理科学学士学位；1952年2月，获威斯康辛大学理论物理博士学位</a:t>
            </a:r>
            <a:r>
              <a:rPr lang="zh-CN" altLang="en-US" sz="2800"/>
              <a:t>。</a:t>
            </a:r>
          </a:p>
        </p:txBody>
      </p:sp>
      <p:sp>
        <p:nvSpPr>
          <p:cNvPr id="72711" name="Rectangle 6"/>
          <p:cNvSpPr>
            <a:spLocks noChangeArrowheads="1"/>
          </p:cNvSpPr>
          <p:nvPr/>
        </p:nvSpPr>
        <p:spPr bwMode="auto">
          <a:xfrm>
            <a:off x="179388" y="3716338"/>
            <a:ext cx="8856662" cy="649287"/>
          </a:xfrm>
          <a:prstGeom prst="rect">
            <a:avLst/>
          </a:prstGeom>
          <a:noFill/>
          <a:ln w="9525">
            <a:noFill/>
            <a:miter lim="800000"/>
            <a:headEnd/>
            <a:tailEnd/>
          </a:ln>
        </p:spPr>
        <p:txBody>
          <a:bodyPr/>
          <a:lstStyle/>
          <a:p>
            <a:pPr algn="l">
              <a:spcBef>
                <a:spcPct val="20000"/>
              </a:spcBef>
              <a:buClr>
                <a:schemeClr val="bg2"/>
              </a:buClr>
              <a:buSzPct val="75000"/>
              <a:buFont typeface="Wingdings" pitchFamily="2" charset="2"/>
              <a:buNone/>
            </a:pPr>
            <a:r>
              <a:rPr lang="en-US" altLang="zh-CN" sz="2800"/>
              <a:t>《</a:t>
            </a:r>
            <a:r>
              <a:rPr lang="zh-CN" altLang="en-US" sz="2800"/>
              <a:t>计算机世界</a:t>
            </a:r>
            <a:r>
              <a:rPr lang="en-US" altLang="zh-CN" sz="2800"/>
              <a:t>》</a:t>
            </a:r>
            <a:r>
              <a:rPr lang="zh-CN" altLang="en-US" sz="2800"/>
              <a:t>将他列为</a:t>
            </a:r>
            <a:r>
              <a:rPr lang="en-US" altLang="zh-CN" sz="2800"/>
              <a:t>“</a:t>
            </a:r>
            <a:r>
              <a:rPr lang="zh-CN" altLang="en-US" sz="2800"/>
              <a:t>改变世界的</a:t>
            </a:r>
            <a:r>
              <a:rPr lang="en-US" altLang="zh-CN" sz="2800"/>
              <a:t>25</a:t>
            </a:r>
            <a:r>
              <a:rPr lang="zh-CN" altLang="en-US" sz="2800"/>
              <a:t>人</a:t>
            </a:r>
            <a:r>
              <a:rPr lang="en-US" altLang="zh-CN" sz="2800"/>
              <a:t>”</a:t>
            </a:r>
            <a:r>
              <a:rPr lang="zh-CN" altLang="en-US" sz="2800"/>
              <a:t>之一。</a:t>
            </a: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p:spPr>
        <p:txBody>
          <a:bodyPr/>
          <a:lstStyle/>
          <a:p>
            <a:fld id="{BEB9F229-F04C-4D61-A2D6-5945FAE1E227}" type="slidenum">
              <a:rPr lang="zh-CN" altLang="en-US"/>
              <a:pPr/>
              <a:t>78</a:t>
            </a:fld>
            <a:endParaRPr lang="en-US" altLang="zh-CN"/>
          </a:p>
        </p:txBody>
      </p:sp>
      <p:sp>
        <p:nvSpPr>
          <p:cNvPr id="73731" name="Rectangle 2"/>
          <p:cNvSpPr>
            <a:spLocks noGrp="1" noChangeArrowheads="1"/>
          </p:cNvSpPr>
          <p:nvPr>
            <p:ph type="title"/>
          </p:nvPr>
        </p:nvSpPr>
        <p:spPr>
          <a:xfrm>
            <a:off x="374650" y="96838"/>
            <a:ext cx="8589963" cy="523875"/>
          </a:xfrm>
        </p:spPr>
        <p:txBody>
          <a:bodyPr/>
          <a:lstStyle/>
          <a:p>
            <a:pPr eaLnBrk="1" hangingPunct="1"/>
            <a:r>
              <a:rPr lang="zh-CN" altLang="en-US" smtClean="0">
                <a:solidFill>
                  <a:srgbClr val="0000FF"/>
                </a:solidFill>
              </a:rPr>
              <a:t>吉恩</a:t>
            </a:r>
            <a:r>
              <a:rPr lang="en-US" altLang="zh-CN" smtClean="0">
                <a:solidFill>
                  <a:srgbClr val="0000FF"/>
                </a:solidFill>
              </a:rPr>
              <a:t>·</a:t>
            </a:r>
            <a:r>
              <a:rPr lang="zh-CN" altLang="en-US" smtClean="0">
                <a:solidFill>
                  <a:srgbClr val="0000FF"/>
                </a:solidFill>
              </a:rPr>
              <a:t>阿姆达尔：</a:t>
            </a:r>
            <a:r>
              <a:rPr lang="en-US" altLang="zh-CN" smtClean="0">
                <a:solidFill>
                  <a:srgbClr val="0000FF"/>
                </a:solidFill>
              </a:rPr>
              <a:t>IBM</a:t>
            </a:r>
            <a:r>
              <a:rPr lang="zh-CN" altLang="en-US" smtClean="0">
                <a:solidFill>
                  <a:srgbClr val="0000FF"/>
                </a:solidFill>
              </a:rPr>
              <a:t>大型机之父</a:t>
            </a:r>
            <a:endParaRPr lang="en-US" altLang="zh-CN" smtClean="0">
              <a:solidFill>
                <a:srgbClr val="0000FF"/>
              </a:solidFill>
            </a:endParaRPr>
          </a:p>
        </p:txBody>
      </p:sp>
      <p:sp>
        <p:nvSpPr>
          <p:cNvPr id="73732" name="Rectangle 3"/>
          <p:cNvSpPr>
            <a:spLocks noGrp="1" noChangeArrowheads="1"/>
          </p:cNvSpPr>
          <p:nvPr>
            <p:ph type="body" idx="1"/>
          </p:nvPr>
        </p:nvSpPr>
        <p:spPr>
          <a:xfrm>
            <a:off x="179388" y="908050"/>
            <a:ext cx="8856662" cy="2016125"/>
          </a:xfrm>
        </p:spPr>
        <p:txBody>
          <a:bodyPr/>
          <a:lstStyle/>
          <a:p>
            <a:pPr marL="0" indent="0" eaLnBrk="1" hangingPunct="1">
              <a:buFont typeface="Wingdings" pitchFamily="2" charset="2"/>
              <a:buNone/>
            </a:pPr>
            <a:r>
              <a:rPr lang="zh-CN" altLang="en-US" smtClean="0"/>
              <a:t>姓名</a:t>
            </a:r>
            <a:r>
              <a:rPr lang="en-US" altLang="zh-CN" smtClean="0">
                <a:latin typeface="宋体" pitchFamily="2" charset="-122"/>
              </a:rPr>
              <a:t>(</a:t>
            </a:r>
            <a:r>
              <a:rPr lang="zh-CN" altLang="en-US" smtClean="0"/>
              <a:t>中文</a:t>
            </a:r>
            <a:r>
              <a:rPr lang="en-US" altLang="zh-CN" smtClean="0">
                <a:latin typeface="宋体" pitchFamily="2" charset="-122"/>
              </a:rPr>
              <a:t>)</a:t>
            </a:r>
            <a:r>
              <a:rPr lang="zh-CN" altLang="en-US" smtClean="0"/>
              <a:t>：吉恩</a:t>
            </a:r>
            <a:r>
              <a:rPr lang="en-US" altLang="zh-CN" smtClean="0"/>
              <a:t>·</a:t>
            </a:r>
            <a:r>
              <a:rPr lang="zh-CN" altLang="en-US" smtClean="0"/>
              <a:t>阿姆达尔</a:t>
            </a:r>
            <a:br>
              <a:rPr lang="zh-CN" altLang="en-US" smtClean="0"/>
            </a:br>
            <a:r>
              <a:rPr lang="zh-CN" altLang="en-US" smtClean="0"/>
              <a:t>姓名</a:t>
            </a:r>
            <a:r>
              <a:rPr lang="en-US" altLang="zh-CN" smtClean="0">
                <a:latin typeface="宋体" pitchFamily="2" charset="-122"/>
              </a:rPr>
              <a:t>(</a:t>
            </a:r>
            <a:r>
              <a:rPr lang="zh-CN" altLang="en-US" smtClean="0"/>
              <a:t>英文</a:t>
            </a:r>
            <a:r>
              <a:rPr lang="en-US" altLang="zh-CN" smtClean="0">
                <a:latin typeface="宋体" pitchFamily="2" charset="-122"/>
              </a:rPr>
              <a:t>)</a:t>
            </a:r>
            <a:r>
              <a:rPr lang="zh-CN" altLang="en-US" smtClean="0"/>
              <a:t>：</a:t>
            </a:r>
            <a:r>
              <a:rPr lang="en-US" altLang="zh-CN" smtClean="0"/>
              <a:t>Gene Amdahl</a:t>
            </a:r>
          </a:p>
          <a:p>
            <a:pPr marL="0" indent="0" eaLnBrk="1" hangingPunct="1">
              <a:buFont typeface="Wingdings" pitchFamily="2" charset="2"/>
              <a:buNone/>
            </a:pPr>
            <a:r>
              <a:rPr lang="zh-CN" altLang="en-US" smtClean="0"/>
              <a:t>出生年月：</a:t>
            </a:r>
            <a:r>
              <a:rPr lang="en-US" altLang="zh-CN" smtClean="0"/>
              <a:t>1922</a:t>
            </a:r>
            <a:r>
              <a:rPr lang="zh-CN" altLang="en-US" smtClean="0"/>
              <a:t>年</a:t>
            </a:r>
            <a:r>
              <a:rPr lang="en-US" altLang="zh-CN" smtClean="0"/>
              <a:t>11</a:t>
            </a:r>
            <a:r>
              <a:rPr lang="zh-CN" altLang="en-US" smtClean="0"/>
              <a:t>月</a:t>
            </a:r>
            <a:r>
              <a:rPr lang="en-US" altLang="zh-CN" smtClean="0"/>
              <a:t>16</a:t>
            </a:r>
            <a:r>
              <a:rPr lang="zh-CN" altLang="en-US" smtClean="0"/>
              <a:t>日</a:t>
            </a:r>
          </a:p>
          <a:p>
            <a:pPr marL="0" indent="0" eaLnBrk="1" hangingPunct="1">
              <a:buFont typeface="Wingdings" pitchFamily="2" charset="2"/>
              <a:buNone/>
            </a:pPr>
            <a:r>
              <a:rPr lang="zh-CN" altLang="en-US" smtClean="0"/>
              <a:t>出生国家</a:t>
            </a:r>
            <a:r>
              <a:rPr lang="en-US" altLang="zh-CN" smtClean="0"/>
              <a:t>/</a:t>
            </a:r>
            <a:r>
              <a:rPr lang="zh-CN" altLang="en-US" smtClean="0"/>
              <a:t>地点：美国南达科他州</a:t>
            </a:r>
          </a:p>
        </p:txBody>
      </p:sp>
      <p:pic>
        <p:nvPicPr>
          <p:cNvPr id="73733" name="Picture 4"/>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1184773" name="Rectangle 5"/>
          <p:cNvSpPr>
            <a:spLocks noChangeArrowheads="1"/>
          </p:cNvSpPr>
          <p:nvPr/>
        </p:nvSpPr>
        <p:spPr bwMode="auto">
          <a:xfrm>
            <a:off x="179388" y="2924175"/>
            <a:ext cx="8785225" cy="3673475"/>
          </a:xfrm>
          <a:prstGeom prst="rect">
            <a:avLst/>
          </a:prstGeom>
          <a:noFill/>
          <a:ln w="9525">
            <a:noFill/>
            <a:miter lim="800000"/>
            <a:headEnd/>
            <a:tailEnd/>
          </a:ln>
        </p:spPr>
        <p:txBody>
          <a:bodyPr/>
          <a:lstStyle/>
          <a:p>
            <a:pPr marL="357188" indent="-357188" algn="l">
              <a:spcBef>
                <a:spcPct val="20000"/>
              </a:spcBef>
              <a:buClr>
                <a:schemeClr val="bg2"/>
              </a:buClr>
              <a:buSzPct val="75000"/>
              <a:buFont typeface="Wingdings" pitchFamily="2" charset="2"/>
              <a:buNone/>
            </a:pPr>
            <a:r>
              <a:rPr lang="zh-CN" altLang="en-US" sz="2800">
                <a:solidFill>
                  <a:schemeClr val="bg2"/>
                </a:solidFill>
                <a:ea typeface="黑体" pitchFamily="2" charset="-122"/>
              </a:rPr>
              <a:t>职业背景：</a:t>
            </a:r>
          </a:p>
          <a:p>
            <a:pPr marL="357188" indent="-357188" algn="l">
              <a:spcBef>
                <a:spcPct val="20000"/>
              </a:spcBef>
              <a:buClr>
                <a:schemeClr val="bg2"/>
              </a:buClr>
              <a:buSzPct val="75000"/>
              <a:buFont typeface="Wingdings" pitchFamily="2" charset="2"/>
              <a:buChar char="n"/>
            </a:pPr>
            <a:r>
              <a:rPr lang="en-US" altLang="zh-CN" sz="2800"/>
              <a:t>1952</a:t>
            </a:r>
            <a:r>
              <a:rPr lang="zh-CN" altLang="en-US" sz="2800"/>
              <a:t>年</a:t>
            </a:r>
            <a:r>
              <a:rPr lang="en-US" altLang="zh-CN" sz="2800"/>
              <a:t>6</a:t>
            </a:r>
            <a:r>
              <a:rPr lang="zh-CN" altLang="en-US" sz="2800"/>
              <a:t>月，加入</a:t>
            </a:r>
            <a:r>
              <a:rPr lang="en-US" altLang="zh-CN" sz="2800"/>
              <a:t>IBM</a:t>
            </a:r>
            <a:endParaRPr lang="zh-CN" altLang="en-US" sz="2800"/>
          </a:p>
          <a:p>
            <a:pPr marL="357188" indent="-357188" algn="l">
              <a:spcBef>
                <a:spcPct val="20000"/>
              </a:spcBef>
              <a:buClr>
                <a:schemeClr val="bg2"/>
              </a:buClr>
              <a:buSzPct val="75000"/>
              <a:buFont typeface="Wingdings" pitchFamily="2" charset="2"/>
              <a:buChar char="n"/>
            </a:pPr>
            <a:r>
              <a:rPr lang="en-US" altLang="zh-CN" sz="2800"/>
              <a:t>1970</a:t>
            </a:r>
            <a:r>
              <a:rPr lang="zh-CN" altLang="en-US" sz="2800"/>
              <a:t>年，离开</a:t>
            </a:r>
            <a:r>
              <a:rPr lang="en-US" altLang="zh-CN" sz="2800"/>
              <a:t>IBM</a:t>
            </a:r>
            <a:r>
              <a:rPr lang="zh-CN" altLang="en-US" sz="2800"/>
              <a:t>，自己创办阿姆达尔公司</a:t>
            </a:r>
          </a:p>
          <a:p>
            <a:pPr marL="357188" indent="-357188" algn="l">
              <a:spcBef>
                <a:spcPct val="20000"/>
              </a:spcBef>
              <a:buClr>
                <a:schemeClr val="bg2"/>
              </a:buClr>
              <a:buSzPct val="75000"/>
              <a:buFont typeface="Wingdings" pitchFamily="2" charset="2"/>
              <a:buChar char="n"/>
            </a:pPr>
            <a:r>
              <a:rPr lang="en-US" altLang="zh-CN" sz="2800"/>
              <a:t>1980</a:t>
            </a:r>
            <a:r>
              <a:rPr lang="zh-CN" altLang="en-US" sz="2800"/>
              <a:t>年</a:t>
            </a:r>
            <a:r>
              <a:rPr lang="en-US" altLang="zh-CN" sz="2800"/>
              <a:t>3</a:t>
            </a:r>
            <a:r>
              <a:rPr lang="zh-CN" altLang="en-US" sz="2800"/>
              <a:t>月，创办三步曲公司</a:t>
            </a:r>
            <a:r>
              <a:rPr lang="en-US" altLang="zh-CN" sz="2800">
                <a:latin typeface="宋体" pitchFamily="2" charset="-122"/>
              </a:rPr>
              <a:t>(</a:t>
            </a:r>
            <a:r>
              <a:rPr lang="en-US" altLang="zh-CN" sz="2800"/>
              <a:t>Trilogy</a:t>
            </a:r>
            <a:r>
              <a:rPr lang="en-US" altLang="zh-CN" sz="2800">
                <a:latin typeface="宋体" pitchFamily="2" charset="-122"/>
              </a:rPr>
              <a:t>)</a:t>
            </a:r>
          </a:p>
          <a:p>
            <a:pPr marL="357188" indent="-357188" algn="l">
              <a:spcBef>
                <a:spcPct val="20000"/>
              </a:spcBef>
              <a:buClr>
                <a:schemeClr val="bg2"/>
              </a:buClr>
              <a:buSzPct val="75000"/>
              <a:buFont typeface="Wingdings" pitchFamily="2" charset="2"/>
              <a:buChar char="n"/>
            </a:pPr>
            <a:r>
              <a:rPr lang="en-US" altLang="zh-CN" sz="2800"/>
              <a:t>1982</a:t>
            </a:r>
            <a:r>
              <a:rPr lang="zh-CN" altLang="en-US" sz="2800"/>
              <a:t>年，创立</a:t>
            </a:r>
            <a:r>
              <a:rPr lang="en-US" altLang="zh-CN" sz="2800"/>
              <a:t>Grid</a:t>
            </a:r>
            <a:r>
              <a:rPr lang="zh-CN" altLang="en-US" sz="2800"/>
              <a:t>系统公司</a:t>
            </a:r>
          </a:p>
          <a:p>
            <a:pPr marL="357188" indent="-357188" algn="l">
              <a:spcBef>
                <a:spcPct val="20000"/>
              </a:spcBef>
              <a:buClr>
                <a:schemeClr val="bg2"/>
              </a:buClr>
              <a:buSzPct val="75000"/>
              <a:buFont typeface="Wingdings" pitchFamily="2" charset="2"/>
              <a:buChar char="n"/>
            </a:pPr>
            <a:r>
              <a:rPr lang="en-US" altLang="zh-CN" sz="2800"/>
              <a:t>1987</a:t>
            </a:r>
            <a:r>
              <a:rPr lang="zh-CN" altLang="en-US" sz="2800"/>
              <a:t>年，创建</a:t>
            </a:r>
            <a:r>
              <a:rPr lang="en-US" altLang="zh-CN" sz="2800"/>
              <a:t>Andor</a:t>
            </a:r>
            <a:r>
              <a:rPr lang="zh-CN" altLang="en-US" sz="2800"/>
              <a:t>系统公司</a:t>
            </a:r>
          </a:p>
          <a:p>
            <a:pPr marL="357188" indent="-357188" algn="l">
              <a:spcBef>
                <a:spcPct val="20000"/>
              </a:spcBef>
              <a:buClr>
                <a:schemeClr val="bg2"/>
              </a:buClr>
              <a:buSzPct val="75000"/>
              <a:buFont typeface="Wingdings" pitchFamily="2" charset="2"/>
              <a:buChar char="n"/>
            </a:pPr>
            <a:r>
              <a:rPr lang="en-US" altLang="zh-CN" sz="2800"/>
              <a:t>1996</a:t>
            </a:r>
            <a:r>
              <a:rPr lang="zh-CN" altLang="en-US" sz="2800"/>
              <a:t>年，创办商业数据服务公司</a:t>
            </a:r>
            <a:r>
              <a:rPr lang="en-US" altLang="zh-CN" sz="2800">
                <a:latin typeface="宋体" pitchFamily="2" charset="-122"/>
              </a:rPr>
              <a:t>(</a:t>
            </a:r>
            <a:r>
              <a:rPr lang="en-US" altLang="zh-CN" sz="2800"/>
              <a:t>CDS</a:t>
            </a:r>
            <a:r>
              <a:rPr lang="en-US" altLang="zh-CN" sz="2800">
                <a:latin typeface="宋体" pitchFamily="2" charset="-122"/>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84773">
                                            <p:txEl>
                                              <p:pRg st="1" end="1"/>
                                            </p:txEl>
                                          </p:spTgt>
                                        </p:tgtEl>
                                        <p:attrNameLst>
                                          <p:attrName>style.visibility</p:attrName>
                                        </p:attrNameLst>
                                      </p:cBhvr>
                                      <p:to>
                                        <p:strVal val="visible"/>
                                      </p:to>
                                    </p:set>
                                    <p:animEffect transition="in" filter="slide(fromBottom)">
                                      <p:cBhvr>
                                        <p:cTn id="7" dur="500"/>
                                        <p:tgtEl>
                                          <p:spTgt spid="1184773">
                                            <p:txEl>
                                              <p:pRg st="1" end="1"/>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184773">
                                            <p:txEl>
                                              <p:pRg st="2" end="2"/>
                                            </p:txEl>
                                          </p:spTgt>
                                        </p:tgtEl>
                                        <p:attrNameLst>
                                          <p:attrName>style.visibility</p:attrName>
                                        </p:attrNameLst>
                                      </p:cBhvr>
                                      <p:to>
                                        <p:strVal val="visible"/>
                                      </p:to>
                                    </p:set>
                                    <p:animEffect transition="in" filter="slide(fromBottom)">
                                      <p:cBhvr>
                                        <p:cTn id="11" dur="500"/>
                                        <p:tgtEl>
                                          <p:spTgt spid="1184773">
                                            <p:txEl>
                                              <p:pRg st="2" end="2"/>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184773">
                                            <p:txEl>
                                              <p:pRg st="3" end="3"/>
                                            </p:txEl>
                                          </p:spTgt>
                                        </p:tgtEl>
                                        <p:attrNameLst>
                                          <p:attrName>style.visibility</p:attrName>
                                        </p:attrNameLst>
                                      </p:cBhvr>
                                      <p:to>
                                        <p:strVal val="visible"/>
                                      </p:to>
                                    </p:set>
                                    <p:animEffect transition="in" filter="slide(fromBottom)">
                                      <p:cBhvr>
                                        <p:cTn id="15" dur="500"/>
                                        <p:tgtEl>
                                          <p:spTgt spid="1184773">
                                            <p:txEl>
                                              <p:pRg st="3" end="3"/>
                                            </p:txEl>
                                          </p:spTgt>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1184773">
                                            <p:txEl>
                                              <p:pRg st="4" end="4"/>
                                            </p:txEl>
                                          </p:spTgt>
                                        </p:tgtEl>
                                        <p:attrNameLst>
                                          <p:attrName>style.visibility</p:attrName>
                                        </p:attrNameLst>
                                      </p:cBhvr>
                                      <p:to>
                                        <p:strVal val="visible"/>
                                      </p:to>
                                    </p:set>
                                    <p:animEffect transition="in" filter="slide(fromBottom)">
                                      <p:cBhvr>
                                        <p:cTn id="19" dur="500"/>
                                        <p:tgtEl>
                                          <p:spTgt spid="1184773">
                                            <p:txEl>
                                              <p:pRg st="4" end="4"/>
                                            </p:txEl>
                                          </p:spTgt>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1184773">
                                            <p:txEl>
                                              <p:pRg st="5" end="5"/>
                                            </p:txEl>
                                          </p:spTgt>
                                        </p:tgtEl>
                                        <p:attrNameLst>
                                          <p:attrName>style.visibility</p:attrName>
                                        </p:attrNameLst>
                                      </p:cBhvr>
                                      <p:to>
                                        <p:strVal val="visible"/>
                                      </p:to>
                                    </p:set>
                                    <p:animEffect transition="in" filter="slide(fromBottom)">
                                      <p:cBhvr>
                                        <p:cTn id="23" dur="500"/>
                                        <p:tgtEl>
                                          <p:spTgt spid="1184773">
                                            <p:txEl>
                                              <p:pRg st="5" end="5"/>
                                            </p:txEl>
                                          </p:spTgt>
                                        </p:tgtEl>
                                      </p:cBhvr>
                                    </p:animEffect>
                                  </p:childTnLst>
                                </p:cTn>
                              </p:par>
                            </p:childTnLst>
                          </p:cTn>
                        </p:par>
                        <p:par>
                          <p:cTn id="24" fill="hold">
                            <p:stCondLst>
                              <p:cond delay="2500"/>
                            </p:stCondLst>
                            <p:childTnLst>
                              <p:par>
                                <p:cTn id="25" presetID="12" presetClass="entr" presetSubtype="4" fill="hold" nodeType="afterEffect">
                                  <p:stCondLst>
                                    <p:cond delay="0"/>
                                  </p:stCondLst>
                                  <p:childTnLst>
                                    <p:set>
                                      <p:cBhvr>
                                        <p:cTn id="26" dur="1" fill="hold">
                                          <p:stCondLst>
                                            <p:cond delay="0"/>
                                          </p:stCondLst>
                                        </p:cTn>
                                        <p:tgtEl>
                                          <p:spTgt spid="1184773">
                                            <p:txEl>
                                              <p:pRg st="6" end="6"/>
                                            </p:txEl>
                                          </p:spTgt>
                                        </p:tgtEl>
                                        <p:attrNameLst>
                                          <p:attrName>style.visibility</p:attrName>
                                        </p:attrNameLst>
                                      </p:cBhvr>
                                      <p:to>
                                        <p:strVal val="visible"/>
                                      </p:to>
                                    </p:set>
                                    <p:animEffect transition="in" filter="slide(fromBottom)">
                                      <p:cBhvr>
                                        <p:cTn id="27" dur="500"/>
                                        <p:tgtEl>
                                          <p:spTgt spid="11847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p:spPr>
        <p:txBody>
          <a:bodyPr/>
          <a:lstStyle/>
          <a:p>
            <a:fld id="{23D52FB8-9D5A-4E35-B838-1E1A96AC2D31}" type="slidenum">
              <a:rPr lang="zh-CN" altLang="en-US"/>
              <a:pPr/>
              <a:t>79</a:t>
            </a:fld>
            <a:endParaRPr lang="en-US" altLang="zh-CN"/>
          </a:p>
        </p:txBody>
      </p:sp>
      <p:sp>
        <p:nvSpPr>
          <p:cNvPr id="74755" name="Rectangle 2"/>
          <p:cNvSpPr>
            <a:spLocks noGrp="1" noChangeArrowheads="1"/>
          </p:cNvSpPr>
          <p:nvPr>
            <p:ph type="title"/>
          </p:nvPr>
        </p:nvSpPr>
        <p:spPr>
          <a:xfrm>
            <a:off x="374650" y="96838"/>
            <a:ext cx="8589963" cy="523875"/>
          </a:xfrm>
        </p:spPr>
        <p:txBody>
          <a:bodyPr/>
          <a:lstStyle/>
          <a:p>
            <a:pPr eaLnBrk="1" hangingPunct="1"/>
            <a:r>
              <a:rPr lang="zh-CN" altLang="en-US" smtClean="0">
                <a:solidFill>
                  <a:srgbClr val="0000FF"/>
                </a:solidFill>
              </a:rPr>
              <a:t>吉恩</a:t>
            </a:r>
            <a:r>
              <a:rPr lang="en-US" altLang="zh-CN" smtClean="0">
                <a:solidFill>
                  <a:srgbClr val="0000FF"/>
                </a:solidFill>
              </a:rPr>
              <a:t>·</a:t>
            </a:r>
            <a:r>
              <a:rPr lang="zh-CN" altLang="en-US" smtClean="0">
                <a:solidFill>
                  <a:srgbClr val="0000FF"/>
                </a:solidFill>
              </a:rPr>
              <a:t>阿姆达尔：</a:t>
            </a:r>
            <a:r>
              <a:rPr lang="en-US" altLang="zh-CN" smtClean="0">
                <a:solidFill>
                  <a:srgbClr val="0000FF"/>
                </a:solidFill>
              </a:rPr>
              <a:t>IBM</a:t>
            </a:r>
            <a:r>
              <a:rPr lang="zh-CN" altLang="en-US" smtClean="0">
                <a:solidFill>
                  <a:srgbClr val="0000FF"/>
                </a:solidFill>
              </a:rPr>
              <a:t>大型机之父</a:t>
            </a:r>
            <a:endParaRPr lang="en-US" altLang="zh-CN" smtClean="0">
              <a:solidFill>
                <a:srgbClr val="0000FF"/>
              </a:solidFill>
            </a:endParaRPr>
          </a:p>
        </p:txBody>
      </p:sp>
      <p:pic>
        <p:nvPicPr>
          <p:cNvPr id="74756" name="Picture 3"/>
          <p:cNvPicPr>
            <a:picLocks noChangeAspect="1" noChangeArrowheads="1"/>
          </p:cNvPicPr>
          <p:nvPr/>
        </p:nvPicPr>
        <p:blipFill>
          <a:blip r:embed="rId2" cstate="print"/>
          <a:srcRect/>
          <a:stretch>
            <a:fillRect/>
          </a:stretch>
        </p:blipFill>
        <p:spPr bwMode="auto">
          <a:xfrm>
            <a:off x="5616575" y="490538"/>
            <a:ext cx="3419475" cy="3009900"/>
          </a:xfrm>
          <a:prstGeom prst="rect">
            <a:avLst/>
          </a:prstGeom>
          <a:noFill/>
          <a:ln w="28575" algn="ctr">
            <a:noFill/>
            <a:miter lim="800000"/>
            <a:headEnd/>
            <a:tailEnd type="none" w="med" len="lg"/>
          </a:ln>
        </p:spPr>
      </p:pic>
      <p:sp>
        <p:nvSpPr>
          <p:cNvPr id="1185796" name="Rectangle 4"/>
          <p:cNvSpPr>
            <a:spLocks noChangeArrowheads="1"/>
          </p:cNvSpPr>
          <p:nvPr/>
        </p:nvSpPr>
        <p:spPr bwMode="auto">
          <a:xfrm>
            <a:off x="179388" y="981075"/>
            <a:ext cx="5400675" cy="5616575"/>
          </a:xfrm>
          <a:prstGeom prst="rect">
            <a:avLst/>
          </a:prstGeom>
          <a:noFill/>
          <a:ln w="9525">
            <a:noFill/>
            <a:miter lim="800000"/>
            <a:headEnd/>
            <a:tailEnd/>
          </a:ln>
        </p:spPr>
        <p:txBody>
          <a:bodyPr/>
          <a:lstStyle/>
          <a:p>
            <a:pPr marL="357188" indent="-357188" algn="l">
              <a:spcBef>
                <a:spcPct val="20000"/>
              </a:spcBef>
              <a:buClr>
                <a:schemeClr val="bg2"/>
              </a:buClr>
              <a:buSzPct val="75000"/>
              <a:buFont typeface="Wingdings" pitchFamily="2" charset="2"/>
              <a:buChar char="n"/>
            </a:pPr>
            <a:r>
              <a:rPr lang="zh-CN" altLang="en-US" sz="2800"/>
              <a:t>领导</a:t>
            </a:r>
            <a:r>
              <a:rPr lang="en-US" altLang="zh-CN" sz="2800"/>
              <a:t>IBM 360</a:t>
            </a:r>
            <a:r>
              <a:rPr lang="zh-CN" altLang="en-US" sz="2800"/>
              <a:t>的设计工作。他提出：</a:t>
            </a:r>
            <a:r>
              <a:rPr lang="en-US" altLang="zh-CN" sz="2800"/>
              <a:t>360</a:t>
            </a:r>
            <a:r>
              <a:rPr lang="zh-CN" altLang="en-US" sz="2800"/>
              <a:t>应是一条向下兼容的生产线，可使软件和设备用在这一家族的每个成员身上。</a:t>
            </a:r>
          </a:p>
          <a:p>
            <a:pPr marL="357188" indent="-357188" algn="l">
              <a:spcBef>
                <a:spcPct val="20000"/>
              </a:spcBef>
              <a:buClr>
                <a:schemeClr val="bg2"/>
              </a:buClr>
              <a:buSzPct val="75000"/>
              <a:buFont typeface="Wingdings" pitchFamily="2" charset="2"/>
              <a:buChar char="n"/>
            </a:pPr>
            <a:r>
              <a:rPr lang="zh-CN" altLang="en-US" sz="2800"/>
              <a:t>从</a:t>
            </a:r>
            <a:r>
              <a:rPr lang="en-US" altLang="zh-CN" sz="2800"/>
              <a:t>1961</a:t>
            </a:r>
            <a:r>
              <a:rPr lang="zh-CN" altLang="en-US" sz="2800"/>
              <a:t>年到</a:t>
            </a:r>
            <a:r>
              <a:rPr lang="en-US" altLang="zh-CN" sz="2800"/>
              <a:t>1964</a:t>
            </a:r>
            <a:r>
              <a:rPr lang="zh-CN" altLang="en-US" sz="2800"/>
              <a:t>年，研制一共花了</a:t>
            </a:r>
            <a:r>
              <a:rPr lang="en-US" altLang="zh-CN" sz="2800"/>
              <a:t>3</a:t>
            </a:r>
            <a:r>
              <a:rPr lang="zh-CN" altLang="en-US" sz="2800"/>
              <a:t>年时间，耗费</a:t>
            </a:r>
            <a:r>
              <a:rPr lang="en-US" altLang="zh-CN" sz="2800"/>
              <a:t>50</a:t>
            </a:r>
            <a:r>
              <a:rPr lang="zh-CN" altLang="en-US" sz="2800"/>
              <a:t>多亿美元，超过二战时原子弹的研制费用。</a:t>
            </a:r>
          </a:p>
          <a:p>
            <a:pPr marL="357188" indent="-357188" algn="l">
              <a:spcBef>
                <a:spcPct val="20000"/>
              </a:spcBef>
              <a:buClr>
                <a:schemeClr val="bg2"/>
              </a:buClr>
              <a:buSzPct val="75000"/>
              <a:buFont typeface="Wingdings" pitchFamily="2" charset="2"/>
              <a:buChar char="n"/>
            </a:pPr>
            <a:r>
              <a:rPr lang="zh-CN" altLang="en-US" sz="2800"/>
              <a:t>这一产品加上后来</a:t>
            </a:r>
            <a:r>
              <a:rPr lang="en-US" altLang="zh-CN" sz="2800"/>
              <a:t>370</a:t>
            </a:r>
            <a:r>
              <a:rPr lang="zh-CN" altLang="en-US" sz="2800"/>
              <a:t>系列，成为历史上销售量最大的计算机家族。</a:t>
            </a:r>
            <a:endParaRPr lang="en-US" altLang="zh-CN" sz="28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85796">
                                            <p:txEl>
                                              <p:pRg st="0" end="0"/>
                                            </p:txEl>
                                          </p:spTgt>
                                        </p:tgtEl>
                                        <p:attrNameLst>
                                          <p:attrName>style.visibility</p:attrName>
                                        </p:attrNameLst>
                                      </p:cBhvr>
                                      <p:to>
                                        <p:strVal val="visible"/>
                                      </p:to>
                                    </p:set>
                                    <p:animEffect transition="in" filter="slide(fromBottom)">
                                      <p:cBhvr>
                                        <p:cTn id="7" dur="500"/>
                                        <p:tgtEl>
                                          <p:spTgt spid="1185796">
                                            <p:txEl>
                                              <p:pRg st="0" end="0"/>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185796">
                                            <p:txEl>
                                              <p:pRg st="1" end="1"/>
                                            </p:txEl>
                                          </p:spTgt>
                                        </p:tgtEl>
                                        <p:attrNameLst>
                                          <p:attrName>style.visibility</p:attrName>
                                        </p:attrNameLst>
                                      </p:cBhvr>
                                      <p:to>
                                        <p:strVal val="visible"/>
                                      </p:to>
                                    </p:set>
                                    <p:animEffect transition="in" filter="slide(fromBottom)">
                                      <p:cBhvr>
                                        <p:cTn id="11" dur="500"/>
                                        <p:tgtEl>
                                          <p:spTgt spid="1185796">
                                            <p:txEl>
                                              <p:pRg st="1" end="1"/>
                                            </p:txEl>
                                          </p:spTgt>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185796">
                                            <p:txEl>
                                              <p:pRg st="2" end="2"/>
                                            </p:txEl>
                                          </p:spTgt>
                                        </p:tgtEl>
                                        <p:attrNameLst>
                                          <p:attrName>style.visibility</p:attrName>
                                        </p:attrNameLst>
                                      </p:cBhvr>
                                      <p:to>
                                        <p:strVal val="visible"/>
                                      </p:to>
                                    </p:set>
                                    <p:animEffect transition="in" filter="slide(fromBottom)">
                                      <p:cBhvr>
                                        <p:cTn id="15" dur="500"/>
                                        <p:tgtEl>
                                          <p:spTgt spid="11857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48304948-543A-4D1F-BB35-F296AC3F400C}" type="slidenum">
              <a:rPr lang="zh-CN" altLang="en-US"/>
              <a:pPr/>
              <a:t>8</a:t>
            </a:fld>
            <a:endParaRPr lang="en-US" altLang="zh-CN"/>
          </a:p>
        </p:txBody>
      </p:sp>
      <p:sp>
        <p:nvSpPr>
          <p:cNvPr id="19459" name="Rectangle 2"/>
          <p:cNvSpPr>
            <a:spLocks noGrp="1" noChangeArrowheads="1"/>
          </p:cNvSpPr>
          <p:nvPr>
            <p:ph type="title"/>
          </p:nvPr>
        </p:nvSpPr>
        <p:spPr/>
        <p:txBody>
          <a:bodyPr/>
          <a:lstStyle/>
          <a:p>
            <a:pPr eaLnBrk="1" hangingPunct="1"/>
            <a:r>
              <a:rPr lang="zh-CN" altLang="en-US" smtClean="0"/>
              <a:t>一、发展经历</a:t>
            </a:r>
          </a:p>
        </p:txBody>
      </p:sp>
      <p:sp>
        <p:nvSpPr>
          <p:cNvPr id="19460" name="Rectangle 3"/>
          <p:cNvSpPr>
            <a:spLocks noGrp="1" noChangeArrowheads="1"/>
          </p:cNvSpPr>
          <p:nvPr>
            <p:ph type="body" idx="1"/>
          </p:nvPr>
        </p:nvSpPr>
        <p:spPr>
          <a:xfrm>
            <a:off x="457200" y="765175"/>
            <a:ext cx="8362950" cy="5832475"/>
          </a:xfrm>
        </p:spPr>
        <p:txBody>
          <a:bodyPr/>
          <a:lstStyle/>
          <a:p>
            <a:pPr eaLnBrk="1" hangingPunct="1"/>
            <a:r>
              <a:rPr lang="zh-CN" altLang="en-US" smtClean="0"/>
              <a:t>第</a:t>
            </a:r>
            <a:r>
              <a:rPr lang="en-US" altLang="zh-CN" smtClean="0"/>
              <a:t>0</a:t>
            </a:r>
            <a:r>
              <a:rPr lang="zh-CN" altLang="en-US" smtClean="0"/>
              <a:t>代：机械计算器</a:t>
            </a:r>
            <a:br>
              <a:rPr lang="zh-CN" altLang="en-US" smtClean="0"/>
            </a:br>
            <a:r>
              <a:rPr lang="zh-CN" altLang="en-US" smtClean="0"/>
              <a:t>算盘、计算尺、手摇机械计算器</a:t>
            </a:r>
          </a:p>
          <a:p>
            <a:pPr eaLnBrk="1" hangingPunct="1"/>
            <a:r>
              <a:rPr lang="zh-CN" altLang="en-US" smtClean="0"/>
              <a:t>第</a:t>
            </a:r>
            <a:r>
              <a:rPr lang="en-US" altLang="zh-CN" smtClean="0"/>
              <a:t>1</a:t>
            </a:r>
            <a:r>
              <a:rPr lang="zh-CN" altLang="en-US" smtClean="0"/>
              <a:t>代</a:t>
            </a:r>
            <a:r>
              <a:rPr lang="en-US" altLang="zh-CN" smtClean="0">
                <a:latin typeface="宋体" pitchFamily="2" charset="-122"/>
              </a:rPr>
              <a:t>(</a:t>
            </a:r>
            <a:r>
              <a:rPr lang="en-US" altLang="zh-CN" smtClean="0"/>
              <a:t>1946</a:t>
            </a:r>
            <a:r>
              <a:rPr lang="zh-CN" altLang="en-US" smtClean="0"/>
              <a:t>～</a:t>
            </a:r>
            <a:r>
              <a:rPr lang="en-US" altLang="zh-CN" smtClean="0"/>
              <a:t>1954</a:t>
            </a:r>
            <a:r>
              <a:rPr lang="en-US" altLang="zh-CN" smtClean="0">
                <a:latin typeface="宋体" pitchFamily="2" charset="-122"/>
              </a:rPr>
              <a:t>)</a:t>
            </a:r>
            <a:r>
              <a:rPr lang="zh-CN" altLang="en-US" smtClean="0"/>
              <a:t>：</a:t>
            </a:r>
            <a:r>
              <a:rPr lang="zh-CN" altLang="en-US" smtClean="0">
                <a:solidFill>
                  <a:srgbClr val="FF0000"/>
                </a:solidFill>
              </a:rPr>
              <a:t>电子管</a:t>
            </a:r>
            <a:r>
              <a:rPr lang="zh-CN" altLang="en-US" smtClean="0"/>
              <a:t>计算机</a:t>
            </a:r>
            <a:br>
              <a:rPr lang="zh-CN" altLang="en-US" smtClean="0"/>
            </a:br>
            <a:r>
              <a:rPr lang="zh-CN" altLang="en-US" smtClean="0"/>
              <a:t>电子管、电磁继电器，机器语言编程</a:t>
            </a:r>
            <a:br>
              <a:rPr lang="zh-CN" altLang="en-US" smtClean="0"/>
            </a:br>
            <a:r>
              <a:rPr lang="zh-CN" altLang="en-US" smtClean="0"/>
              <a:t>如：</a:t>
            </a:r>
            <a:r>
              <a:rPr lang="en-US" altLang="zh-CN" smtClean="0"/>
              <a:t>ENIAC</a:t>
            </a:r>
            <a:r>
              <a:rPr lang="zh-CN" altLang="en-US" smtClean="0"/>
              <a:t>、</a:t>
            </a:r>
            <a:r>
              <a:rPr lang="en-US" altLang="zh-CN" smtClean="0"/>
              <a:t>IBM 701</a:t>
            </a:r>
            <a:endParaRPr lang="zh-CN" altLang="en-US" smtClean="0"/>
          </a:p>
          <a:p>
            <a:pPr eaLnBrk="1" hangingPunct="1"/>
            <a:r>
              <a:rPr lang="zh-CN" altLang="en-US" smtClean="0"/>
              <a:t>第</a:t>
            </a:r>
            <a:r>
              <a:rPr lang="en-US" altLang="zh-CN" smtClean="0"/>
              <a:t>2</a:t>
            </a:r>
            <a:r>
              <a:rPr lang="zh-CN" altLang="en-US" smtClean="0"/>
              <a:t>代</a:t>
            </a:r>
            <a:r>
              <a:rPr lang="en-US" altLang="zh-CN" smtClean="0">
                <a:latin typeface="宋体" pitchFamily="2" charset="-122"/>
              </a:rPr>
              <a:t>(</a:t>
            </a:r>
            <a:r>
              <a:rPr lang="en-US" altLang="zh-CN" smtClean="0"/>
              <a:t>1955</a:t>
            </a:r>
            <a:r>
              <a:rPr lang="zh-CN" altLang="en-US" smtClean="0"/>
              <a:t>～</a:t>
            </a:r>
            <a:r>
              <a:rPr lang="en-US" altLang="zh-CN" smtClean="0"/>
              <a:t>1964</a:t>
            </a:r>
            <a:r>
              <a:rPr lang="en-US" altLang="zh-CN" smtClean="0">
                <a:latin typeface="宋体" pitchFamily="2" charset="-122"/>
              </a:rPr>
              <a:t>)</a:t>
            </a:r>
            <a:r>
              <a:rPr lang="zh-CN" altLang="en-US" smtClean="0"/>
              <a:t>：</a:t>
            </a:r>
            <a:r>
              <a:rPr lang="zh-CN" altLang="en-US" smtClean="0">
                <a:solidFill>
                  <a:srgbClr val="FF0000"/>
                </a:solidFill>
              </a:rPr>
              <a:t>晶体管</a:t>
            </a:r>
            <a:r>
              <a:rPr lang="zh-CN" altLang="en-US" smtClean="0"/>
              <a:t>计算机</a:t>
            </a:r>
            <a:br>
              <a:rPr lang="zh-CN" altLang="en-US" smtClean="0"/>
            </a:br>
            <a:r>
              <a:rPr lang="zh-CN" altLang="en-US" smtClean="0"/>
              <a:t>晶体管、磁芯，监控程序，高级语言</a:t>
            </a:r>
            <a:br>
              <a:rPr lang="zh-CN" altLang="en-US" smtClean="0"/>
            </a:br>
            <a:r>
              <a:rPr lang="zh-CN" altLang="en-US" smtClean="0"/>
              <a:t>如：</a:t>
            </a:r>
            <a:r>
              <a:rPr lang="en-US" altLang="zh-CN" smtClean="0"/>
              <a:t>IBM 7030</a:t>
            </a:r>
            <a:r>
              <a:rPr lang="zh-CN" altLang="en-US" smtClean="0"/>
              <a:t>、</a:t>
            </a:r>
            <a:r>
              <a:rPr lang="en-US" altLang="zh-CN" smtClean="0"/>
              <a:t>Univac LARC</a:t>
            </a:r>
            <a:endParaRPr lang="zh-CN" altLang="en-US" smtClean="0"/>
          </a:p>
          <a:p>
            <a:pPr eaLnBrk="1" hangingPunct="1"/>
            <a:r>
              <a:rPr lang="zh-CN" altLang="en-US" smtClean="0">
                <a:solidFill>
                  <a:srgbClr val="777777"/>
                </a:solidFill>
              </a:rPr>
              <a:t>第</a:t>
            </a:r>
            <a:r>
              <a:rPr lang="en-US" altLang="zh-CN" smtClean="0">
                <a:solidFill>
                  <a:srgbClr val="777777"/>
                </a:solidFill>
              </a:rPr>
              <a:t>3</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1965</a:t>
            </a:r>
            <a:r>
              <a:rPr lang="zh-CN" altLang="en-US" smtClean="0">
                <a:solidFill>
                  <a:srgbClr val="777777"/>
                </a:solidFill>
              </a:rPr>
              <a:t>～</a:t>
            </a:r>
            <a:r>
              <a:rPr lang="en-US" altLang="zh-CN" smtClean="0">
                <a:solidFill>
                  <a:srgbClr val="777777"/>
                </a:solidFill>
              </a:rPr>
              <a:t>1974</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中小规模集成电路</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4</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1975</a:t>
            </a:r>
            <a:r>
              <a:rPr lang="zh-CN" altLang="en-US" smtClean="0">
                <a:solidFill>
                  <a:srgbClr val="777777"/>
                </a:solidFill>
              </a:rPr>
              <a:t>～</a:t>
            </a:r>
            <a:r>
              <a:rPr lang="en-US" altLang="zh-CN" smtClean="0">
                <a:solidFill>
                  <a:srgbClr val="777777"/>
                </a:solidFill>
              </a:rPr>
              <a:t>1990</a:t>
            </a:r>
            <a:r>
              <a:rPr lang="en-US" altLang="zh-CN" smtClean="0">
                <a:solidFill>
                  <a:srgbClr val="777777"/>
                </a:solidFill>
                <a:latin typeface="宋体" pitchFamily="2" charset="-122"/>
              </a:rPr>
              <a:t>)</a:t>
            </a:r>
            <a:r>
              <a:rPr lang="zh-CN" altLang="en-US" smtClean="0">
                <a:solidFill>
                  <a:srgbClr val="777777"/>
                </a:solidFill>
              </a:rPr>
              <a:t>：</a:t>
            </a:r>
            <a:r>
              <a:rPr lang="zh-CN" altLang="en-US" smtClean="0">
                <a:solidFill>
                  <a:srgbClr val="FF6699"/>
                </a:solidFill>
              </a:rPr>
              <a:t>超大规模集成电路</a:t>
            </a:r>
            <a:r>
              <a:rPr lang="zh-CN" altLang="en-US" smtClean="0">
                <a:solidFill>
                  <a:srgbClr val="777777"/>
                </a:solidFill>
              </a:rPr>
              <a:t>计算机</a:t>
            </a:r>
          </a:p>
          <a:p>
            <a:pPr eaLnBrk="1" hangingPunct="1"/>
            <a:r>
              <a:rPr lang="zh-CN" altLang="en-US" smtClean="0">
                <a:solidFill>
                  <a:srgbClr val="777777"/>
                </a:solidFill>
              </a:rPr>
              <a:t>第</a:t>
            </a:r>
            <a:r>
              <a:rPr lang="en-US" altLang="zh-CN" smtClean="0">
                <a:solidFill>
                  <a:srgbClr val="777777"/>
                </a:solidFill>
              </a:rPr>
              <a:t>5</a:t>
            </a:r>
            <a:r>
              <a:rPr lang="zh-CN" altLang="en-US" smtClean="0">
                <a:solidFill>
                  <a:srgbClr val="777777"/>
                </a:solidFill>
              </a:rPr>
              <a:t>代</a:t>
            </a:r>
            <a:r>
              <a:rPr lang="en-US" altLang="zh-CN" smtClean="0">
                <a:solidFill>
                  <a:srgbClr val="777777"/>
                </a:solidFill>
                <a:latin typeface="宋体" pitchFamily="2" charset="-122"/>
              </a:rPr>
              <a:t>(</a:t>
            </a:r>
            <a:r>
              <a:rPr lang="en-US" altLang="zh-CN" smtClean="0">
                <a:solidFill>
                  <a:srgbClr val="777777"/>
                </a:solidFill>
              </a:rPr>
              <a:t>1991</a:t>
            </a:r>
            <a:r>
              <a:rPr lang="zh-CN" altLang="en-US" smtClean="0">
                <a:solidFill>
                  <a:srgbClr val="777777"/>
                </a:solidFill>
              </a:rPr>
              <a:t>～？</a:t>
            </a:r>
            <a:r>
              <a:rPr lang="en-US" altLang="zh-CN" smtClean="0">
                <a:solidFill>
                  <a:srgbClr val="777777"/>
                </a:solidFill>
                <a:latin typeface="宋体" pitchFamily="2" charset="-122"/>
              </a:rPr>
              <a:t>)</a:t>
            </a:r>
            <a:r>
              <a:rPr lang="zh-CN" altLang="en-US" smtClean="0">
                <a:solidFill>
                  <a:srgbClr val="777777"/>
                </a:solidFill>
              </a:rPr>
              <a:t>：高性能智能计算机</a:t>
            </a:r>
          </a:p>
        </p:txBody>
      </p:sp>
      <p:sp>
        <p:nvSpPr>
          <p:cNvPr id="5" name="动作按钮: 信息 4">
            <a:hlinkClick r:id="rId2" action="ppaction://hlinksldjump" highlightClick="1"/>
          </p:cNvPr>
          <p:cNvSpPr/>
          <p:nvPr/>
        </p:nvSpPr>
        <p:spPr bwMode="auto">
          <a:xfrm>
            <a:off x="6948264" y="1196752"/>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 name="动作按钮: 信息 5">
            <a:hlinkClick r:id="rId3" action="ppaction://hlinksldjump" highlightClick="1"/>
          </p:cNvPr>
          <p:cNvSpPr/>
          <p:nvPr/>
        </p:nvSpPr>
        <p:spPr bwMode="auto">
          <a:xfrm>
            <a:off x="6948264" y="2492896"/>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动作按钮: 信息 6">
            <a:hlinkClick r:id="rId4" action="ppaction://hlinksldjump" highlightClick="1"/>
          </p:cNvPr>
          <p:cNvSpPr/>
          <p:nvPr/>
        </p:nvSpPr>
        <p:spPr bwMode="auto">
          <a:xfrm>
            <a:off x="6948264" y="3861048"/>
            <a:ext cx="432048" cy="432048"/>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4"/>
          <p:cNvSpPr>
            <a:spLocks noGrp="1"/>
          </p:cNvSpPr>
          <p:nvPr>
            <p:ph type="sldNum" sz="quarter" idx="11"/>
          </p:nvPr>
        </p:nvSpPr>
        <p:spPr>
          <a:noFill/>
        </p:spPr>
        <p:txBody>
          <a:bodyPr/>
          <a:lstStyle/>
          <a:p>
            <a:fld id="{0D725FF7-A030-4FDB-9111-12BFE1EC1A0F}" type="slidenum">
              <a:rPr lang="zh-CN" altLang="en-US"/>
              <a:pPr/>
              <a:t>80</a:t>
            </a:fld>
            <a:endParaRPr lang="en-US" altLang="zh-CN"/>
          </a:p>
        </p:txBody>
      </p:sp>
      <p:sp>
        <p:nvSpPr>
          <p:cNvPr id="75779"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75780" name="Rectangle 3"/>
          <p:cNvSpPr>
            <a:spLocks noGrp="1" noChangeArrowheads="1"/>
          </p:cNvSpPr>
          <p:nvPr>
            <p:ph type="body" idx="1"/>
          </p:nvPr>
        </p:nvSpPr>
        <p:spPr/>
        <p:txBody>
          <a:bodyPr/>
          <a:lstStyle/>
          <a:p>
            <a:pPr eaLnBrk="1" hangingPunct="1"/>
            <a:r>
              <a:rPr lang="zh-CN" altLang="en-US" smtClean="0"/>
              <a:t>上世纪六十年代由</a:t>
            </a:r>
            <a:r>
              <a:rPr lang="en-US" altLang="zh-CN" smtClean="0"/>
              <a:t>IBM 360</a:t>
            </a:r>
            <a:r>
              <a:rPr lang="zh-CN" altLang="en-US" smtClean="0"/>
              <a:t>系列计算机的主要设计者</a:t>
            </a:r>
            <a:r>
              <a:rPr lang="en-US" altLang="zh-CN" smtClean="0"/>
              <a:t>Amdahl</a:t>
            </a:r>
            <a:r>
              <a:rPr lang="zh-CN" altLang="en-US" smtClean="0"/>
              <a:t>提出。</a:t>
            </a:r>
          </a:p>
          <a:p>
            <a:pPr eaLnBrk="1" hangingPunct="1"/>
            <a:r>
              <a:rPr lang="en-US" altLang="zh-CN" smtClean="0"/>
              <a:t>Amdahl</a:t>
            </a:r>
            <a:r>
              <a:rPr lang="zh-CN" altLang="en-US" smtClean="0"/>
              <a:t>定律内容：计算机系统中某一部件由于采用某种更快的执行方式后，整个系统性能的提高与这种执行方式的</a:t>
            </a:r>
            <a:r>
              <a:rPr lang="zh-CN" altLang="en-US" smtClean="0">
                <a:solidFill>
                  <a:srgbClr val="FF0000"/>
                </a:solidFill>
              </a:rPr>
              <a:t>使用频率</a:t>
            </a:r>
            <a:r>
              <a:rPr lang="zh-CN" altLang="en-US" smtClean="0"/>
              <a:t>或</a:t>
            </a:r>
            <a:r>
              <a:rPr lang="zh-CN" altLang="en-US" smtClean="0">
                <a:solidFill>
                  <a:srgbClr val="FF0066"/>
                </a:solidFill>
              </a:rPr>
              <a:t>占总执行时间的比例</a:t>
            </a:r>
            <a:r>
              <a:rPr lang="zh-CN" altLang="en-US" smtClean="0"/>
              <a:t>有关。</a:t>
            </a: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4"/>
          <p:cNvSpPr>
            <a:spLocks noGrp="1"/>
          </p:cNvSpPr>
          <p:nvPr>
            <p:ph type="sldNum" sz="quarter" idx="11"/>
          </p:nvPr>
        </p:nvSpPr>
        <p:spPr>
          <a:noFill/>
        </p:spPr>
        <p:txBody>
          <a:bodyPr/>
          <a:lstStyle/>
          <a:p>
            <a:fld id="{EF95DF71-19E1-4037-83B1-33623175B1FE}" type="slidenum">
              <a:rPr lang="zh-CN" altLang="en-US"/>
              <a:pPr/>
              <a:t>81</a:t>
            </a:fld>
            <a:endParaRPr lang="en-US" altLang="zh-CN"/>
          </a:p>
        </p:txBody>
      </p:sp>
      <p:sp>
        <p:nvSpPr>
          <p:cNvPr id="6148"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6149" name="Rectangle 3"/>
          <p:cNvSpPr>
            <a:spLocks noGrp="1" noChangeArrowheads="1"/>
          </p:cNvSpPr>
          <p:nvPr>
            <p:ph type="body" idx="1"/>
          </p:nvPr>
        </p:nvSpPr>
        <p:spPr>
          <a:xfrm>
            <a:off x="322263" y="1911350"/>
            <a:ext cx="8713787" cy="4608513"/>
          </a:xfrm>
        </p:spPr>
        <p:txBody>
          <a:bodyPr/>
          <a:lstStyle/>
          <a:p>
            <a:pPr marL="533400" indent="-533400" eaLnBrk="1" hangingPunct="1">
              <a:buFont typeface="Wingdings" pitchFamily="2" charset="2"/>
              <a:buNone/>
            </a:pPr>
            <a:r>
              <a:rPr lang="zh-CN" altLang="en-US" smtClean="0"/>
              <a:t>计算机系统的</a:t>
            </a:r>
            <a:r>
              <a:rPr lang="zh-CN" altLang="en-US" smtClean="0">
                <a:solidFill>
                  <a:srgbClr val="FF0066"/>
                </a:solidFill>
                <a:ea typeface="黑体" pitchFamily="2" charset="-122"/>
              </a:rPr>
              <a:t>加速比</a:t>
            </a:r>
            <a:r>
              <a:rPr lang="zh-CN" altLang="en-US" smtClean="0"/>
              <a:t>取决于下面两个因素：</a:t>
            </a:r>
          </a:p>
          <a:p>
            <a:pPr marL="533400" indent="-533400" eaLnBrk="1" hangingPunct="1">
              <a:buClr>
                <a:srgbClr val="FF6600"/>
              </a:buClr>
              <a:buSzTx/>
              <a:buFont typeface="Wingdings" pitchFamily="2" charset="2"/>
              <a:buAutoNum type="circleNumDbPlain"/>
            </a:pPr>
            <a:r>
              <a:rPr lang="zh-CN" altLang="en-US" smtClean="0"/>
              <a:t>可改进部分在原系统总执行时间中所占的比，称为</a:t>
            </a:r>
            <a:r>
              <a:rPr lang="zh-CN" altLang="en-US" smtClean="0">
                <a:solidFill>
                  <a:srgbClr val="0000FF"/>
                </a:solidFill>
              </a:rPr>
              <a:t>可改进比例</a:t>
            </a:r>
            <a:r>
              <a:rPr lang="zh-CN" altLang="en-US" smtClean="0"/>
              <a:t>，用</a:t>
            </a:r>
            <a:r>
              <a:rPr lang="en-US" altLang="zh-CN" i="1" smtClean="0">
                <a:solidFill>
                  <a:srgbClr val="FF0000"/>
                </a:solidFill>
              </a:rPr>
              <a:t>f</a:t>
            </a:r>
            <a:r>
              <a:rPr lang="en-US" altLang="zh-CN" i="1" baseline="-25000" smtClean="0">
                <a:solidFill>
                  <a:srgbClr val="FF0000"/>
                </a:solidFill>
              </a:rPr>
              <a:t>e</a:t>
            </a:r>
            <a:r>
              <a:rPr lang="zh-CN" altLang="en-US" smtClean="0"/>
              <a:t>表示。例如，程序的总执行时间为</a:t>
            </a:r>
            <a:r>
              <a:rPr lang="en-US" altLang="zh-CN" smtClean="0"/>
              <a:t>100s</a:t>
            </a:r>
            <a:r>
              <a:rPr lang="zh-CN" altLang="en-US" smtClean="0"/>
              <a:t>，可改进的部分是其中的</a:t>
            </a:r>
            <a:r>
              <a:rPr lang="en-US" altLang="zh-CN" smtClean="0"/>
              <a:t>20s</a:t>
            </a:r>
            <a:r>
              <a:rPr lang="zh-CN" altLang="en-US" smtClean="0"/>
              <a:t>，则</a:t>
            </a:r>
            <a:r>
              <a:rPr lang="en-US" altLang="zh-CN" i="1" smtClean="0"/>
              <a:t>f</a:t>
            </a:r>
            <a:r>
              <a:rPr lang="en-US" altLang="zh-CN" i="1" baseline="-25000" smtClean="0"/>
              <a:t>e</a:t>
            </a:r>
            <a:r>
              <a:rPr lang="zh-CN" altLang="en-US" smtClean="0"/>
              <a:t>＝</a:t>
            </a:r>
            <a:r>
              <a:rPr lang="en-US" altLang="zh-CN" smtClean="0"/>
              <a:t>0.2</a:t>
            </a:r>
            <a:r>
              <a:rPr lang="zh-CN" altLang="en-US" smtClean="0"/>
              <a:t>。</a:t>
            </a:r>
            <a:br>
              <a:rPr lang="zh-CN" altLang="en-US" smtClean="0"/>
            </a:br>
            <a:r>
              <a:rPr lang="zh-CN" altLang="en-US" smtClean="0"/>
              <a:t>可见，</a:t>
            </a:r>
            <a:r>
              <a:rPr lang="en-US" altLang="zh-CN" i="1" smtClean="0"/>
              <a:t>f</a:t>
            </a:r>
            <a:r>
              <a:rPr lang="en-US" altLang="zh-CN" i="1" baseline="-25000" smtClean="0"/>
              <a:t>e</a:t>
            </a:r>
            <a:r>
              <a:rPr lang="zh-CN" altLang="en-US" smtClean="0"/>
              <a:t>总是小于或等</a:t>
            </a:r>
            <a:r>
              <a:rPr lang="en-US" altLang="zh-CN" smtClean="0"/>
              <a:t>1</a:t>
            </a:r>
            <a:r>
              <a:rPr lang="zh-CN" altLang="en-US" smtClean="0"/>
              <a:t>的。</a:t>
            </a:r>
          </a:p>
          <a:p>
            <a:pPr marL="533400" indent="-533400" eaLnBrk="1" hangingPunct="1">
              <a:buClr>
                <a:srgbClr val="FF6600"/>
              </a:buClr>
              <a:buSzTx/>
              <a:buFont typeface="Wingdings" pitchFamily="2" charset="2"/>
              <a:buAutoNum type="circleNumDbPlain"/>
            </a:pPr>
            <a:r>
              <a:rPr lang="zh-CN" altLang="en-US" smtClean="0"/>
              <a:t>可改进部分改进后性能提高的程度，通常用</a:t>
            </a:r>
            <a:r>
              <a:rPr lang="zh-CN" altLang="en-US" smtClean="0">
                <a:solidFill>
                  <a:srgbClr val="0000FF"/>
                </a:solidFill>
              </a:rPr>
              <a:t>部件加速比</a:t>
            </a:r>
            <a:r>
              <a:rPr lang="en-US" altLang="zh-CN" i="1" smtClean="0">
                <a:solidFill>
                  <a:srgbClr val="FF0000"/>
                </a:solidFill>
              </a:rPr>
              <a:t>r</a:t>
            </a:r>
            <a:r>
              <a:rPr lang="en-US" altLang="zh-CN" i="1" baseline="-25000" smtClean="0">
                <a:solidFill>
                  <a:srgbClr val="FF0000"/>
                </a:solidFill>
              </a:rPr>
              <a:t>e</a:t>
            </a:r>
            <a:r>
              <a:rPr lang="zh-CN" altLang="en-US" smtClean="0"/>
              <a:t>来表示某部件改进后性能提高的比例。</a:t>
            </a:r>
            <a:br>
              <a:rPr lang="zh-CN" altLang="en-US" smtClean="0"/>
            </a:br>
            <a:r>
              <a:rPr lang="zh-CN" altLang="en-US" smtClean="0"/>
              <a:t>例如，某部件改进后，执行时间由原来的</a:t>
            </a:r>
            <a:r>
              <a:rPr lang="en-US" altLang="zh-CN" smtClean="0"/>
              <a:t>20s</a:t>
            </a:r>
            <a:r>
              <a:rPr lang="zh-CN" altLang="en-US" smtClean="0"/>
              <a:t>减少到</a:t>
            </a:r>
            <a:r>
              <a:rPr lang="en-US" altLang="zh-CN" smtClean="0"/>
              <a:t>5s</a:t>
            </a:r>
            <a:r>
              <a:rPr lang="zh-CN" altLang="en-US" smtClean="0"/>
              <a:t>，则部件加速比</a:t>
            </a:r>
            <a:r>
              <a:rPr lang="en-US" altLang="zh-CN" i="1" smtClean="0"/>
              <a:t>r</a:t>
            </a:r>
            <a:r>
              <a:rPr lang="en-US" altLang="zh-CN" i="1" baseline="-25000" smtClean="0"/>
              <a:t>e</a:t>
            </a:r>
            <a:r>
              <a:rPr lang="zh-CN" altLang="en-US" smtClean="0"/>
              <a:t>＝</a:t>
            </a:r>
            <a:r>
              <a:rPr lang="en-US" altLang="zh-CN" smtClean="0"/>
              <a:t>20/5</a:t>
            </a:r>
            <a:r>
              <a:rPr lang="zh-CN" altLang="en-US" smtClean="0"/>
              <a:t>＝</a:t>
            </a:r>
            <a:r>
              <a:rPr lang="en-US" altLang="zh-CN" smtClean="0"/>
              <a:t>4</a:t>
            </a:r>
            <a:r>
              <a:rPr lang="zh-CN" altLang="en-US" smtClean="0"/>
              <a:t>。</a:t>
            </a:r>
            <a:br>
              <a:rPr lang="zh-CN" altLang="en-US" smtClean="0"/>
            </a:br>
            <a:r>
              <a:rPr lang="zh-CN" altLang="en-US" smtClean="0"/>
              <a:t>可见，</a:t>
            </a:r>
            <a:r>
              <a:rPr lang="en-US" altLang="zh-CN" i="1" smtClean="0"/>
              <a:t>r</a:t>
            </a:r>
            <a:r>
              <a:rPr lang="en-US" altLang="zh-CN" i="1" baseline="-25000" smtClean="0"/>
              <a:t>e</a:t>
            </a:r>
            <a:r>
              <a:rPr lang="zh-CN" altLang="en-US" smtClean="0"/>
              <a:t>一般是大于</a:t>
            </a:r>
            <a:r>
              <a:rPr lang="en-US" altLang="zh-CN" smtClean="0"/>
              <a:t>1</a:t>
            </a:r>
            <a:r>
              <a:rPr lang="zh-CN" altLang="en-US" smtClean="0"/>
              <a:t>的。</a:t>
            </a:r>
          </a:p>
        </p:txBody>
      </p:sp>
      <p:graphicFrame>
        <p:nvGraphicFramePr>
          <p:cNvPr id="6146" name="Object 8"/>
          <p:cNvGraphicFramePr>
            <a:graphicFrameLocks noChangeAspect="1"/>
          </p:cNvGraphicFramePr>
          <p:nvPr/>
        </p:nvGraphicFramePr>
        <p:xfrm>
          <a:off x="323850" y="836613"/>
          <a:ext cx="8439150" cy="930275"/>
        </p:xfrm>
        <a:graphic>
          <a:graphicData uri="http://schemas.openxmlformats.org/presentationml/2006/ole">
            <mc:AlternateContent xmlns:mc="http://schemas.openxmlformats.org/markup-compatibility/2006">
              <mc:Choice xmlns:v="urn:schemas-microsoft-com:vml" Requires="v">
                <p:oleObj spid="_x0000_s6149" name="公式" r:id="rId3" imgW="3809880" imgH="419040" progId="Equation.3">
                  <p:embed/>
                </p:oleObj>
              </mc:Choice>
              <mc:Fallback>
                <p:oleObj name="公式" r:id="rId3" imgW="3809880" imgH="4190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836613"/>
                        <a:ext cx="843915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灯片编号占位符 4"/>
          <p:cNvSpPr>
            <a:spLocks noGrp="1"/>
          </p:cNvSpPr>
          <p:nvPr>
            <p:ph type="sldNum" sz="quarter" idx="11"/>
          </p:nvPr>
        </p:nvSpPr>
        <p:spPr>
          <a:noFill/>
        </p:spPr>
        <p:txBody>
          <a:bodyPr/>
          <a:lstStyle/>
          <a:p>
            <a:fld id="{BFA60AE6-2CCE-4017-AC8D-47C411035A44}" type="slidenum">
              <a:rPr lang="zh-CN" altLang="en-US"/>
              <a:pPr/>
              <a:t>82</a:t>
            </a:fld>
            <a:endParaRPr lang="en-US" altLang="zh-CN"/>
          </a:p>
        </p:txBody>
      </p:sp>
      <p:sp>
        <p:nvSpPr>
          <p:cNvPr id="7173"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7174" name="Rectangle 3"/>
          <p:cNvSpPr>
            <a:spLocks noGrp="1" noChangeArrowheads="1"/>
          </p:cNvSpPr>
          <p:nvPr>
            <p:ph type="body" idx="1"/>
          </p:nvPr>
        </p:nvSpPr>
        <p:spPr>
          <a:xfrm>
            <a:off x="457200" y="765175"/>
            <a:ext cx="8362950" cy="5903913"/>
          </a:xfrm>
        </p:spPr>
        <p:txBody>
          <a:bodyPr/>
          <a:lstStyle/>
          <a:p>
            <a:pPr eaLnBrk="1" hangingPunct="1"/>
            <a:r>
              <a:rPr lang="zh-CN" altLang="en-US" smtClean="0"/>
              <a:t>若假设改进前的系统总执行时间为</a:t>
            </a:r>
            <a:r>
              <a:rPr lang="en-US" altLang="zh-CN" i="1" smtClean="0"/>
              <a:t>T</a:t>
            </a:r>
            <a:r>
              <a:rPr lang="en-US" altLang="zh-CN" i="1" baseline="-25000" smtClean="0"/>
              <a:t>o</a:t>
            </a:r>
            <a:r>
              <a:rPr lang="zh-CN" altLang="en-US" smtClean="0"/>
              <a:t>，可以得出改进后的系统总执行时间</a:t>
            </a:r>
            <a:r>
              <a:rPr lang="en-US" altLang="zh-CN" i="1" smtClean="0"/>
              <a:t>T</a:t>
            </a:r>
            <a:r>
              <a:rPr lang="en-US" altLang="zh-CN" i="1" baseline="-25000" smtClean="0"/>
              <a:t>n</a:t>
            </a:r>
            <a:r>
              <a:rPr lang="zh-CN" altLang="en-US" smtClean="0"/>
              <a:t>为：</a:t>
            </a:r>
          </a:p>
          <a:p>
            <a:pPr eaLnBrk="1" hangingPunct="1"/>
            <a:endParaRPr lang="zh-CN" altLang="en-US" smtClean="0"/>
          </a:p>
          <a:p>
            <a:pPr eaLnBrk="1" hangingPunct="1"/>
            <a:endParaRPr lang="zh-CN" altLang="en-US" smtClean="0"/>
          </a:p>
          <a:p>
            <a:pPr eaLnBrk="1" hangingPunct="1"/>
            <a:endParaRPr lang="zh-CN" altLang="en-US" smtClean="0"/>
          </a:p>
          <a:p>
            <a:pPr eaLnBrk="1" hangingPunct="1"/>
            <a:r>
              <a:rPr lang="zh-CN" altLang="en-US" smtClean="0"/>
              <a:t>若加速比用</a:t>
            </a:r>
            <a:r>
              <a:rPr lang="en-US" altLang="zh-CN" i="1" smtClean="0"/>
              <a:t>S</a:t>
            </a:r>
            <a:r>
              <a:rPr lang="en-US" altLang="zh-CN" i="1" baseline="-25000" smtClean="0"/>
              <a:t>p</a:t>
            </a:r>
            <a:r>
              <a:rPr lang="zh-CN" altLang="en-US" smtClean="0"/>
              <a:t>表示，则加速比</a:t>
            </a:r>
            <a:r>
              <a:rPr lang="en-US" altLang="zh-CN" i="1" smtClean="0"/>
              <a:t>S</a:t>
            </a:r>
            <a:r>
              <a:rPr lang="en-US" altLang="zh-CN" i="1" baseline="-25000" smtClean="0"/>
              <a:t>p</a:t>
            </a:r>
            <a:r>
              <a:rPr lang="zh-CN" altLang="en-US" smtClean="0"/>
              <a:t>可表示为：</a:t>
            </a:r>
          </a:p>
          <a:p>
            <a:pPr eaLnBrk="1" hangingPunct="1"/>
            <a:endParaRPr lang="zh-CN" altLang="en-US" smtClean="0"/>
          </a:p>
          <a:p>
            <a:pPr eaLnBrk="1" hangingPunct="1"/>
            <a:endParaRPr lang="zh-CN" altLang="en-US" smtClean="0"/>
          </a:p>
          <a:p>
            <a:pPr eaLnBrk="1" hangingPunct="1"/>
            <a:endParaRPr lang="zh-CN" altLang="en-US" smtClean="0"/>
          </a:p>
          <a:p>
            <a:pPr eaLnBrk="1" hangingPunct="1">
              <a:spcBef>
                <a:spcPct val="50000"/>
              </a:spcBef>
            </a:pPr>
            <a:r>
              <a:rPr lang="zh-CN" altLang="en-US" smtClean="0"/>
              <a:t>当系统可改进的部分</a:t>
            </a:r>
            <a:r>
              <a:rPr lang="en-US" altLang="zh-CN" i="1" smtClean="0"/>
              <a:t>f</a:t>
            </a:r>
            <a:r>
              <a:rPr lang="en-US" altLang="zh-CN" i="1" baseline="-25000" smtClean="0"/>
              <a:t>e</a:t>
            </a:r>
            <a:r>
              <a:rPr lang="zh-CN" altLang="en-US" smtClean="0"/>
              <a:t>确定后，既使这一部分改进后不再需要时间，即</a:t>
            </a:r>
            <a:r>
              <a:rPr lang="en-US" altLang="zh-CN" i="1" smtClean="0"/>
              <a:t>r</a:t>
            </a:r>
            <a:r>
              <a:rPr lang="en-US" altLang="zh-CN" i="1" baseline="-25000" smtClean="0"/>
              <a:t>e</a:t>
            </a:r>
            <a:r>
              <a:rPr lang="en-US" altLang="zh-CN" smtClean="0">
                <a:latin typeface="+mn-ea"/>
              </a:rPr>
              <a:t>→∞</a:t>
            </a:r>
            <a:r>
              <a:rPr lang="zh-CN" altLang="en-US" smtClean="0"/>
              <a:t>，则</a:t>
            </a:r>
            <a:r>
              <a:rPr lang="en-US" altLang="zh-CN" i="1" smtClean="0"/>
              <a:t>S</a:t>
            </a:r>
            <a:r>
              <a:rPr lang="en-US" altLang="zh-CN" i="1" baseline="-25000" smtClean="0"/>
              <a:t>p</a:t>
            </a:r>
            <a:r>
              <a:rPr lang="zh-CN" altLang="en-US" smtClean="0"/>
              <a:t>＝</a:t>
            </a:r>
            <a:r>
              <a:rPr lang="en-US" altLang="zh-CN" smtClean="0"/>
              <a:t>1/</a:t>
            </a:r>
            <a:r>
              <a:rPr lang="en-US" altLang="zh-CN" smtClean="0">
                <a:latin typeface="宋体" pitchFamily="2" charset="-122"/>
              </a:rPr>
              <a:t>(</a:t>
            </a:r>
            <a:r>
              <a:rPr lang="en-US" altLang="zh-CN" smtClean="0"/>
              <a:t>1</a:t>
            </a:r>
            <a:r>
              <a:rPr lang="zh-CN" altLang="en-US" smtClean="0"/>
              <a:t>－</a:t>
            </a:r>
            <a:r>
              <a:rPr lang="en-US" altLang="zh-CN" i="1" smtClean="0"/>
              <a:t>f</a:t>
            </a:r>
            <a:r>
              <a:rPr lang="en-US" altLang="zh-CN" i="1" baseline="-25000" smtClean="0"/>
              <a:t>e</a:t>
            </a:r>
            <a:r>
              <a:rPr lang="en-US" altLang="zh-CN" smtClean="0">
                <a:latin typeface="宋体" pitchFamily="2" charset="-122"/>
              </a:rPr>
              <a:t>)</a:t>
            </a:r>
            <a:r>
              <a:rPr lang="zh-CN" altLang="en-US" smtClean="0"/>
              <a:t>。</a:t>
            </a:r>
          </a:p>
        </p:txBody>
      </p:sp>
      <p:graphicFrame>
        <p:nvGraphicFramePr>
          <p:cNvPr id="7170" name="Object 4"/>
          <p:cNvGraphicFramePr>
            <a:graphicFrameLocks noChangeAspect="1"/>
          </p:cNvGraphicFramePr>
          <p:nvPr/>
        </p:nvGraphicFramePr>
        <p:xfrm>
          <a:off x="1763713" y="1747838"/>
          <a:ext cx="3959225" cy="1463675"/>
        </p:xfrm>
        <a:graphic>
          <a:graphicData uri="http://schemas.openxmlformats.org/presentationml/2006/ole">
            <mc:AlternateContent xmlns:mc="http://schemas.openxmlformats.org/markup-compatibility/2006">
              <mc:Choice xmlns:v="urn:schemas-microsoft-com:vml" Requires="v">
                <p:oleObj spid="_x0000_s7176" name="公式" r:id="rId3" imgW="1307880" imgH="482400" progId="Equation.3">
                  <p:embed/>
                </p:oleObj>
              </mc:Choice>
              <mc:Fallback>
                <p:oleObj name="公式" r:id="rId3" imgW="1307880" imgH="482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747838"/>
                        <a:ext cx="3959225" cy="146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5"/>
          <p:cNvGraphicFramePr>
            <a:graphicFrameLocks noChangeAspect="1"/>
          </p:cNvGraphicFramePr>
          <p:nvPr/>
        </p:nvGraphicFramePr>
        <p:xfrm>
          <a:off x="1763713" y="3573463"/>
          <a:ext cx="3536950" cy="1925637"/>
        </p:xfrm>
        <a:graphic>
          <a:graphicData uri="http://schemas.openxmlformats.org/presentationml/2006/ole">
            <mc:AlternateContent xmlns:mc="http://schemas.openxmlformats.org/markup-compatibility/2006">
              <mc:Choice xmlns:v="urn:schemas-microsoft-com:vml" Requires="v">
                <p:oleObj spid="_x0000_s7177" name="公式" r:id="rId5" imgW="1168200" imgH="634680" progId="Equation.3">
                  <p:embed/>
                </p:oleObj>
              </mc:Choice>
              <mc:Fallback>
                <p:oleObj name="公式" r:id="rId5" imgW="1168200" imgH="6346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573463"/>
                        <a:ext cx="3536950" cy="192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p:spPr>
        <p:txBody>
          <a:bodyPr/>
          <a:lstStyle/>
          <a:p>
            <a:fld id="{6ADA5F63-4596-4B31-BE0A-484AAF855C06}" type="slidenum">
              <a:rPr lang="zh-CN" altLang="en-US"/>
              <a:pPr/>
              <a:t>83</a:t>
            </a:fld>
            <a:endParaRPr lang="en-US" altLang="zh-CN"/>
          </a:p>
        </p:txBody>
      </p:sp>
      <p:sp>
        <p:nvSpPr>
          <p:cNvPr id="76803"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1148931" name="Rectangle 3"/>
          <p:cNvSpPr>
            <a:spLocks noGrp="1" noChangeArrowheads="1"/>
          </p:cNvSpPr>
          <p:nvPr>
            <p:ph type="body" idx="1"/>
          </p:nvPr>
        </p:nvSpPr>
        <p:spPr>
          <a:xfrm>
            <a:off x="457200" y="765174"/>
            <a:ext cx="8362950" cy="5688161"/>
          </a:xfrm>
        </p:spPr>
        <p:txBody>
          <a:bodyPr/>
          <a:lstStyle/>
          <a:p>
            <a:pPr marL="0" indent="0" eaLnBrk="1" hangingPunct="1">
              <a:buNone/>
            </a:pPr>
            <a:r>
              <a:rPr lang="en-US" altLang="zh-CN" smtClean="0"/>
              <a:t>【</a:t>
            </a:r>
            <a:r>
              <a:rPr lang="zh-CN" altLang="en-US" smtClean="0"/>
              <a:t>例</a:t>
            </a:r>
            <a:r>
              <a:rPr lang="en-US" altLang="zh-CN" smtClean="0"/>
              <a:t>1.1】</a:t>
            </a:r>
            <a:r>
              <a:rPr lang="zh-CN" altLang="en-US" smtClean="0"/>
              <a:t>某</a:t>
            </a:r>
            <a:r>
              <a:rPr lang="en-US" altLang="zh-CN" smtClean="0"/>
              <a:t>Web</a:t>
            </a:r>
            <a:r>
              <a:rPr lang="zh-CN" altLang="en-US" smtClean="0"/>
              <a:t>服务器系统，采用新的</a:t>
            </a:r>
            <a:r>
              <a:rPr lang="en-US" altLang="zh-CN" smtClean="0"/>
              <a:t>CPU</a:t>
            </a:r>
            <a:r>
              <a:rPr lang="zh-CN" altLang="en-US" smtClean="0"/>
              <a:t>以提高其性能，新的</a:t>
            </a:r>
            <a:r>
              <a:rPr lang="en-US" altLang="zh-CN" smtClean="0"/>
              <a:t>CPU</a:t>
            </a:r>
            <a:r>
              <a:rPr lang="zh-CN" altLang="en-US" smtClean="0"/>
              <a:t>处理</a:t>
            </a:r>
            <a:r>
              <a:rPr lang="en-US" altLang="zh-CN" smtClean="0"/>
              <a:t>Web</a:t>
            </a:r>
            <a:r>
              <a:rPr lang="zh-CN" altLang="en-US" smtClean="0"/>
              <a:t>服务器应用程序的运行速度是原来处理器的</a:t>
            </a:r>
            <a:r>
              <a:rPr lang="en-US" altLang="zh-CN" smtClean="0"/>
              <a:t>10</a:t>
            </a:r>
            <a:r>
              <a:rPr lang="zh-CN" altLang="en-US" smtClean="0"/>
              <a:t>倍，同时假定此</a:t>
            </a:r>
            <a:r>
              <a:rPr lang="en-US" altLang="zh-CN" smtClean="0"/>
              <a:t>CPU</a:t>
            </a:r>
            <a:r>
              <a:rPr lang="zh-CN" altLang="en-US" smtClean="0"/>
              <a:t>有</a:t>
            </a:r>
            <a:r>
              <a:rPr lang="en-US" altLang="zh-CN" smtClean="0"/>
              <a:t>40%</a:t>
            </a:r>
            <a:r>
              <a:rPr lang="zh-CN" altLang="en-US" smtClean="0"/>
              <a:t>的时间用于计算，另外</a:t>
            </a:r>
            <a:r>
              <a:rPr lang="en-US" altLang="zh-CN" smtClean="0"/>
              <a:t>60%</a:t>
            </a:r>
            <a:r>
              <a:rPr lang="zh-CN" altLang="en-US" smtClean="0"/>
              <a:t>的时间用于等待</a:t>
            </a:r>
            <a:r>
              <a:rPr lang="en-US" altLang="zh-CN" smtClean="0"/>
              <a:t>I/O</a:t>
            </a:r>
            <a:r>
              <a:rPr lang="zh-CN" altLang="en-US" smtClean="0"/>
              <a:t>，则进行这一升级后，所得到的总的加速比是多少？</a:t>
            </a:r>
            <a:endParaRPr lang="zh-CN" altLang="en-US" dirty="0" smtClean="0"/>
          </a:p>
          <a:p>
            <a:pPr marL="0" indent="0" eaLnBrk="1" hangingPunct="1">
              <a:spcBef>
                <a:spcPts val="1800"/>
              </a:spcBef>
              <a:buFont typeface="Wingdings" pitchFamily="2" charset="2"/>
              <a:buNone/>
            </a:pPr>
            <a:r>
              <a:rPr lang="zh-CN" altLang="en-US" smtClean="0"/>
              <a:t>解</a:t>
            </a:r>
            <a:r>
              <a:rPr lang="zh-CN" altLang="en-US" dirty="0" smtClean="0"/>
              <a:t>：由上述题意可知，</a:t>
            </a:r>
            <a:r>
              <a:rPr lang="en-US" altLang="zh-CN" i="1" dirty="0" err="1" smtClean="0"/>
              <a:t>f</a:t>
            </a:r>
            <a:r>
              <a:rPr lang="en-US" altLang="zh-CN" i="1" baseline="-25000" dirty="0" err="1" smtClean="0"/>
              <a:t>e</a:t>
            </a:r>
            <a:r>
              <a:rPr lang="zh-CN" altLang="en-US" dirty="0" smtClean="0"/>
              <a:t>＝</a:t>
            </a:r>
            <a:r>
              <a:rPr lang="en-US" altLang="zh-CN" dirty="0" smtClean="0"/>
              <a:t>0.4</a:t>
            </a:r>
            <a:r>
              <a:rPr lang="zh-CN" altLang="en-US" dirty="0" smtClean="0"/>
              <a:t>，</a:t>
            </a:r>
            <a:r>
              <a:rPr lang="en-US" altLang="zh-CN" i="1" dirty="0" smtClean="0"/>
              <a:t>r</a:t>
            </a:r>
            <a:r>
              <a:rPr lang="en-US" altLang="zh-CN" i="1" baseline="-25000" dirty="0" smtClean="0"/>
              <a:t>e</a:t>
            </a:r>
            <a:r>
              <a:rPr lang="zh-CN" altLang="en-US" dirty="0" smtClean="0"/>
              <a:t>＝</a:t>
            </a:r>
            <a:r>
              <a:rPr lang="en-US" altLang="zh-CN" dirty="0" smtClean="0"/>
              <a:t>10</a:t>
            </a:r>
            <a:r>
              <a:rPr lang="zh-CN" altLang="en-US" dirty="0" smtClean="0"/>
              <a:t>，则</a:t>
            </a:r>
          </a:p>
          <a:p>
            <a:pPr marL="0" indent="0" eaLnBrk="1" hangingPunct="1">
              <a:buFont typeface="Wingdings" pitchFamily="2" charset="2"/>
              <a:buNone/>
            </a:pPr>
            <a:r>
              <a:rPr lang="en-US" altLang="zh-CN" i="1" dirty="0" smtClean="0"/>
              <a:t>	S</a:t>
            </a:r>
            <a:r>
              <a:rPr lang="en-US" altLang="zh-CN" i="1" baseline="-25000" dirty="0" smtClean="0"/>
              <a:t>p</a:t>
            </a:r>
            <a:r>
              <a:rPr lang="zh-CN" altLang="en-US" dirty="0" smtClean="0"/>
              <a:t>＝</a:t>
            </a:r>
            <a:r>
              <a:rPr lang="en-US" altLang="zh-CN" dirty="0" smtClean="0"/>
              <a:t>1/[(1</a:t>
            </a:r>
            <a:r>
              <a:rPr lang="zh-CN" altLang="en-US" dirty="0" smtClean="0"/>
              <a:t>－</a:t>
            </a:r>
            <a:r>
              <a:rPr lang="en-US" altLang="zh-CN" dirty="0" smtClean="0"/>
              <a:t>0.4)</a:t>
            </a:r>
            <a:r>
              <a:rPr lang="zh-CN" altLang="en-US" dirty="0" smtClean="0"/>
              <a:t>＋</a:t>
            </a:r>
            <a:r>
              <a:rPr lang="en-US" altLang="zh-CN" dirty="0" smtClean="0"/>
              <a:t>0.4/10]</a:t>
            </a:r>
            <a:r>
              <a:rPr lang="zh-CN" altLang="en-US" dirty="0" smtClean="0">
                <a:latin typeface="+mn-ea"/>
              </a:rPr>
              <a:t>≈</a:t>
            </a:r>
            <a:r>
              <a:rPr lang="en-US" altLang="zh-CN" dirty="0" smtClean="0"/>
              <a:t>1.56</a:t>
            </a:r>
          </a:p>
          <a:p>
            <a:pPr marL="0" indent="0" eaLnBrk="1" hangingPunct="1">
              <a:spcBef>
                <a:spcPts val="1800"/>
              </a:spcBef>
              <a:buFont typeface="Wingdings" pitchFamily="2" charset="2"/>
              <a:buNone/>
            </a:pPr>
            <a:r>
              <a:rPr lang="zh-CN" altLang="en-US" smtClean="0"/>
              <a:t>由</a:t>
            </a:r>
            <a:r>
              <a:rPr lang="zh-CN" altLang="en-US" dirty="0" smtClean="0"/>
              <a:t>计算可见，既使某一部件的部件加速比已达</a:t>
            </a:r>
            <a:r>
              <a:rPr lang="en-US" altLang="zh-CN" dirty="0" smtClean="0"/>
              <a:t>10</a:t>
            </a:r>
            <a:r>
              <a:rPr lang="zh-CN" altLang="en-US" dirty="0" smtClean="0"/>
              <a:t>倍，但该部件仅影响到总执行时间的小部分，对整个计算机系统的贡献是有限的。所以，改进后系统的加速比只有</a:t>
            </a:r>
            <a:r>
              <a:rPr lang="en-US" altLang="zh-CN" dirty="0" smtClean="0"/>
              <a:t>1.5</a:t>
            </a:r>
            <a:r>
              <a:rPr lang="zh-CN" altLang="en-US" dirty="0" smtClean="0"/>
              <a:t>倍左右。</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48931">
                                            <p:txEl>
                                              <p:pRg st="1" end="1"/>
                                            </p:txEl>
                                          </p:spTgt>
                                        </p:tgtEl>
                                        <p:attrNameLst>
                                          <p:attrName>style.visibility</p:attrName>
                                        </p:attrNameLst>
                                      </p:cBhvr>
                                      <p:to>
                                        <p:strVal val="visible"/>
                                      </p:to>
                                    </p:set>
                                    <p:animEffect transition="in" filter="slide(fromBottom)">
                                      <p:cBhvr>
                                        <p:cTn id="7" dur="500"/>
                                        <p:tgtEl>
                                          <p:spTgt spid="11489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48931">
                                            <p:txEl>
                                              <p:pRg st="2" end="2"/>
                                            </p:txEl>
                                          </p:spTgt>
                                        </p:tgtEl>
                                        <p:attrNameLst>
                                          <p:attrName>style.visibility</p:attrName>
                                        </p:attrNameLst>
                                      </p:cBhvr>
                                      <p:to>
                                        <p:strVal val="visible"/>
                                      </p:to>
                                    </p:set>
                                    <p:animEffect transition="in" filter="slide(fromBottom)">
                                      <p:cBhvr>
                                        <p:cTn id="12" dur="500"/>
                                        <p:tgtEl>
                                          <p:spTgt spid="11489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48931">
                                            <p:txEl>
                                              <p:pRg st="3" end="3"/>
                                            </p:txEl>
                                          </p:spTgt>
                                        </p:tgtEl>
                                        <p:attrNameLst>
                                          <p:attrName>style.visibility</p:attrName>
                                        </p:attrNameLst>
                                      </p:cBhvr>
                                      <p:to>
                                        <p:strVal val="visible"/>
                                      </p:to>
                                    </p:set>
                                    <p:animEffect transition="in" filter="slide(fromBottom)">
                                      <p:cBhvr>
                                        <p:cTn id="17" dur="500"/>
                                        <p:tgtEl>
                                          <p:spTgt spid="11489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灯片编号占位符 4"/>
          <p:cNvSpPr>
            <a:spLocks noGrp="1"/>
          </p:cNvSpPr>
          <p:nvPr>
            <p:ph type="sldNum" sz="quarter" idx="11"/>
          </p:nvPr>
        </p:nvSpPr>
        <p:spPr>
          <a:noFill/>
        </p:spPr>
        <p:txBody>
          <a:bodyPr/>
          <a:lstStyle/>
          <a:p>
            <a:fld id="{6ADA5F63-4596-4B31-BE0A-484AAF855C06}" type="slidenum">
              <a:rPr lang="zh-CN" altLang="en-US"/>
              <a:pPr/>
              <a:t>84</a:t>
            </a:fld>
            <a:endParaRPr lang="en-US" altLang="zh-CN"/>
          </a:p>
        </p:txBody>
      </p:sp>
      <p:sp>
        <p:nvSpPr>
          <p:cNvPr id="76803"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1148931" name="Rectangle 3"/>
          <p:cNvSpPr>
            <a:spLocks noGrp="1" noChangeArrowheads="1"/>
          </p:cNvSpPr>
          <p:nvPr>
            <p:ph type="body" idx="1"/>
          </p:nvPr>
        </p:nvSpPr>
        <p:spPr>
          <a:xfrm>
            <a:off x="457200" y="765175"/>
            <a:ext cx="8362950" cy="5543550"/>
          </a:xfrm>
        </p:spPr>
        <p:txBody>
          <a:bodyPr/>
          <a:lstStyle/>
          <a:p>
            <a:pPr marL="0" indent="0" eaLnBrk="1" hangingPunct="1">
              <a:buFont typeface="Wingdings" pitchFamily="2" charset="2"/>
              <a:buNone/>
            </a:pPr>
            <a:r>
              <a:rPr lang="en-US" altLang="zh-CN" dirty="0" smtClean="0"/>
              <a:t>【</a:t>
            </a:r>
            <a:r>
              <a:rPr lang="zh-CN" altLang="en-US" dirty="0" smtClean="0"/>
              <a:t>例</a:t>
            </a:r>
            <a:r>
              <a:rPr lang="en-US" altLang="zh-CN" dirty="0" smtClean="0"/>
              <a:t>1.1】</a:t>
            </a:r>
            <a:r>
              <a:rPr lang="zh-CN" altLang="en-US" dirty="0" smtClean="0"/>
              <a:t>某计算机系统的某一部件的处理时间为总处理时间的</a:t>
            </a:r>
            <a:r>
              <a:rPr lang="en-US" altLang="zh-CN" dirty="0" smtClean="0"/>
              <a:t>40</a:t>
            </a:r>
            <a:r>
              <a:rPr lang="zh-CN" altLang="en-US" dirty="0" smtClean="0"/>
              <a:t>％，该部件改进后部件加速比为</a:t>
            </a:r>
            <a:r>
              <a:rPr lang="en-US" altLang="zh-CN" dirty="0" smtClean="0"/>
              <a:t>10</a:t>
            </a:r>
            <a:r>
              <a:rPr lang="zh-CN" altLang="en-US" dirty="0" smtClean="0"/>
              <a:t>，试计算改进后系统的加速比</a:t>
            </a:r>
            <a:r>
              <a:rPr lang="en-US" altLang="zh-CN" i="1" dirty="0" smtClean="0"/>
              <a:t>S</a:t>
            </a:r>
            <a:r>
              <a:rPr lang="en-US" altLang="zh-CN" i="1" baseline="-25000" dirty="0" smtClean="0"/>
              <a:t>p</a:t>
            </a:r>
            <a:r>
              <a:rPr lang="zh-CN" altLang="en-US" dirty="0" smtClean="0"/>
              <a:t>为多少。</a:t>
            </a:r>
          </a:p>
          <a:p>
            <a:pPr marL="0" indent="0" eaLnBrk="1" hangingPunct="1">
              <a:buFont typeface="Wingdings" pitchFamily="2" charset="2"/>
              <a:buNone/>
            </a:pPr>
            <a:endParaRPr lang="zh-CN" altLang="en-US" dirty="0" smtClean="0"/>
          </a:p>
          <a:p>
            <a:pPr marL="0" indent="0" eaLnBrk="1" hangingPunct="1">
              <a:buFont typeface="Wingdings" pitchFamily="2" charset="2"/>
              <a:buNone/>
            </a:pPr>
            <a:r>
              <a:rPr lang="zh-CN" altLang="en-US" dirty="0" smtClean="0"/>
              <a:t>解：由上述题意可知，</a:t>
            </a:r>
            <a:r>
              <a:rPr lang="en-US" altLang="zh-CN" i="1" dirty="0" err="1" smtClean="0"/>
              <a:t>f</a:t>
            </a:r>
            <a:r>
              <a:rPr lang="en-US" altLang="zh-CN" i="1" baseline="-25000" dirty="0" err="1" smtClean="0"/>
              <a:t>e</a:t>
            </a:r>
            <a:r>
              <a:rPr lang="zh-CN" altLang="en-US" dirty="0" smtClean="0"/>
              <a:t>＝</a:t>
            </a:r>
            <a:r>
              <a:rPr lang="en-US" altLang="zh-CN" dirty="0" smtClean="0"/>
              <a:t>0.4</a:t>
            </a:r>
            <a:r>
              <a:rPr lang="zh-CN" altLang="en-US" dirty="0" smtClean="0"/>
              <a:t>，</a:t>
            </a:r>
            <a:r>
              <a:rPr lang="en-US" altLang="zh-CN" i="1" dirty="0" smtClean="0"/>
              <a:t>r</a:t>
            </a:r>
            <a:r>
              <a:rPr lang="en-US" altLang="zh-CN" i="1" baseline="-25000" dirty="0" smtClean="0"/>
              <a:t>e</a:t>
            </a:r>
            <a:r>
              <a:rPr lang="zh-CN" altLang="en-US" dirty="0" smtClean="0"/>
              <a:t>＝</a:t>
            </a:r>
            <a:r>
              <a:rPr lang="en-US" altLang="zh-CN" dirty="0" smtClean="0"/>
              <a:t>10</a:t>
            </a:r>
            <a:r>
              <a:rPr lang="zh-CN" altLang="en-US" dirty="0" smtClean="0"/>
              <a:t>，则</a:t>
            </a:r>
          </a:p>
          <a:p>
            <a:pPr marL="0" indent="0" eaLnBrk="1" hangingPunct="1">
              <a:buFont typeface="Wingdings" pitchFamily="2" charset="2"/>
              <a:buNone/>
            </a:pPr>
            <a:r>
              <a:rPr lang="en-US" altLang="zh-CN" i="1" dirty="0" smtClean="0"/>
              <a:t>	S</a:t>
            </a:r>
            <a:r>
              <a:rPr lang="en-US" altLang="zh-CN" i="1" baseline="-25000" dirty="0" smtClean="0"/>
              <a:t>p</a:t>
            </a:r>
            <a:r>
              <a:rPr lang="zh-CN" altLang="en-US" dirty="0" smtClean="0"/>
              <a:t>＝</a:t>
            </a:r>
            <a:r>
              <a:rPr lang="en-US" altLang="zh-CN" dirty="0" smtClean="0"/>
              <a:t>1/[(1</a:t>
            </a:r>
            <a:r>
              <a:rPr lang="zh-CN" altLang="en-US" dirty="0" smtClean="0"/>
              <a:t>－</a:t>
            </a:r>
            <a:r>
              <a:rPr lang="en-US" altLang="zh-CN" dirty="0" smtClean="0"/>
              <a:t>0.4)</a:t>
            </a:r>
            <a:r>
              <a:rPr lang="zh-CN" altLang="en-US" dirty="0" smtClean="0"/>
              <a:t>＋</a:t>
            </a:r>
            <a:r>
              <a:rPr lang="en-US" altLang="zh-CN" dirty="0" smtClean="0"/>
              <a:t>0.4/10]</a:t>
            </a:r>
            <a:r>
              <a:rPr lang="zh-CN" altLang="en-US" dirty="0" smtClean="0">
                <a:latin typeface="+mn-ea"/>
              </a:rPr>
              <a:t>≈</a:t>
            </a:r>
            <a:r>
              <a:rPr lang="en-US" altLang="zh-CN" dirty="0" smtClean="0"/>
              <a:t>1.56</a:t>
            </a:r>
          </a:p>
          <a:p>
            <a:pPr marL="0" indent="0" eaLnBrk="1" hangingPunct="1">
              <a:buFont typeface="Wingdings" pitchFamily="2" charset="2"/>
              <a:buNone/>
            </a:pPr>
            <a:endParaRPr lang="en-US" altLang="zh-CN" dirty="0" smtClean="0"/>
          </a:p>
          <a:p>
            <a:pPr marL="0" indent="0" eaLnBrk="1" hangingPunct="1">
              <a:buFont typeface="Wingdings" pitchFamily="2" charset="2"/>
              <a:buNone/>
            </a:pPr>
            <a:r>
              <a:rPr lang="zh-CN" altLang="en-US" dirty="0" smtClean="0"/>
              <a:t>由计算可见，既使某一部件的部件加速比已达</a:t>
            </a:r>
            <a:r>
              <a:rPr lang="en-US" altLang="zh-CN" dirty="0" smtClean="0"/>
              <a:t>10</a:t>
            </a:r>
            <a:r>
              <a:rPr lang="zh-CN" altLang="en-US" dirty="0" smtClean="0"/>
              <a:t>倍，但该部件仅影响到总执行时间的小部分，对整个计算机系统的贡献是有限的。所以，改进后系统的加速比只有</a:t>
            </a:r>
            <a:r>
              <a:rPr lang="en-US" altLang="zh-CN" dirty="0" smtClean="0"/>
              <a:t>1.5</a:t>
            </a:r>
            <a:r>
              <a:rPr lang="zh-CN" altLang="en-US" dirty="0" smtClean="0"/>
              <a:t>倍左右。</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48931">
                                            <p:txEl>
                                              <p:pRg st="2" end="2"/>
                                            </p:txEl>
                                          </p:spTgt>
                                        </p:tgtEl>
                                        <p:attrNameLst>
                                          <p:attrName>style.visibility</p:attrName>
                                        </p:attrNameLst>
                                      </p:cBhvr>
                                      <p:to>
                                        <p:strVal val="visible"/>
                                      </p:to>
                                    </p:set>
                                    <p:animEffect transition="in" filter="slide(fromBottom)">
                                      <p:cBhvr>
                                        <p:cTn id="7" dur="500"/>
                                        <p:tgtEl>
                                          <p:spTgt spid="114893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48931">
                                            <p:txEl>
                                              <p:pRg st="3" end="3"/>
                                            </p:txEl>
                                          </p:spTgt>
                                        </p:tgtEl>
                                        <p:attrNameLst>
                                          <p:attrName>style.visibility</p:attrName>
                                        </p:attrNameLst>
                                      </p:cBhvr>
                                      <p:to>
                                        <p:strVal val="visible"/>
                                      </p:to>
                                    </p:set>
                                    <p:animEffect transition="in" filter="slide(fromBottom)">
                                      <p:cBhvr>
                                        <p:cTn id="12" dur="500"/>
                                        <p:tgtEl>
                                          <p:spTgt spid="114893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48931">
                                            <p:txEl>
                                              <p:pRg st="5" end="5"/>
                                            </p:txEl>
                                          </p:spTgt>
                                        </p:tgtEl>
                                        <p:attrNameLst>
                                          <p:attrName>style.visibility</p:attrName>
                                        </p:attrNameLst>
                                      </p:cBhvr>
                                      <p:to>
                                        <p:strVal val="visible"/>
                                      </p:to>
                                    </p:set>
                                    <p:animEffect transition="in" filter="slide(fromBottom)">
                                      <p:cBhvr>
                                        <p:cTn id="17" dur="500"/>
                                        <p:tgtEl>
                                          <p:spTgt spid="11489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4"/>
          <p:cNvSpPr>
            <a:spLocks noGrp="1"/>
          </p:cNvSpPr>
          <p:nvPr>
            <p:ph type="sldNum" sz="quarter" idx="11"/>
          </p:nvPr>
        </p:nvSpPr>
        <p:spPr>
          <a:noFill/>
        </p:spPr>
        <p:txBody>
          <a:bodyPr/>
          <a:lstStyle/>
          <a:p>
            <a:fld id="{1F87AB49-39E3-4E37-95E0-7AB0329F3C33}" type="slidenum">
              <a:rPr lang="zh-CN" altLang="en-US"/>
              <a:pPr/>
              <a:t>85</a:t>
            </a:fld>
            <a:endParaRPr lang="en-US" altLang="zh-CN"/>
          </a:p>
        </p:txBody>
      </p:sp>
      <p:sp>
        <p:nvSpPr>
          <p:cNvPr id="8196"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1149955" name="Rectangle 3"/>
          <p:cNvSpPr>
            <a:spLocks noGrp="1" noChangeArrowheads="1"/>
          </p:cNvSpPr>
          <p:nvPr>
            <p:ph type="body" idx="1"/>
          </p:nvPr>
        </p:nvSpPr>
        <p:spPr>
          <a:xfrm>
            <a:off x="468313" y="765175"/>
            <a:ext cx="8424862" cy="5543550"/>
          </a:xfrm>
        </p:spPr>
        <p:txBody>
          <a:bodyPr/>
          <a:lstStyle/>
          <a:p>
            <a:pPr marL="0" indent="0" eaLnBrk="1" hangingPunct="1">
              <a:buFont typeface="Wingdings" pitchFamily="2" charset="2"/>
              <a:buNone/>
            </a:pPr>
            <a:r>
              <a:rPr lang="en-US" altLang="zh-CN" smtClean="0"/>
              <a:t>【</a:t>
            </a:r>
            <a:r>
              <a:rPr lang="zh-CN" altLang="en-US" smtClean="0"/>
              <a:t>例</a:t>
            </a:r>
            <a:r>
              <a:rPr lang="en-US" altLang="zh-CN" smtClean="0"/>
              <a:t>1.2】</a:t>
            </a:r>
            <a:r>
              <a:rPr lang="zh-CN" altLang="en-US" smtClean="0"/>
              <a:t>若计算机系统有三个部件</a:t>
            </a:r>
            <a:r>
              <a:rPr lang="en-US" altLang="zh-CN" smtClean="0"/>
              <a:t>a</a:t>
            </a:r>
            <a:r>
              <a:rPr lang="zh-CN" altLang="en-US" smtClean="0"/>
              <a:t>、</a:t>
            </a:r>
            <a:r>
              <a:rPr lang="en-US" altLang="zh-CN" smtClean="0"/>
              <a:t>b</a:t>
            </a:r>
            <a:r>
              <a:rPr lang="zh-CN" altLang="en-US" smtClean="0"/>
              <a:t>、</a:t>
            </a:r>
            <a:r>
              <a:rPr lang="en-US" altLang="zh-CN" smtClean="0"/>
              <a:t>c</a:t>
            </a:r>
            <a:r>
              <a:rPr lang="zh-CN" altLang="en-US" smtClean="0"/>
              <a:t>是可改进的，它们的部件加速比分别为</a:t>
            </a:r>
            <a:r>
              <a:rPr lang="en-US" altLang="zh-CN" smtClean="0"/>
              <a:t>30</a:t>
            </a:r>
            <a:r>
              <a:rPr lang="zh-CN" altLang="en-US" smtClean="0"/>
              <a:t>、</a:t>
            </a:r>
            <a:r>
              <a:rPr lang="en-US" altLang="zh-CN" smtClean="0"/>
              <a:t>30</a:t>
            </a:r>
            <a:r>
              <a:rPr lang="zh-CN" altLang="en-US" smtClean="0"/>
              <a:t>、</a:t>
            </a:r>
            <a:r>
              <a:rPr lang="en-US" altLang="zh-CN" smtClean="0"/>
              <a:t>20</a:t>
            </a:r>
            <a:r>
              <a:rPr lang="zh-CN" altLang="en-US" smtClean="0"/>
              <a:t>。它们在总执行时间中所占的比例分别是</a:t>
            </a:r>
            <a:r>
              <a:rPr lang="en-US" altLang="zh-CN" smtClean="0"/>
              <a:t>30</a:t>
            </a:r>
            <a:r>
              <a:rPr lang="zh-CN" altLang="en-US" smtClean="0"/>
              <a:t>％、</a:t>
            </a:r>
            <a:r>
              <a:rPr lang="en-US" altLang="zh-CN" smtClean="0"/>
              <a:t>30</a:t>
            </a:r>
            <a:r>
              <a:rPr lang="zh-CN" altLang="en-US" smtClean="0"/>
              <a:t>％、</a:t>
            </a:r>
            <a:r>
              <a:rPr lang="en-US" altLang="zh-CN" smtClean="0"/>
              <a:t>20</a:t>
            </a:r>
            <a:r>
              <a:rPr lang="zh-CN" altLang="en-US" smtClean="0"/>
              <a:t>％。试计算这三部件同时改进后系统的加速比。</a:t>
            </a:r>
          </a:p>
          <a:p>
            <a:pPr marL="0" indent="0" eaLnBrk="1" hangingPunct="1">
              <a:spcBef>
                <a:spcPct val="50000"/>
              </a:spcBef>
              <a:buFont typeface="Wingdings" pitchFamily="2" charset="2"/>
              <a:buNone/>
            </a:pPr>
            <a:r>
              <a:rPr lang="zh-CN" altLang="en-US" smtClean="0"/>
              <a:t>解：多个部件可同时改进的情况下，</a:t>
            </a:r>
            <a:r>
              <a:rPr lang="en-US" altLang="zh-CN" smtClean="0"/>
              <a:t>Amdahl</a:t>
            </a:r>
            <a:r>
              <a:rPr lang="zh-CN" altLang="en-US" smtClean="0"/>
              <a:t>定律可表示为：</a:t>
            </a:r>
          </a:p>
        </p:txBody>
      </p:sp>
      <p:graphicFrame>
        <p:nvGraphicFramePr>
          <p:cNvPr id="1149956" name="Object 4"/>
          <p:cNvGraphicFramePr>
            <a:graphicFrameLocks noChangeAspect="1"/>
          </p:cNvGraphicFramePr>
          <p:nvPr/>
        </p:nvGraphicFramePr>
        <p:xfrm>
          <a:off x="2184400" y="3213100"/>
          <a:ext cx="4332288" cy="1868488"/>
        </p:xfrm>
        <a:graphic>
          <a:graphicData uri="http://schemas.openxmlformats.org/presentationml/2006/ole">
            <mc:AlternateContent xmlns:mc="http://schemas.openxmlformats.org/markup-compatibility/2006">
              <mc:Choice xmlns:v="urn:schemas-microsoft-com:vml" Requires="v">
                <p:oleObj spid="_x0000_s8197" name="公式" r:id="rId3" imgW="1562040" imgH="672840" progId="Equation.3">
                  <p:embed/>
                </p:oleObj>
              </mc:Choice>
              <mc:Fallback>
                <p:oleObj name="公式" r:id="rId3" imgW="1562040" imgH="672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3213100"/>
                        <a:ext cx="4332288" cy="186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49955">
                                            <p:txEl>
                                              <p:pRg st="1" end="1"/>
                                            </p:txEl>
                                          </p:spTgt>
                                        </p:tgtEl>
                                        <p:attrNameLst>
                                          <p:attrName>style.visibility</p:attrName>
                                        </p:attrNameLst>
                                      </p:cBhvr>
                                      <p:to>
                                        <p:strVal val="visible"/>
                                      </p:to>
                                    </p:set>
                                    <p:animEffect transition="in" filter="slide(fromBottom)">
                                      <p:cBhvr>
                                        <p:cTn id="7" dur="500"/>
                                        <p:tgtEl>
                                          <p:spTgt spid="1149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49956"/>
                                        </p:tgtEl>
                                        <p:attrNameLst>
                                          <p:attrName>style.visibility</p:attrName>
                                        </p:attrNameLst>
                                      </p:cBhvr>
                                      <p:to>
                                        <p:strVal val="visible"/>
                                      </p:to>
                                    </p:set>
                                    <p:anim calcmode="lin" valueType="num">
                                      <p:cBhvr>
                                        <p:cTn id="12" dur="500" fill="hold"/>
                                        <p:tgtEl>
                                          <p:spTgt spid="1149956"/>
                                        </p:tgtEl>
                                        <p:attrNameLst>
                                          <p:attrName>ppt_w</p:attrName>
                                        </p:attrNameLst>
                                      </p:cBhvr>
                                      <p:tavLst>
                                        <p:tav tm="0">
                                          <p:val>
                                            <p:fltVal val="0"/>
                                          </p:val>
                                        </p:tav>
                                        <p:tav tm="100000">
                                          <p:val>
                                            <p:strVal val="#ppt_w"/>
                                          </p:val>
                                        </p:tav>
                                      </p:tavLst>
                                    </p:anim>
                                    <p:anim calcmode="lin" valueType="num">
                                      <p:cBhvr>
                                        <p:cTn id="13" dur="500" fill="hold"/>
                                        <p:tgtEl>
                                          <p:spTgt spid="11499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灯片编号占位符 4"/>
          <p:cNvSpPr>
            <a:spLocks noGrp="1"/>
          </p:cNvSpPr>
          <p:nvPr>
            <p:ph type="sldNum" sz="quarter" idx="11"/>
          </p:nvPr>
        </p:nvSpPr>
        <p:spPr>
          <a:noFill/>
        </p:spPr>
        <p:txBody>
          <a:bodyPr/>
          <a:lstStyle/>
          <a:p>
            <a:fld id="{B54F0A49-0E5F-42AB-889A-68107202BADD}" type="slidenum">
              <a:rPr lang="zh-CN" altLang="en-US"/>
              <a:pPr/>
              <a:t>86</a:t>
            </a:fld>
            <a:endParaRPr lang="en-US" altLang="zh-CN"/>
          </a:p>
        </p:txBody>
      </p:sp>
      <p:sp>
        <p:nvSpPr>
          <p:cNvPr id="9221" name="Rectangle 2"/>
          <p:cNvSpPr>
            <a:spLocks noGrp="1" noChangeArrowheads="1"/>
          </p:cNvSpPr>
          <p:nvPr>
            <p:ph type="title"/>
          </p:nvPr>
        </p:nvSpPr>
        <p:spPr/>
        <p:txBody>
          <a:bodyPr/>
          <a:lstStyle/>
          <a:p>
            <a:pPr eaLnBrk="1" hangingPunct="1"/>
            <a:r>
              <a:rPr lang="zh-CN" altLang="en-US" smtClean="0"/>
              <a:t>（四） </a:t>
            </a:r>
            <a:r>
              <a:rPr lang="en-US" altLang="zh-CN" smtClean="0"/>
              <a:t>Amdahl</a:t>
            </a:r>
            <a:r>
              <a:rPr lang="zh-CN" altLang="en-US" smtClean="0"/>
              <a:t>定律</a:t>
            </a:r>
          </a:p>
        </p:txBody>
      </p:sp>
      <p:sp>
        <p:nvSpPr>
          <p:cNvPr id="9222" name="Rectangle 3"/>
          <p:cNvSpPr>
            <a:spLocks noGrp="1" noChangeArrowheads="1"/>
          </p:cNvSpPr>
          <p:nvPr>
            <p:ph type="body" idx="1"/>
          </p:nvPr>
        </p:nvSpPr>
        <p:spPr>
          <a:xfrm>
            <a:off x="468313" y="765175"/>
            <a:ext cx="8424862" cy="5543550"/>
          </a:xfrm>
        </p:spPr>
        <p:txBody>
          <a:bodyPr/>
          <a:lstStyle/>
          <a:p>
            <a:pPr marL="0" indent="0" eaLnBrk="1" hangingPunct="1">
              <a:buFont typeface="Wingdings" pitchFamily="2" charset="2"/>
              <a:buNone/>
            </a:pPr>
            <a:r>
              <a:rPr lang="en-US" altLang="zh-CN" smtClean="0"/>
              <a:t>【</a:t>
            </a:r>
            <a:r>
              <a:rPr lang="zh-CN" altLang="en-US" smtClean="0"/>
              <a:t>例</a:t>
            </a:r>
            <a:r>
              <a:rPr lang="en-US" altLang="zh-CN" smtClean="0"/>
              <a:t>1.2】</a:t>
            </a:r>
            <a:r>
              <a:rPr lang="zh-CN" altLang="en-US" smtClean="0"/>
              <a:t>若计算机系统有三个部件</a:t>
            </a:r>
            <a:r>
              <a:rPr lang="en-US" altLang="zh-CN" smtClean="0"/>
              <a:t>a</a:t>
            </a:r>
            <a:r>
              <a:rPr lang="zh-CN" altLang="en-US" smtClean="0"/>
              <a:t>、</a:t>
            </a:r>
            <a:r>
              <a:rPr lang="en-US" altLang="zh-CN" smtClean="0"/>
              <a:t>b</a:t>
            </a:r>
            <a:r>
              <a:rPr lang="zh-CN" altLang="en-US" smtClean="0"/>
              <a:t>、</a:t>
            </a:r>
            <a:r>
              <a:rPr lang="en-US" altLang="zh-CN" smtClean="0"/>
              <a:t>c</a:t>
            </a:r>
            <a:r>
              <a:rPr lang="zh-CN" altLang="en-US" smtClean="0"/>
              <a:t>是可改进的，它们的部件加速比分别为</a:t>
            </a:r>
            <a:r>
              <a:rPr lang="en-US" altLang="zh-CN" smtClean="0"/>
              <a:t>30</a:t>
            </a:r>
            <a:r>
              <a:rPr lang="zh-CN" altLang="en-US" smtClean="0"/>
              <a:t>、</a:t>
            </a:r>
            <a:r>
              <a:rPr lang="en-US" altLang="zh-CN" smtClean="0"/>
              <a:t>30</a:t>
            </a:r>
            <a:r>
              <a:rPr lang="zh-CN" altLang="en-US" smtClean="0"/>
              <a:t>、</a:t>
            </a:r>
            <a:r>
              <a:rPr lang="en-US" altLang="zh-CN" smtClean="0"/>
              <a:t>20</a:t>
            </a:r>
            <a:r>
              <a:rPr lang="zh-CN" altLang="en-US" smtClean="0"/>
              <a:t>。它们在总执行时间中所占的比例分别是</a:t>
            </a:r>
            <a:r>
              <a:rPr lang="en-US" altLang="zh-CN" smtClean="0"/>
              <a:t>30</a:t>
            </a:r>
            <a:r>
              <a:rPr lang="zh-CN" altLang="en-US" smtClean="0"/>
              <a:t>％、</a:t>
            </a:r>
            <a:r>
              <a:rPr lang="en-US" altLang="zh-CN" smtClean="0"/>
              <a:t>30</a:t>
            </a:r>
            <a:r>
              <a:rPr lang="zh-CN" altLang="en-US" smtClean="0"/>
              <a:t>％、</a:t>
            </a:r>
            <a:r>
              <a:rPr lang="en-US" altLang="zh-CN" smtClean="0"/>
              <a:t>20</a:t>
            </a:r>
            <a:r>
              <a:rPr lang="zh-CN" altLang="en-US" smtClean="0"/>
              <a:t>％。试计算这三部件同时改进后系统的加速比。</a:t>
            </a:r>
          </a:p>
          <a:p>
            <a:pPr marL="0" indent="0" eaLnBrk="1" hangingPunct="1">
              <a:spcBef>
                <a:spcPct val="50000"/>
              </a:spcBef>
              <a:buFont typeface="Wingdings" pitchFamily="2" charset="2"/>
              <a:buNone/>
            </a:pPr>
            <a:r>
              <a:rPr lang="zh-CN" altLang="en-US" smtClean="0"/>
              <a:t>解：多个部件可同时改进的情况下，</a:t>
            </a:r>
            <a:r>
              <a:rPr lang="en-US" altLang="zh-CN" smtClean="0"/>
              <a:t>Amdahl</a:t>
            </a:r>
            <a:r>
              <a:rPr lang="zh-CN" altLang="en-US" smtClean="0"/>
              <a:t>定律可表示为：</a:t>
            </a:r>
          </a:p>
        </p:txBody>
      </p:sp>
      <p:graphicFrame>
        <p:nvGraphicFramePr>
          <p:cNvPr id="9218" name="Object 4"/>
          <p:cNvGraphicFramePr>
            <a:graphicFrameLocks noChangeAspect="1"/>
          </p:cNvGraphicFramePr>
          <p:nvPr/>
        </p:nvGraphicFramePr>
        <p:xfrm>
          <a:off x="2184400" y="3213100"/>
          <a:ext cx="4332288" cy="1868488"/>
        </p:xfrm>
        <a:graphic>
          <a:graphicData uri="http://schemas.openxmlformats.org/presentationml/2006/ole">
            <mc:AlternateContent xmlns:mc="http://schemas.openxmlformats.org/markup-compatibility/2006">
              <mc:Choice xmlns:v="urn:schemas-microsoft-com:vml" Requires="v">
                <p:oleObj spid="_x0000_s9224" name="公式" r:id="rId3" imgW="1562040" imgH="672840" progId="Equation.3">
                  <p:embed/>
                </p:oleObj>
              </mc:Choice>
              <mc:Fallback>
                <p:oleObj name="公式" r:id="rId3" imgW="1562040" imgH="672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3213100"/>
                        <a:ext cx="4332288" cy="186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nvGraphicFramePr>
        <p:xfrm>
          <a:off x="539750" y="4956175"/>
          <a:ext cx="8208963" cy="1643063"/>
        </p:xfrm>
        <a:graphic>
          <a:graphicData uri="http://schemas.openxmlformats.org/presentationml/2006/ole">
            <mc:AlternateContent xmlns:mc="http://schemas.openxmlformats.org/markup-compatibility/2006">
              <mc:Choice xmlns:v="urn:schemas-microsoft-com:vml" Requires="v">
                <p:oleObj spid="_x0000_s9225" name="公式" r:id="rId5" imgW="3174840" imgH="634680" progId="Equation.3">
                  <p:embed/>
                </p:oleObj>
              </mc:Choice>
              <mc:Fallback>
                <p:oleObj name="公式" r:id="rId5" imgW="3174840" imgH="6346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56175"/>
                        <a:ext cx="8208963" cy="164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5">
            <a:hlinkClick r:id="rId7" action="ppaction://hlinksldjump"/>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956376" y="0"/>
            <a:ext cx="1187624" cy="8164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灯片编号占位符 4"/>
          <p:cNvSpPr>
            <a:spLocks noGrp="1"/>
          </p:cNvSpPr>
          <p:nvPr>
            <p:ph type="sldNum" sz="quarter" idx="11"/>
          </p:nvPr>
        </p:nvSpPr>
        <p:spPr>
          <a:noFill/>
        </p:spPr>
        <p:txBody>
          <a:bodyPr/>
          <a:lstStyle/>
          <a:p>
            <a:fld id="{B4645CC3-47A2-4239-9AD4-E9E6C7F00BC8}" type="slidenum">
              <a:rPr lang="zh-CN" altLang="en-US"/>
              <a:pPr/>
              <a:t>87</a:t>
            </a:fld>
            <a:endParaRPr lang="en-US" altLang="zh-CN"/>
          </a:p>
        </p:txBody>
      </p:sp>
      <p:sp>
        <p:nvSpPr>
          <p:cNvPr id="77827" name="Rectangle 2"/>
          <p:cNvSpPr>
            <a:spLocks noGrp="1" noChangeArrowheads="1"/>
          </p:cNvSpPr>
          <p:nvPr>
            <p:ph type="title"/>
          </p:nvPr>
        </p:nvSpPr>
        <p:spPr>
          <a:xfrm>
            <a:off x="611188" y="474663"/>
            <a:ext cx="8229600" cy="720725"/>
          </a:xfrm>
        </p:spPr>
        <p:txBody>
          <a:bodyPr/>
          <a:lstStyle/>
          <a:p>
            <a:pPr eaLnBrk="1" hangingPunct="1"/>
            <a:r>
              <a:rPr lang="zh-CN" altLang="en-US" sz="3600" b="0" smtClean="0"/>
              <a:t>作业</a:t>
            </a:r>
          </a:p>
        </p:txBody>
      </p:sp>
      <p:sp>
        <p:nvSpPr>
          <p:cNvPr id="77828" name="Rectangle 3"/>
          <p:cNvSpPr>
            <a:spLocks noGrp="1" noChangeArrowheads="1"/>
          </p:cNvSpPr>
          <p:nvPr>
            <p:ph type="body" idx="1"/>
          </p:nvPr>
        </p:nvSpPr>
        <p:spPr>
          <a:xfrm>
            <a:off x="528638" y="1987550"/>
            <a:ext cx="6707187" cy="1081088"/>
          </a:xfrm>
        </p:spPr>
        <p:txBody>
          <a:bodyPr/>
          <a:lstStyle/>
          <a:p>
            <a:pPr eaLnBrk="1" hangingPunct="1">
              <a:buFont typeface="Wingdings" pitchFamily="2" charset="2"/>
              <a:buNone/>
            </a:pPr>
            <a:r>
              <a:rPr lang="en-US" altLang="zh-CN" sz="3600" b="0" dirty="0" smtClean="0">
                <a:ea typeface="楷体_GB2312" pitchFamily="49" charset="-122"/>
              </a:rPr>
              <a:t>P20</a:t>
            </a:r>
            <a:r>
              <a:rPr lang="zh-CN" altLang="en-US" sz="3600" b="0" dirty="0" smtClean="0">
                <a:ea typeface="楷体_GB2312" pitchFamily="49" charset="-122"/>
              </a:rPr>
              <a:t>，习题</a:t>
            </a:r>
            <a:endParaRPr lang="en-US" altLang="zh-CN" sz="3600" b="0" dirty="0" smtClean="0">
              <a:ea typeface="楷体_GB2312" pitchFamily="49" charset="-122"/>
            </a:endParaRPr>
          </a:p>
        </p:txBody>
      </p:sp>
      <p:pic>
        <p:nvPicPr>
          <p:cNvPr id="77829" name="Picture 4" descr="NA00487_"/>
          <p:cNvPicPr>
            <a:picLocks noChangeAspect="1" noChangeArrowheads="1"/>
          </p:cNvPicPr>
          <p:nvPr/>
        </p:nvPicPr>
        <p:blipFill>
          <a:blip r:embed="rId2" cstate="print"/>
          <a:srcRect/>
          <a:stretch>
            <a:fillRect/>
          </a:stretch>
        </p:blipFill>
        <p:spPr bwMode="auto">
          <a:xfrm>
            <a:off x="323850" y="1266825"/>
            <a:ext cx="1150938" cy="554038"/>
          </a:xfrm>
          <a:prstGeom prst="rect">
            <a:avLst/>
          </a:prstGeom>
          <a:noFill/>
          <a:ln w="9525">
            <a:noFill/>
            <a:miter lim="800000"/>
            <a:headEnd/>
            <a:tailEnd/>
          </a:ln>
        </p:spPr>
      </p:pic>
      <p:pic>
        <p:nvPicPr>
          <p:cNvPr id="77830" name="Picture 5" descr="NA00487_"/>
          <p:cNvPicPr>
            <a:picLocks noChangeAspect="1" noChangeArrowheads="1"/>
          </p:cNvPicPr>
          <p:nvPr/>
        </p:nvPicPr>
        <p:blipFill>
          <a:blip r:embed="rId3" cstate="print"/>
          <a:srcRect/>
          <a:stretch>
            <a:fillRect/>
          </a:stretch>
        </p:blipFill>
        <p:spPr bwMode="auto">
          <a:xfrm>
            <a:off x="1547813" y="1266825"/>
            <a:ext cx="1150937" cy="554038"/>
          </a:xfrm>
          <a:prstGeom prst="rect">
            <a:avLst/>
          </a:prstGeom>
          <a:noFill/>
          <a:ln w="9525">
            <a:noFill/>
            <a:miter lim="800000"/>
            <a:headEnd/>
            <a:tailEnd/>
          </a:ln>
        </p:spPr>
      </p:pic>
      <p:pic>
        <p:nvPicPr>
          <p:cNvPr id="77831" name="Picture 6" descr="NA00487_"/>
          <p:cNvPicPr>
            <a:picLocks noChangeAspect="1" noChangeArrowheads="1"/>
          </p:cNvPicPr>
          <p:nvPr/>
        </p:nvPicPr>
        <p:blipFill>
          <a:blip r:embed="rId4" cstate="print"/>
          <a:srcRect/>
          <a:stretch>
            <a:fillRect/>
          </a:stretch>
        </p:blipFill>
        <p:spPr bwMode="auto">
          <a:xfrm>
            <a:off x="2771775" y="1266825"/>
            <a:ext cx="1150938" cy="554038"/>
          </a:xfrm>
          <a:prstGeom prst="rect">
            <a:avLst/>
          </a:prstGeom>
          <a:noFill/>
          <a:ln w="9525">
            <a:noFill/>
            <a:miter lim="800000"/>
            <a:headEnd/>
            <a:tailEnd/>
          </a:ln>
        </p:spPr>
      </p:pic>
      <p:pic>
        <p:nvPicPr>
          <p:cNvPr id="77832" name="Picture 7" descr="NA00487_"/>
          <p:cNvPicPr>
            <a:picLocks noChangeAspect="1" noChangeArrowheads="1"/>
          </p:cNvPicPr>
          <p:nvPr/>
        </p:nvPicPr>
        <p:blipFill>
          <a:blip r:embed="rId5" cstate="print"/>
          <a:srcRect/>
          <a:stretch>
            <a:fillRect/>
          </a:stretch>
        </p:blipFill>
        <p:spPr bwMode="auto">
          <a:xfrm>
            <a:off x="3995738" y="1266825"/>
            <a:ext cx="1150937" cy="554038"/>
          </a:xfrm>
          <a:prstGeom prst="rect">
            <a:avLst/>
          </a:prstGeom>
          <a:noFill/>
          <a:ln w="9525">
            <a:noFill/>
            <a:miter lim="800000"/>
            <a:headEnd/>
            <a:tailEnd/>
          </a:ln>
        </p:spPr>
      </p:pic>
      <p:pic>
        <p:nvPicPr>
          <p:cNvPr id="77833" name="Picture 8" descr="NA00487_"/>
          <p:cNvPicPr>
            <a:picLocks noChangeAspect="1" noChangeArrowheads="1"/>
          </p:cNvPicPr>
          <p:nvPr/>
        </p:nvPicPr>
        <p:blipFill>
          <a:blip r:embed="rId6" cstate="print"/>
          <a:srcRect/>
          <a:stretch>
            <a:fillRect/>
          </a:stretch>
        </p:blipFill>
        <p:spPr bwMode="auto">
          <a:xfrm>
            <a:off x="5221288" y="1266825"/>
            <a:ext cx="1150937" cy="554038"/>
          </a:xfrm>
          <a:prstGeom prst="rect">
            <a:avLst/>
          </a:prstGeom>
          <a:noFill/>
          <a:ln w="9525">
            <a:noFill/>
            <a:miter lim="800000"/>
            <a:headEnd/>
            <a:tailEnd/>
          </a:ln>
        </p:spPr>
      </p:pic>
      <p:pic>
        <p:nvPicPr>
          <p:cNvPr id="77834" name="Picture 9" descr="NA00487_"/>
          <p:cNvPicPr>
            <a:picLocks noChangeAspect="1" noChangeArrowheads="1"/>
          </p:cNvPicPr>
          <p:nvPr/>
        </p:nvPicPr>
        <p:blipFill>
          <a:blip r:embed="rId7" cstate="print"/>
          <a:srcRect/>
          <a:stretch>
            <a:fillRect/>
          </a:stretch>
        </p:blipFill>
        <p:spPr bwMode="auto">
          <a:xfrm>
            <a:off x="6445250" y="1266825"/>
            <a:ext cx="1150938" cy="554038"/>
          </a:xfrm>
          <a:prstGeom prst="rect">
            <a:avLst/>
          </a:prstGeom>
          <a:noFill/>
          <a:ln w="9525">
            <a:noFill/>
            <a:miter lim="800000"/>
            <a:headEnd/>
            <a:tailEnd/>
          </a:ln>
        </p:spPr>
      </p:pic>
      <p:pic>
        <p:nvPicPr>
          <p:cNvPr id="77835" name="Picture 10" descr="NA00487_"/>
          <p:cNvPicPr>
            <a:picLocks noChangeAspect="1" noChangeArrowheads="1"/>
          </p:cNvPicPr>
          <p:nvPr/>
        </p:nvPicPr>
        <p:blipFill>
          <a:blip r:embed="rId8" cstate="print"/>
          <a:srcRect/>
          <a:stretch>
            <a:fillRect/>
          </a:stretch>
        </p:blipFill>
        <p:spPr bwMode="auto">
          <a:xfrm>
            <a:off x="7669213" y="1266825"/>
            <a:ext cx="1150937" cy="554038"/>
          </a:xfrm>
          <a:prstGeom prst="rect">
            <a:avLst/>
          </a:prstGeom>
          <a:noFill/>
          <a:ln w="9525">
            <a:noFill/>
            <a:miter lim="800000"/>
            <a:headEnd/>
            <a:tailEnd/>
          </a:ln>
        </p:spPr>
      </p:pic>
      <p:sp>
        <p:nvSpPr>
          <p:cNvPr id="1076235" name="Line 11"/>
          <p:cNvSpPr>
            <a:spLocks noChangeShapeType="1"/>
          </p:cNvSpPr>
          <p:nvPr/>
        </p:nvSpPr>
        <p:spPr bwMode="auto">
          <a:xfrm>
            <a:off x="468313" y="2635250"/>
            <a:ext cx="4967287" cy="0"/>
          </a:xfrm>
          <a:prstGeom prst="line">
            <a:avLst/>
          </a:prstGeom>
          <a:noFill/>
          <a:ln w="57150">
            <a:solidFill>
              <a:srgbClr val="FF6600"/>
            </a:solidFill>
            <a:round/>
            <a:headEnd/>
            <a:tailEnd type="none" w="med" len="lg"/>
          </a:ln>
        </p:spPr>
        <p:txBody>
          <a:bodyPr>
            <a:spAutoFit/>
          </a:bodyPr>
          <a:lstStyle/>
          <a:p>
            <a:endParaRPr lang="zh-CN" altLang="en-US"/>
          </a:p>
        </p:txBody>
      </p:sp>
      <p:sp>
        <p:nvSpPr>
          <p:cNvPr id="77837" name="Text Box 12"/>
          <p:cNvSpPr txBox="1">
            <a:spLocks noChangeArrowheads="1"/>
          </p:cNvSpPr>
          <p:nvPr/>
        </p:nvSpPr>
        <p:spPr bwMode="auto">
          <a:xfrm>
            <a:off x="539750" y="2708275"/>
            <a:ext cx="8135938" cy="3295650"/>
          </a:xfrm>
          <a:prstGeom prst="rect">
            <a:avLst/>
          </a:prstGeom>
          <a:noFill/>
          <a:ln w="28575" algn="ctr">
            <a:noFill/>
            <a:miter lim="800000"/>
            <a:headEnd/>
            <a:tailEnd type="none" w="med" len="lg"/>
          </a:ln>
        </p:spPr>
        <p:txBody>
          <a:bodyPr>
            <a:spAutoFit/>
          </a:bodyPr>
          <a:lstStyle/>
          <a:p>
            <a:pPr algn="l">
              <a:spcBef>
                <a:spcPct val="50000"/>
              </a:spcBef>
            </a:pPr>
            <a:r>
              <a:rPr lang="en-US" altLang="zh-CN" sz="2800" dirty="0" smtClean="0">
                <a:solidFill>
                  <a:srgbClr val="0000FF"/>
                </a:solidFill>
              </a:rPr>
              <a:t>1.5</a:t>
            </a:r>
            <a:r>
              <a:rPr lang="en-US" altLang="zh-CN" sz="2800" dirty="0" smtClean="0"/>
              <a:t>  </a:t>
            </a:r>
            <a:r>
              <a:rPr lang="zh-CN" altLang="en-US" sz="2800" dirty="0" smtClean="0"/>
              <a:t>早期</a:t>
            </a:r>
            <a:r>
              <a:rPr lang="zh-CN" altLang="en-US" sz="2800" dirty="0"/>
              <a:t>的冯</a:t>
            </a:r>
            <a:r>
              <a:rPr lang="en-US" altLang="zh-CN" sz="2800" dirty="0"/>
              <a:t>·</a:t>
            </a:r>
            <a:r>
              <a:rPr lang="zh-CN" altLang="en-US" sz="2800" dirty="0"/>
              <a:t>诺依曼计算机硬件系统主要由哪几部分组成？各部分的功能是什么？</a:t>
            </a:r>
          </a:p>
          <a:p>
            <a:pPr algn="l">
              <a:spcBef>
                <a:spcPct val="50000"/>
              </a:spcBef>
            </a:pPr>
            <a:r>
              <a:rPr lang="en-US" altLang="zh-CN" sz="2800" dirty="0" smtClean="0">
                <a:solidFill>
                  <a:srgbClr val="0000FF"/>
                </a:solidFill>
              </a:rPr>
              <a:t>1.14</a:t>
            </a:r>
            <a:r>
              <a:rPr lang="en-US" altLang="zh-CN" sz="2800" dirty="0" smtClean="0"/>
              <a:t>  </a:t>
            </a:r>
            <a:r>
              <a:rPr lang="zh-CN" altLang="en-US" sz="2800" dirty="0" smtClean="0"/>
              <a:t>若</a:t>
            </a:r>
            <a:r>
              <a:rPr lang="zh-CN" altLang="en-US" sz="2800" dirty="0"/>
              <a:t>计算机系统有三个部件</a:t>
            </a:r>
            <a:r>
              <a:rPr lang="en-US" altLang="zh-CN" sz="2800" dirty="0"/>
              <a:t>a</a:t>
            </a:r>
            <a:r>
              <a:rPr lang="zh-CN" altLang="en-US" sz="2800" dirty="0"/>
              <a:t>、</a:t>
            </a:r>
            <a:r>
              <a:rPr lang="en-US" altLang="zh-CN" sz="2800" dirty="0"/>
              <a:t>b</a:t>
            </a:r>
            <a:r>
              <a:rPr lang="zh-CN" altLang="en-US" sz="2800" dirty="0"/>
              <a:t>、</a:t>
            </a:r>
            <a:r>
              <a:rPr lang="en-US" altLang="zh-CN" sz="2800" dirty="0"/>
              <a:t>c</a:t>
            </a:r>
            <a:r>
              <a:rPr lang="zh-CN" altLang="en-US" sz="2800" dirty="0"/>
              <a:t>是可改进的，它们的部件加速比分别为</a:t>
            </a:r>
            <a:r>
              <a:rPr lang="en-US" altLang="zh-CN" sz="2800" dirty="0"/>
              <a:t>30</a:t>
            </a:r>
            <a:r>
              <a:rPr lang="zh-CN" altLang="en-US" sz="2800" dirty="0"/>
              <a:t>、</a:t>
            </a:r>
            <a:r>
              <a:rPr lang="en-US" altLang="zh-CN" sz="2800" dirty="0"/>
              <a:t>30</a:t>
            </a:r>
            <a:r>
              <a:rPr lang="zh-CN" altLang="en-US" sz="2800" dirty="0"/>
              <a:t>、</a:t>
            </a:r>
            <a:r>
              <a:rPr lang="en-US" altLang="zh-CN" sz="2800" dirty="0"/>
              <a:t>20</a:t>
            </a:r>
            <a:r>
              <a:rPr lang="zh-CN" altLang="en-US" sz="2800" dirty="0"/>
              <a:t>。若部件</a:t>
            </a:r>
            <a:r>
              <a:rPr lang="en-US" altLang="zh-CN" sz="2800" dirty="0"/>
              <a:t>a</a:t>
            </a:r>
            <a:r>
              <a:rPr lang="zh-CN" altLang="en-US" sz="2800" dirty="0"/>
              <a:t>和</a:t>
            </a:r>
            <a:r>
              <a:rPr lang="en-US" altLang="zh-CN" sz="2800" dirty="0"/>
              <a:t>b</a:t>
            </a:r>
            <a:r>
              <a:rPr lang="zh-CN" altLang="en-US" sz="2800" dirty="0"/>
              <a:t>在总执行时间中所占的比例分别是</a:t>
            </a:r>
            <a:r>
              <a:rPr lang="en-US" altLang="zh-CN" sz="2800" dirty="0"/>
              <a:t>30</a:t>
            </a:r>
            <a:r>
              <a:rPr lang="zh-CN" altLang="en-US" sz="2800" dirty="0"/>
              <a:t>％、</a:t>
            </a:r>
            <a:r>
              <a:rPr lang="en-US" altLang="zh-CN" sz="2800" dirty="0"/>
              <a:t>30</a:t>
            </a:r>
            <a:r>
              <a:rPr lang="zh-CN" altLang="en-US" sz="2800" dirty="0"/>
              <a:t>％。若要使整个系统的加速比达到</a:t>
            </a:r>
            <a:r>
              <a:rPr lang="en-US" altLang="zh-CN" sz="2800" dirty="0"/>
              <a:t>10</a:t>
            </a:r>
            <a:r>
              <a:rPr lang="zh-CN" altLang="en-US" sz="2800" dirty="0"/>
              <a:t>，部件</a:t>
            </a:r>
            <a:r>
              <a:rPr lang="en-US" altLang="zh-CN" sz="2800" dirty="0"/>
              <a:t>c</a:t>
            </a:r>
            <a:r>
              <a:rPr lang="zh-CN" altLang="en-US" sz="2800" dirty="0"/>
              <a:t>在总执行时间中所占的比例应为多少？</a:t>
            </a:r>
          </a:p>
        </p:txBody>
      </p:sp>
      <p:pic>
        <p:nvPicPr>
          <p:cNvPr id="14" name="Picture 10" descr="C:\Users\CheXQ\AppData\Local\Microsoft\Windows\Temporary Internet Files\Content.IE5\RWM40N23\MCj04456420000[1].wmf"/>
          <p:cNvPicPr>
            <a:picLocks noChangeAspect="1" noChangeArrowheads="1"/>
          </p:cNvPicPr>
          <p:nvPr/>
        </p:nvPicPr>
        <p:blipFill>
          <a:blip r:embed="rId9" cstate="print"/>
          <a:srcRect/>
          <a:stretch>
            <a:fillRect/>
          </a:stretch>
        </p:blipFill>
        <p:spPr bwMode="auto">
          <a:xfrm rot="3689727">
            <a:off x="7210813" y="617232"/>
            <a:ext cx="1301750" cy="17399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1076235"/>
                                        </p:tgtEl>
                                        <p:attrNameLst>
                                          <p:attrName>style.visibility</p:attrName>
                                        </p:attrNameLst>
                                      </p:cBhvr>
                                      <p:to>
                                        <p:strVal val="visible"/>
                                      </p:to>
                                    </p:set>
                                    <p:anim calcmode="lin" valueType="num">
                                      <p:cBhvr>
                                        <p:cTn id="7" dur="500" fill="hold"/>
                                        <p:tgtEl>
                                          <p:spTgt spid="1076235"/>
                                        </p:tgtEl>
                                        <p:attrNameLst>
                                          <p:attrName>ppt_x</p:attrName>
                                        </p:attrNameLst>
                                      </p:cBhvr>
                                      <p:tavLst>
                                        <p:tav tm="0">
                                          <p:val>
                                            <p:strVal val="#ppt_x-#ppt_w/2"/>
                                          </p:val>
                                        </p:tav>
                                        <p:tav tm="100000">
                                          <p:val>
                                            <p:strVal val="#ppt_x"/>
                                          </p:val>
                                        </p:tav>
                                      </p:tavLst>
                                    </p:anim>
                                    <p:anim calcmode="lin" valueType="num">
                                      <p:cBhvr>
                                        <p:cTn id="8" dur="500" fill="hold"/>
                                        <p:tgtEl>
                                          <p:spTgt spid="1076235"/>
                                        </p:tgtEl>
                                        <p:attrNameLst>
                                          <p:attrName>ppt_y</p:attrName>
                                        </p:attrNameLst>
                                      </p:cBhvr>
                                      <p:tavLst>
                                        <p:tav tm="0">
                                          <p:val>
                                            <p:strVal val="#ppt_y"/>
                                          </p:val>
                                        </p:tav>
                                        <p:tav tm="100000">
                                          <p:val>
                                            <p:strVal val="#ppt_y"/>
                                          </p:val>
                                        </p:tav>
                                      </p:tavLst>
                                    </p:anim>
                                    <p:anim calcmode="lin" valueType="num">
                                      <p:cBhvr>
                                        <p:cTn id="9" dur="500" fill="hold"/>
                                        <p:tgtEl>
                                          <p:spTgt spid="1076235"/>
                                        </p:tgtEl>
                                        <p:attrNameLst>
                                          <p:attrName>ppt_w</p:attrName>
                                        </p:attrNameLst>
                                      </p:cBhvr>
                                      <p:tavLst>
                                        <p:tav tm="0">
                                          <p:val>
                                            <p:fltVal val="0"/>
                                          </p:val>
                                        </p:tav>
                                        <p:tav tm="100000">
                                          <p:val>
                                            <p:strVal val="#ppt_w"/>
                                          </p:val>
                                        </p:tav>
                                      </p:tavLst>
                                    </p:anim>
                                    <p:anim calcmode="lin" valueType="num">
                                      <p:cBhvr>
                                        <p:cTn id="10" dur="500" fill="hold"/>
                                        <p:tgtEl>
                                          <p:spTgt spid="107623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2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古斯塔夫森定律</a:t>
            </a:r>
            <a:endParaRPr lang="zh-CN" altLang="en-US"/>
          </a:p>
        </p:txBody>
      </p:sp>
      <p:sp>
        <p:nvSpPr>
          <p:cNvPr id="3" name="内容占位符 2"/>
          <p:cNvSpPr>
            <a:spLocks noGrp="1"/>
          </p:cNvSpPr>
          <p:nvPr>
            <p:ph idx="1"/>
          </p:nvPr>
        </p:nvSpPr>
        <p:spPr>
          <a:xfrm>
            <a:off x="495330" y="620688"/>
            <a:ext cx="8362950" cy="5040560"/>
          </a:xfrm>
        </p:spPr>
        <p:txBody>
          <a:bodyPr/>
          <a:lstStyle/>
          <a:p>
            <a:pPr marL="0" indent="0">
              <a:buNone/>
            </a:pPr>
            <a:r>
              <a:rPr lang="en-US" altLang="zh-CN" sz="2400" i="1" dirty="0" smtClean="0">
                <a:solidFill>
                  <a:srgbClr val="0000FF"/>
                </a:solidFill>
              </a:rPr>
              <a:t>… the effort expended on achieving high parallel processing rates is wasted unless it is accompanied by achievements in sequential processing rates of very nearly the same magnitude.</a:t>
            </a:r>
          </a:p>
          <a:p>
            <a:pPr marL="0" indent="0">
              <a:buNone/>
            </a:pPr>
            <a:r>
              <a:rPr lang="zh-CN" altLang="en-US" sz="2400" dirty="0" smtClean="0">
                <a:solidFill>
                  <a:srgbClr val="C00000"/>
                </a:solidFill>
              </a:rPr>
              <a:t>如果程序中串行部分所占的比率不能得到相同数量级的降</a:t>
            </a:r>
            <a:r>
              <a:rPr lang="en-US" altLang="zh-CN" sz="2400" dirty="0" smtClean="0">
                <a:solidFill>
                  <a:srgbClr val="C00000"/>
                </a:solidFill>
              </a:rPr>
              <a:t/>
            </a:r>
            <a:br>
              <a:rPr lang="en-US" altLang="zh-CN" sz="2400" dirty="0" smtClean="0">
                <a:solidFill>
                  <a:srgbClr val="C00000"/>
                </a:solidFill>
              </a:rPr>
            </a:br>
            <a:r>
              <a:rPr lang="zh-CN" altLang="en-US" sz="2400" dirty="0" smtClean="0">
                <a:solidFill>
                  <a:srgbClr val="C00000"/>
                </a:solidFill>
              </a:rPr>
              <a:t>低，那么在获得高并行处理率上所付出的努力将付之东流。</a:t>
            </a:r>
            <a:r>
              <a:rPr lang="en-US" altLang="zh-CN" sz="2400" dirty="0" smtClean="0"/>
              <a:t/>
            </a:r>
            <a:br>
              <a:rPr lang="en-US" altLang="zh-CN" sz="2400" dirty="0" smtClean="0"/>
            </a:br>
            <a:r>
              <a:rPr lang="en-US" altLang="zh-CN" sz="2400" dirty="0" smtClean="0">
                <a:solidFill>
                  <a:srgbClr val="0000FF"/>
                </a:solidFill>
              </a:rPr>
              <a:t>—— Amdahl</a:t>
            </a:r>
            <a:r>
              <a:rPr lang="zh-CN" altLang="en-US" sz="2400" dirty="0" smtClean="0">
                <a:solidFill>
                  <a:srgbClr val="0000FF"/>
                </a:solidFill>
              </a:rPr>
              <a:t>，</a:t>
            </a:r>
            <a:r>
              <a:rPr lang="en-US" altLang="zh-CN" sz="2400" dirty="0" smtClean="0">
                <a:solidFill>
                  <a:srgbClr val="0000FF"/>
                </a:solidFill>
              </a:rPr>
              <a:t>1967</a:t>
            </a:r>
          </a:p>
          <a:p>
            <a:pPr marL="0" indent="0">
              <a:spcBef>
                <a:spcPts val="2400"/>
              </a:spcBef>
              <a:buNone/>
            </a:pPr>
            <a:r>
              <a:rPr lang="en-US" altLang="zh-CN" sz="2400" i="1" smtClean="0">
                <a:solidFill>
                  <a:srgbClr val="0000FF"/>
                </a:solidFill>
              </a:rPr>
              <a:t>… </a:t>
            </a:r>
            <a:r>
              <a:rPr lang="en-US" altLang="zh-CN" sz="2400" i="1" dirty="0" smtClean="0">
                <a:solidFill>
                  <a:srgbClr val="0000FF"/>
                </a:solidFill>
              </a:rPr>
              <a:t>speedup should be measured by scaling the problem to the number of processors, not by fixing the problem size.</a:t>
            </a:r>
          </a:p>
          <a:p>
            <a:pPr marL="0" indent="0">
              <a:buNone/>
            </a:pPr>
            <a:r>
              <a:rPr lang="zh-CN" altLang="en-US" sz="2400" dirty="0" smtClean="0">
                <a:solidFill>
                  <a:srgbClr val="C00000"/>
                </a:solidFill>
              </a:rPr>
              <a:t>我们应该根据处理器数量来增加问题的规模以获得加速，</a:t>
            </a:r>
            <a:r>
              <a:rPr lang="en-US" altLang="zh-CN" sz="2400" dirty="0" smtClean="0">
                <a:solidFill>
                  <a:srgbClr val="C00000"/>
                </a:solidFill>
              </a:rPr>
              <a:t/>
            </a:r>
            <a:br>
              <a:rPr lang="en-US" altLang="zh-CN" sz="2400" dirty="0" smtClean="0">
                <a:solidFill>
                  <a:srgbClr val="C00000"/>
                </a:solidFill>
              </a:rPr>
            </a:br>
            <a:r>
              <a:rPr lang="zh-CN" altLang="en-US" sz="2400" dirty="0" smtClean="0">
                <a:solidFill>
                  <a:srgbClr val="C00000"/>
                </a:solidFill>
              </a:rPr>
              <a:t>而不是将问题的规模保持不变。</a:t>
            </a:r>
            <a:endParaRPr lang="en-US" altLang="zh-CN" sz="2400" dirty="0" smtClean="0">
              <a:solidFill>
                <a:srgbClr val="C00000"/>
              </a:solidFill>
            </a:endParaRPr>
          </a:p>
          <a:p>
            <a:pPr marL="0" indent="0">
              <a:buNone/>
            </a:pPr>
            <a:r>
              <a:rPr lang="en-US" altLang="zh-CN" sz="2400" dirty="0" smtClean="0">
                <a:solidFill>
                  <a:srgbClr val="0000FF"/>
                </a:solidFill>
              </a:rPr>
              <a:t>—— Gustafson</a:t>
            </a:r>
            <a:r>
              <a:rPr lang="zh-CN" altLang="en-US" sz="2400" dirty="0" smtClean="0">
                <a:solidFill>
                  <a:srgbClr val="0000FF"/>
                </a:solidFill>
              </a:rPr>
              <a:t>，</a:t>
            </a:r>
            <a:r>
              <a:rPr lang="en-US" altLang="zh-CN" sz="2400" dirty="0" smtClean="0">
                <a:solidFill>
                  <a:srgbClr val="0000FF"/>
                </a:solidFill>
              </a:rPr>
              <a:t>1988</a:t>
            </a:r>
            <a:endParaRPr lang="zh-CN" altLang="en-US" sz="2400" dirty="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88</a:t>
            </a:fld>
            <a:endParaRPr lang="en-US" altLang="zh-CN"/>
          </a:p>
        </p:txBody>
      </p:sp>
      <p:sp>
        <p:nvSpPr>
          <p:cNvPr id="5" name="内容占位符 2"/>
          <p:cNvSpPr txBox="1">
            <a:spLocks/>
          </p:cNvSpPr>
          <p:nvPr/>
        </p:nvSpPr>
        <p:spPr bwMode="auto">
          <a:xfrm>
            <a:off x="539552" y="5517232"/>
            <a:ext cx="8424936" cy="936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l" eaLnBrk="0" hangingPunct="0">
              <a:spcBef>
                <a:spcPct val="20000"/>
              </a:spcBef>
              <a:buClr>
                <a:schemeClr val="bg2"/>
              </a:buClr>
              <a:buSzPct val="75000"/>
            </a:pPr>
            <a:r>
              <a:rPr kumimoji="0" lang="en-US" altLang="zh-CN" sz="2400" b="1" i="0" u="none" strike="noStrike" kern="0" cap="none" spc="0" normalizeH="0" baseline="0" noProof="0" smtClean="0">
                <a:ln>
                  <a:noFill/>
                </a:ln>
                <a:effectLst/>
                <a:uLnTx/>
                <a:uFillTx/>
                <a:latin typeface="+mn-lt"/>
                <a:ea typeface="+mn-ea"/>
                <a:cs typeface="+mn-cs"/>
              </a:rPr>
              <a:t>Gustafson</a:t>
            </a:r>
            <a:r>
              <a:rPr kumimoji="0" lang="zh-CN" altLang="en-US" sz="2400" b="1" i="0" u="none" strike="noStrike" kern="0" cap="none" spc="0" normalizeH="0" baseline="0" noProof="0" smtClean="0">
                <a:ln>
                  <a:noFill/>
                </a:ln>
                <a:effectLst/>
                <a:uLnTx/>
                <a:uFillTx/>
                <a:latin typeface="+mn-lt"/>
                <a:ea typeface="+mn-ea"/>
                <a:cs typeface="+mn-cs"/>
              </a:rPr>
              <a:t>：</a:t>
            </a:r>
            <a:endParaRPr kumimoji="0" lang="en-US" altLang="zh-CN" sz="2400" b="1" i="0" u="none" strike="noStrike" kern="0" cap="none" spc="0" normalizeH="0" baseline="0" noProof="0" smtClean="0">
              <a:ln>
                <a:noFill/>
              </a:ln>
              <a:effectLst/>
              <a:uLnTx/>
              <a:uFillTx/>
              <a:latin typeface="+mn-lt"/>
              <a:ea typeface="+mn-ea"/>
              <a:cs typeface="+mn-cs"/>
            </a:endParaRPr>
          </a:p>
          <a:p>
            <a:pPr algn="l" eaLnBrk="0" hangingPunct="0">
              <a:spcBef>
                <a:spcPct val="20000"/>
              </a:spcBef>
              <a:buClr>
                <a:schemeClr val="bg2"/>
              </a:buClr>
              <a:buSzPct val="75000"/>
            </a:pPr>
            <a:r>
              <a:rPr kumimoji="0" lang="zh-CN" altLang="en-US" sz="2400" b="1" i="0" u="none" strike="noStrike" kern="0" cap="none" spc="0" normalizeH="0" baseline="0" noProof="0" smtClean="0">
                <a:ln>
                  <a:noFill/>
                </a:ln>
                <a:effectLst/>
                <a:uLnTx/>
                <a:uFillTx/>
                <a:latin typeface="+mn-lt"/>
                <a:ea typeface="+mn-ea"/>
                <a:cs typeface="+mn-cs"/>
              </a:rPr>
              <a:t>当时工作于美国圣地亚国家实验室</a:t>
            </a:r>
            <a:r>
              <a:rPr kumimoji="0" lang="en-US" altLang="zh-CN" sz="2400" b="1" i="0" u="none" strike="noStrike" kern="0" cap="none" spc="0" normalizeH="0" baseline="0" noProof="0" smtClean="0">
                <a:ln>
                  <a:noFill/>
                </a:ln>
                <a:effectLst/>
                <a:uLnTx/>
                <a:uFillTx/>
                <a:latin typeface="+mn-ea"/>
                <a:ea typeface="+mn-ea"/>
                <a:cs typeface="+mn-cs"/>
              </a:rPr>
              <a:t>(</a:t>
            </a:r>
            <a:r>
              <a:rPr lang="en-US" altLang="zh-CN" kern="0" smtClean="0">
                <a:latin typeface="+mn-lt"/>
                <a:ea typeface="+mn-ea"/>
              </a:rPr>
              <a:t>Sandia National Labs</a:t>
            </a:r>
            <a:r>
              <a:rPr lang="en-US" altLang="zh-CN" kern="0" smtClean="0">
                <a:latin typeface="+mn-ea"/>
                <a:ea typeface="+mn-ea"/>
              </a:rPr>
              <a:t>)</a:t>
            </a:r>
            <a:r>
              <a:rPr kumimoji="0" lang="zh-CN" altLang="en-US" sz="2400" b="1" i="0" u="none" strike="noStrike" kern="0" cap="none" spc="0" normalizeH="0" baseline="0" noProof="0" smtClean="0">
                <a:ln>
                  <a:noFill/>
                </a:ln>
                <a:effectLst/>
                <a:uLnTx/>
                <a:uFillTx/>
                <a:latin typeface="+mn-lt"/>
                <a:ea typeface="+mn-ea"/>
                <a:cs typeface="+mn-cs"/>
              </a:rPr>
              <a:t>。</a:t>
            </a:r>
            <a:endParaRPr kumimoji="0" lang="zh-CN" altLang="en-US" sz="2400" b="1" i="0" u="none" strike="noStrike" kern="0" cap="none" spc="0" normalizeH="0" baseline="0" noProof="0" dirty="0">
              <a:ln>
                <a:noFill/>
              </a:ln>
              <a:effectLst/>
              <a:uLnTx/>
              <a:uFillTx/>
              <a:latin typeface="+mn-lt"/>
              <a:ea typeface="+mn-ea"/>
              <a:cs typeface="+mn-cs"/>
            </a:endParaRPr>
          </a:p>
        </p:txBody>
      </p:sp>
      <p:sp>
        <p:nvSpPr>
          <p:cNvPr id="6" name="动作按钮: 信息 5">
            <a:hlinkClick r:id="rId2" action="ppaction://hlinksldjump" highlightClick="1"/>
          </p:cNvPr>
          <p:cNvSpPr/>
          <p:nvPr/>
        </p:nvSpPr>
        <p:spPr bwMode="auto">
          <a:xfrm>
            <a:off x="2267744" y="5373216"/>
            <a:ext cx="504056" cy="504056"/>
          </a:xfrm>
          <a:prstGeom prst="actionButtonInformatio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srcRect/>
          <a:stretch>
            <a:fillRect/>
          </a:stretch>
        </p:blipFill>
        <p:spPr bwMode="auto">
          <a:xfrm>
            <a:off x="6372200" y="116632"/>
            <a:ext cx="2270088" cy="3168352"/>
          </a:xfrm>
          <a:prstGeom prst="rect">
            <a:avLst/>
          </a:prstGeom>
          <a:ln>
            <a:noFill/>
          </a:ln>
          <a:effectLst>
            <a:softEdge rad="112500"/>
          </a:effectLst>
        </p:spPr>
      </p:pic>
      <p:sp>
        <p:nvSpPr>
          <p:cNvPr id="2" name="标题 1"/>
          <p:cNvSpPr>
            <a:spLocks noGrp="1"/>
          </p:cNvSpPr>
          <p:nvPr>
            <p:ph type="title"/>
          </p:nvPr>
        </p:nvSpPr>
        <p:spPr/>
        <p:txBody>
          <a:bodyPr/>
          <a:lstStyle/>
          <a:p>
            <a:r>
              <a:rPr lang="en-US" altLang="zh-CN" smtClean="0"/>
              <a:t>John L. Gustafson</a:t>
            </a:r>
            <a:endParaRPr lang="zh-CN" altLang="en-US"/>
          </a:p>
        </p:txBody>
      </p:sp>
      <p:sp>
        <p:nvSpPr>
          <p:cNvPr id="3" name="内容占位符 2"/>
          <p:cNvSpPr>
            <a:spLocks noGrp="1"/>
          </p:cNvSpPr>
          <p:nvPr>
            <p:ph idx="1"/>
          </p:nvPr>
        </p:nvSpPr>
        <p:spPr>
          <a:xfrm>
            <a:off x="601216" y="1124744"/>
            <a:ext cx="7931224" cy="5040560"/>
          </a:xfrm>
        </p:spPr>
        <p:txBody>
          <a:bodyPr/>
          <a:lstStyle/>
          <a:p>
            <a:r>
              <a:rPr lang="en-US" altLang="zh-CN" smtClean="0"/>
              <a:t>Born in January 19, 1955.</a:t>
            </a:r>
          </a:p>
          <a:p>
            <a:r>
              <a:rPr lang="en-US" altLang="zh-CN" smtClean="0"/>
              <a:t>American computer scientist and </a:t>
            </a:r>
            <a:br>
              <a:rPr lang="en-US" altLang="zh-CN" smtClean="0"/>
            </a:br>
            <a:r>
              <a:rPr lang="en-US" altLang="zh-CN" smtClean="0"/>
              <a:t>businessman.</a:t>
            </a:r>
          </a:p>
          <a:p>
            <a:r>
              <a:rPr lang="en-US" altLang="zh-CN" smtClean="0"/>
              <a:t>Introduce the first commercial </a:t>
            </a:r>
            <a:br>
              <a:rPr lang="en-US" altLang="zh-CN" smtClean="0"/>
            </a:br>
            <a:r>
              <a:rPr lang="en-US" altLang="zh-CN" smtClean="0"/>
              <a:t>computer cluster.</a:t>
            </a:r>
          </a:p>
          <a:p>
            <a:r>
              <a:rPr lang="en-US" altLang="zh-CN" smtClean="0"/>
              <a:t>Presently the Director of Intel Labs-SC (Intel Research Santa Clara).</a:t>
            </a:r>
          </a:p>
          <a:p>
            <a:r>
              <a:rPr lang="en-US" altLang="zh-CN" smtClean="0"/>
              <a:t>He was previously CEO of Massively Parallel Technologies, CTO of ClearSpeed Technology, and Principal Investigator at Sun Labs.</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89</a:t>
            </a:fld>
            <a:endParaRPr lang="en-US" altLang="zh-CN"/>
          </a:p>
        </p:txBody>
      </p:sp>
      <p:sp>
        <p:nvSpPr>
          <p:cNvPr id="6" name="动作按钮: 上一张 5">
            <a:hlinkClick r:id="" action="ppaction://hlinkshowjump?jump=lastslideviewed" highlightClick="1"/>
          </p:cNvPr>
          <p:cNvSpPr/>
          <p:nvPr/>
        </p:nvSpPr>
        <p:spPr bwMode="auto">
          <a:xfrm>
            <a:off x="8172400" y="5733256"/>
            <a:ext cx="576064" cy="576064"/>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Babbage Difference Engine </a:t>
            </a:r>
            <a:r>
              <a:rPr lang="zh-CN" altLang="en-US" smtClean="0"/>
              <a:t>巴贝奇的差分机</a:t>
            </a:r>
            <a:endParaRPr lang="zh-CN" altLang="en-US"/>
          </a:p>
        </p:txBody>
      </p:sp>
      <p:sp>
        <p:nvSpPr>
          <p:cNvPr id="3" name="内容占位符 2"/>
          <p:cNvSpPr>
            <a:spLocks noGrp="1"/>
          </p:cNvSpPr>
          <p:nvPr>
            <p:ph idx="1"/>
          </p:nvPr>
        </p:nvSpPr>
        <p:spPr>
          <a:xfrm>
            <a:off x="323528" y="1340768"/>
            <a:ext cx="2808312" cy="3528392"/>
          </a:xfrm>
        </p:spPr>
        <p:txBody>
          <a:bodyPr/>
          <a:lstStyle/>
          <a:p>
            <a:r>
              <a:rPr lang="en-US" altLang="zh-CN" sz="2400" smtClean="0"/>
              <a:t>Charles Babbage</a:t>
            </a:r>
            <a:r>
              <a:rPr lang="zh-CN" altLang="en-US" sz="2400" smtClean="0"/>
              <a:t>在英国皇家资金援助下开发。</a:t>
            </a:r>
            <a:endParaRPr lang="en-US" altLang="zh-CN" sz="2400" smtClean="0"/>
          </a:p>
          <a:p>
            <a:r>
              <a:rPr lang="zh-CN" altLang="en-US" sz="2400" smtClean="0"/>
              <a:t>能用</a:t>
            </a:r>
            <a:r>
              <a:rPr lang="en-US" altLang="zh-CN" sz="2400" smtClean="0"/>
              <a:t>20</a:t>
            </a:r>
            <a:r>
              <a:rPr lang="zh-CN" altLang="en-US" sz="2400" smtClean="0"/>
              <a:t>位十进制计算完成</a:t>
            </a:r>
            <a:r>
              <a:rPr lang="en-US" altLang="zh-CN" sz="2400" smtClean="0"/>
              <a:t>7</a:t>
            </a:r>
            <a:r>
              <a:rPr lang="zh-CN" altLang="en-US" sz="2400" smtClean="0"/>
              <a:t>次多项式的计算。</a:t>
            </a:r>
            <a:endParaRPr lang="en-US" altLang="zh-CN" sz="2400" smtClean="0"/>
          </a:p>
          <a:p>
            <a:r>
              <a:rPr lang="en-US" altLang="zh-CN" sz="2400" smtClean="0"/>
              <a:t>1833</a:t>
            </a:r>
            <a:r>
              <a:rPr lang="zh-CN" altLang="en-US" sz="2400" smtClean="0"/>
              <a:t>年由于开发费用耗尽导致开发中断。</a:t>
            </a:r>
            <a:endParaRPr lang="zh-CN" altLang="en-US" sz="2400"/>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a:t>
            </a:fld>
            <a:endParaRPr lang="en-US" altLang="zh-CN"/>
          </a:p>
        </p:txBody>
      </p:sp>
      <p:pic>
        <p:nvPicPr>
          <p:cNvPr id="182274" name="Picture 2"/>
          <p:cNvPicPr>
            <a:picLocks noChangeAspect="1" noChangeArrowheads="1"/>
          </p:cNvPicPr>
          <p:nvPr/>
        </p:nvPicPr>
        <p:blipFill>
          <a:blip r:embed="rId2" cstate="print"/>
          <a:srcRect/>
          <a:stretch>
            <a:fillRect/>
          </a:stretch>
        </p:blipFill>
        <p:spPr bwMode="auto">
          <a:xfrm>
            <a:off x="3117400" y="764704"/>
            <a:ext cx="5487048" cy="4176464"/>
          </a:xfrm>
          <a:prstGeom prst="rect">
            <a:avLst/>
          </a:prstGeom>
          <a:ln>
            <a:noFill/>
          </a:ln>
          <a:effectLst>
            <a:softEdge rad="112500"/>
          </a:effectLst>
        </p:spPr>
      </p:pic>
      <p:sp>
        <p:nvSpPr>
          <p:cNvPr id="6" name="内容占位符 2"/>
          <p:cNvSpPr txBox="1">
            <a:spLocks/>
          </p:cNvSpPr>
          <p:nvPr/>
        </p:nvSpPr>
        <p:spPr bwMode="auto">
          <a:xfrm>
            <a:off x="323528" y="4869160"/>
            <a:ext cx="8280920"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itchFamily="2" charset="2"/>
              <a:buChar char="n"/>
              <a:tabLst/>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1991</a:t>
            </a:r>
            <a:r>
              <a:rPr kumimoji="0" lang="zh-CN" altLang="en-US" sz="2400" b="1" i="0" u="none" strike="noStrike" kern="0" cap="none" spc="0" normalizeH="0" baseline="0" noProof="0" smtClean="0">
                <a:ln>
                  <a:noFill/>
                </a:ln>
                <a:solidFill>
                  <a:schemeClr val="tx1"/>
                </a:solidFill>
                <a:effectLst/>
                <a:uLnTx/>
                <a:uFillTx/>
                <a:latin typeface="+mn-lt"/>
                <a:ea typeface="+mn-ea"/>
                <a:cs typeface="+mn-cs"/>
              </a:rPr>
              <a:t>年伦敦国家科学博物馆根据巴贝奇的设计，利用当时机械加工的精度制作了阶差设施，证明了这台机器能够正确运作</a:t>
            </a:r>
            <a:r>
              <a:rPr lang="zh-CN" altLang="en-US" kern="0" noProof="0" smtClean="0">
                <a:latin typeface="+mn-lt"/>
                <a:ea typeface="+mn-ea"/>
              </a:rPr>
              <a:t>。</a:t>
            </a:r>
            <a:r>
              <a:rPr lang="zh-CN" altLang="en-US" kern="0" smtClean="0">
                <a:latin typeface="+mn-lt"/>
                <a:ea typeface="+mn-ea"/>
              </a:rPr>
              <a:t>“</a:t>
            </a:r>
            <a:r>
              <a:rPr lang="en-US" altLang="zh-CN" kern="0" smtClean="0">
                <a:latin typeface="+mn-lt"/>
                <a:ea typeface="+mn-ea"/>
              </a:rPr>
              <a:t>Difference Engine No.2</a:t>
            </a:r>
            <a:r>
              <a:rPr lang="zh-CN" altLang="en-US" kern="0" smtClean="0">
                <a:latin typeface="+mn-lt"/>
                <a:ea typeface="+mn-ea"/>
              </a:rPr>
              <a:t>”</a:t>
            </a:r>
            <a:endParaRPr kumimoji="0" lang="zh-CN" altLang="en-US" sz="2400" b="1" i="0" u="none" strike="noStrike" kern="0" cap="none" spc="0" normalizeH="0" baseline="0" noProof="0">
              <a:ln>
                <a:noFill/>
              </a:ln>
              <a:solidFill>
                <a:schemeClr val="tx1"/>
              </a:solidFill>
              <a:effectLst/>
              <a:uLnTx/>
              <a:uFillTx/>
              <a:latin typeface="+mn-lt"/>
              <a:ea typeface="+mn-ea"/>
              <a:cs typeface="+mn-cs"/>
            </a:endParaRPr>
          </a:p>
        </p:txBody>
      </p:sp>
      <p:sp>
        <p:nvSpPr>
          <p:cNvPr id="8" name="动作按钮: 上一张 7">
            <a:hlinkClick r:id="rId3" action="ppaction://hlinksldjump" highlightClick="1"/>
          </p:cNvPr>
          <p:cNvSpPr/>
          <p:nvPr/>
        </p:nvSpPr>
        <p:spPr bwMode="auto">
          <a:xfrm>
            <a:off x="8388424" y="260648"/>
            <a:ext cx="504056" cy="504056"/>
          </a:xfrm>
          <a:prstGeom prst="actionButtonReturn">
            <a:avLst/>
          </a:prstGeom>
          <a:ln>
            <a:headEnd type="none" w="med" len="med"/>
            <a:tailEnd type="triangle" w="med" len="lg"/>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Amdahl </a:t>
            </a:r>
            <a:r>
              <a:rPr lang="zh-CN" altLang="en-US" smtClean="0"/>
              <a:t>定律</a:t>
            </a:r>
            <a:endParaRPr lang="zh-CN" altLang="en-US"/>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smtClean="0">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90</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pic>
        <p:nvPicPr>
          <p:cNvPr id="1802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95936" y="773308"/>
            <a:ext cx="3096344" cy="4959948"/>
          </a:xfrm>
          <a:prstGeom prst="rect">
            <a:avLst/>
          </a:prstGeom>
          <a:noFill/>
          <a:ln w="9525">
            <a:noFill/>
            <a:miter lim="800000"/>
            <a:headEnd/>
            <a:tailEnd/>
          </a:ln>
        </p:spPr>
      </p:pic>
      <p:sp>
        <p:nvSpPr>
          <p:cNvPr id="8" name="内容占位符 2"/>
          <p:cNvSpPr txBox="1">
            <a:spLocks/>
          </p:cNvSpPr>
          <p:nvPr/>
        </p:nvSpPr>
        <p:spPr bwMode="auto">
          <a:xfrm>
            <a:off x="3779912" y="5805264"/>
            <a:ext cx="468052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smtClean="0">
                <a:solidFill>
                  <a:srgbClr val="0000FF"/>
                </a:solidFill>
                <a:latin typeface="+mn-lt"/>
                <a:ea typeface="+mn-ea"/>
              </a:rPr>
              <a:t>Progress on adding parallelism</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Amdahl </a:t>
            </a:r>
            <a:r>
              <a:rPr lang="zh-CN" altLang="en-US" smtClean="0"/>
              <a:t>定律</a:t>
            </a:r>
            <a:endParaRPr lang="zh-CN" altLang="en-US"/>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smtClean="0">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91</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sp>
        <p:nvSpPr>
          <p:cNvPr id="8" name="内容占位符 2"/>
          <p:cNvSpPr txBox="1">
            <a:spLocks/>
          </p:cNvSpPr>
          <p:nvPr/>
        </p:nvSpPr>
        <p:spPr bwMode="auto">
          <a:xfrm>
            <a:off x="3779912" y="5805264"/>
            <a:ext cx="468052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smtClean="0">
                <a:solidFill>
                  <a:srgbClr val="0000FF"/>
                </a:solidFill>
                <a:latin typeface="+mn-lt"/>
                <a:ea typeface="+mn-ea"/>
              </a:rPr>
              <a:t>Progress on adding parallelism</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pic>
        <p:nvPicPr>
          <p:cNvPr id="9"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71800" y="764704"/>
            <a:ext cx="5989997" cy="4877747"/>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Amdahl </a:t>
            </a:r>
            <a:r>
              <a:rPr lang="zh-CN" altLang="en-US" smtClean="0"/>
              <a:t>定律</a:t>
            </a:r>
            <a:endParaRPr lang="zh-CN" altLang="en-US"/>
          </a:p>
        </p:txBody>
      </p:sp>
      <p:sp>
        <p:nvSpPr>
          <p:cNvPr id="3" name="内容占位符 2"/>
          <p:cNvSpPr>
            <a:spLocks noGrp="1"/>
          </p:cNvSpPr>
          <p:nvPr>
            <p:ph idx="1"/>
          </p:nvPr>
        </p:nvSpPr>
        <p:spPr>
          <a:xfrm>
            <a:off x="529208" y="5661248"/>
            <a:ext cx="2962672" cy="936104"/>
          </a:xfrm>
        </p:spPr>
        <p:txBody>
          <a:bodyPr/>
          <a:lstStyle/>
          <a:p>
            <a:pPr marL="0" indent="0">
              <a:buNone/>
            </a:pPr>
            <a:r>
              <a:rPr lang="en-US" altLang="zh-CN" sz="2400" i="1" smtClean="0">
                <a:solidFill>
                  <a:srgbClr val="0000FF"/>
                </a:solidFill>
              </a:rPr>
              <a:t>Original program without parallelism</a:t>
            </a:r>
            <a:endParaRPr lang="zh-CN" altLang="en-US" sz="2400">
              <a:solidFill>
                <a:srgbClr val="0000FF"/>
              </a:solidFill>
            </a:endParaRPr>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92</a:t>
            </a:fld>
            <a:endParaRPr lang="en-US" altLang="zh-CN"/>
          </a:p>
        </p:txBody>
      </p:sp>
      <p:pic>
        <p:nvPicPr>
          <p:cNvPr id="1802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7584" y="1077032"/>
            <a:ext cx="1584176" cy="4512208"/>
          </a:xfrm>
          <a:prstGeom prst="rect">
            <a:avLst/>
          </a:prstGeom>
          <a:noFill/>
          <a:ln w="9525">
            <a:noFill/>
            <a:miter lim="800000"/>
            <a:headEnd/>
            <a:tailEnd/>
          </a:ln>
        </p:spPr>
      </p:pic>
      <p:sp>
        <p:nvSpPr>
          <p:cNvPr id="8" name="内容占位符 2"/>
          <p:cNvSpPr txBox="1">
            <a:spLocks/>
          </p:cNvSpPr>
          <p:nvPr/>
        </p:nvSpPr>
        <p:spPr bwMode="auto">
          <a:xfrm>
            <a:off x="3635896" y="6093296"/>
            <a:ext cx="496855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l" eaLnBrk="0" hangingPunct="0">
              <a:spcBef>
                <a:spcPct val="20000"/>
              </a:spcBef>
              <a:buClr>
                <a:schemeClr val="bg2"/>
              </a:buClr>
              <a:buSzPct val="75000"/>
            </a:pPr>
            <a:r>
              <a:rPr lang="en-US" altLang="zh-CN" i="1" kern="0" smtClean="0">
                <a:solidFill>
                  <a:srgbClr val="0000FF"/>
                </a:solidFill>
                <a:latin typeface="+mn-lt"/>
                <a:ea typeface="+mn-ea"/>
              </a:rPr>
              <a:t>Limits according to Amdahl’s Law</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pic>
        <p:nvPicPr>
          <p:cNvPr id="1812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43808" y="620688"/>
            <a:ext cx="5904656" cy="5489166"/>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古斯塔夫森定律</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93</a:t>
            </a:fld>
            <a:endParaRPr lang="en-US" altLang="zh-CN"/>
          </a:p>
        </p:txBody>
      </p:sp>
      <p:sp>
        <p:nvSpPr>
          <p:cNvPr id="8" name="内容占位符 2"/>
          <p:cNvSpPr txBox="1">
            <a:spLocks/>
          </p:cNvSpPr>
          <p:nvPr/>
        </p:nvSpPr>
        <p:spPr bwMode="auto">
          <a:xfrm>
            <a:off x="971600" y="5805264"/>
            <a:ext cx="7272808" cy="9807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0" hangingPunct="0">
              <a:spcBef>
                <a:spcPct val="20000"/>
              </a:spcBef>
              <a:buClr>
                <a:schemeClr val="bg2"/>
              </a:buClr>
              <a:buSzPct val="75000"/>
            </a:pPr>
            <a:r>
              <a:rPr lang="en-US" altLang="zh-CN" i="1" kern="0" smtClean="0">
                <a:solidFill>
                  <a:srgbClr val="0000FF"/>
                </a:solidFill>
                <a:latin typeface="+mn-lt"/>
                <a:ea typeface="+mn-ea"/>
              </a:rPr>
              <a:t>Scale the workload with the capabilities</a:t>
            </a:r>
          </a:p>
          <a:p>
            <a:pPr lvl="0" eaLnBrk="0" hangingPunct="0">
              <a:spcBef>
                <a:spcPct val="20000"/>
              </a:spcBef>
              <a:buClr>
                <a:schemeClr val="bg2"/>
              </a:buClr>
              <a:buSzPct val="75000"/>
            </a:pPr>
            <a:r>
              <a:rPr kumimoji="0" lang="zh-CN" altLang="en-US" sz="2400" b="1" u="none" strike="noStrike" kern="0" cap="none" spc="0" normalizeH="0" baseline="0" noProof="0" smtClean="0">
                <a:ln>
                  <a:noFill/>
                </a:ln>
                <a:solidFill>
                  <a:srgbClr val="0000FF"/>
                </a:solidFill>
                <a:effectLst/>
                <a:uLnTx/>
                <a:uFillTx/>
                <a:latin typeface="+mn-lt"/>
                <a:ea typeface="+mn-ea"/>
                <a:cs typeface="+mn-cs"/>
              </a:rPr>
              <a:t>通过提高并行处理能力来增加工作负载</a:t>
            </a:r>
            <a:endParaRPr kumimoji="0" lang="zh-CN" altLang="en-US" sz="2400" b="1" u="none" strike="noStrike" kern="0" cap="none" spc="0" normalizeH="0" baseline="0" noProof="0">
              <a:ln>
                <a:noFill/>
              </a:ln>
              <a:solidFill>
                <a:srgbClr val="0000FF"/>
              </a:solidFill>
              <a:effectLst/>
              <a:uLnTx/>
              <a:uFillTx/>
              <a:latin typeface="+mn-lt"/>
              <a:ea typeface="+mn-ea"/>
              <a:cs typeface="+mn-cs"/>
            </a:endParaRPr>
          </a:p>
        </p:txBody>
      </p:sp>
      <p:pic>
        <p:nvPicPr>
          <p:cNvPr id="1822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5536" y="821617"/>
            <a:ext cx="2736304" cy="4839631"/>
          </a:xfrm>
          <a:prstGeom prst="rect">
            <a:avLst/>
          </a:prstGeom>
          <a:noFill/>
          <a:ln w="9525">
            <a:noFill/>
            <a:miter lim="800000"/>
            <a:headEnd/>
            <a:tailEnd/>
          </a:ln>
        </p:spPr>
      </p:pic>
      <p:pic>
        <p:nvPicPr>
          <p:cNvPr id="18227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91880" y="821617"/>
            <a:ext cx="5410459" cy="4824536"/>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古斯塔夫森定律</a:t>
            </a:r>
            <a:endParaRPr lang="zh-CN" altLang="en-US"/>
          </a:p>
        </p:txBody>
      </p:sp>
      <p:sp>
        <p:nvSpPr>
          <p:cNvPr id="4" name="灯片编号占位符 3"/>
          <p:cNvSpPr>
            <a:spLocks noGrp="1"/>
          </p:cNvSpPr>
          <p:nvPr>
            <p:ph type="sldNum" sz="quarter" idx="11"/>
          </p:nvPr>
        </p:nvSpPr>
        <p:spPr/>
        <p:txBody>
          <a:bodyPr/>
          <a:lstStyle/>
          <a:p>
            <a:pPr>
              <a:defRPr/>
            </a:pPr>
            <a:fld id="{8C700AD2-48D6-4694-9AFC-F2D1E50529DC}" type="slidenum">
              <a:rPr lang="zh-CN" altLang="en-US" smtClean="0"/>
              <a:pPr>
                <a:defRPr/>
              </a:pPr>
              <a:t>94</a:t>
            </a:fld>
            <a:endParaRPr lang="en-US" altLang="zh-CN"/>
          </a:p>
        </p:txBody>
      </p:sp>
      <p:pic>
        <p:nvPicPr>
          <p:cNvPr id="1832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25319" y="692696"/>
            <a:ext cx="5854993" cy="5328592"/>
          </a:xfrm>
          <a:prstGeom prst="rect">
            <a:avLst/>
          </a:prstGeom>
          <a:noFill/>
          <a:ln w="9525">
            <a:noFill/>
            <a:miter lim="800000"/>
            <a:headEnd/>
            <a:tailEnd/>
          </a:ln>
        </p:spPr>
      </p:pic>
      <p:sp>
        <p:nvSpPr>
          <p:cNvPr id="8" name="内容占位符 2"/>
          <p:cNvSpPr txBox="1">
            <a:spLocks/>
          </p:cNvSpPr>
          <p:nvPr/>
        </p:nvSpPr>
        <p:spPr bwMode="auto">
          <a:xfrm>
            <a:off x="827584" y="6165304"/>
            <a:ext cx="7272808"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0" hangingPunct="0">
              <a:spcBef>
                <a:spcPct val="20000"/>
              </a:spcBef>
              <a:buClr>
                <a:schemeClr val="bg2"/>
              </a:buClr>
              <a:buSzPct val="75000"/>
            </a:pPr>
            <a:r>
              <a:rPr lang="en-US" altLang="zh-CN" i="1" kern="0" smtClean="0">
                <a:solidFill>
                  <a:srgbClr val="0000FF"/>
                </a:solidFill>
                <a:latin typeface="+mn-lt"/>
                <a:ea typeface="+mn-ea"/>
              </a:rPr>
              <a:t>Gustafson saw a path to scaling</a:t>
            </a:r>
            <a:endParaRPr kumimoji="0" lang="zh-CN" altLang="en-US" sz="2400" b="1" i="0" u="none" strike="noStrike" kern="0" cap="none" spc="0" normalizeH="0" baseline="0" noProof="0">
              <a:ln>
                <a:noFill/>
              </a:ln>
              <a:solidFill>
                <a:srgbClr val="0000FF"/>
              </a:solidFill>
              <a:effectLst/>
              <a:uLnTx/>
              <a:uFillTx/>
              <a:latin typeface="+mn-lt"/>
              <a:ea typeface="+mn-ea"/>
              <a:cs typeface="+mn-cs"/>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4"/>
          <p:cNvSpPr>
            <a:spLocks noGrp="1"/>
          </p:cNvSpPr>
          <p:nvPr>
            <p:ph type="sldNum" sz="quarter" idx="11"/>
          </p:nvPr>
        </p:nvSpPr>
        <p:spPr>
          <a:noFill/>
        </p:spPr>
        <p:txBody>
          <a:bodyPr/>
          <a:lstStyle/>
          <a:p>
            <a:fld id="{79EE7E2D-3FD9-410F-A374-B5F9AE9741FA}" type="slidenum">
              <a:rPr lang="zh-CN" altLang="en-US"/>
              <a:pPr/>
              <a:t>95</a:t>
            </a:fld>
            <a:endParaRPr lang="en-US" altLang="zh-CN"/>
          </a:p>
        </p:txBody>
      </p:sp>
      <p:sp>
        <p:nvSpPr>
          <p:cNvPr id="78851" name="Rectangle 2"/>
          <p:cNvSpPr>
            <a:spLocks noGrp="1" noChangeArrowheads="1"/>
          </p:cNvSpPr>
          <p:nvPr>
            <p:ph type="title"/>
          </p:nvPr>
        </p:nvSpPr>
        <p:spPr/>
        <p:txBody>
          <a:bodyPr/>
          <a:lstStyle/>
          <a:p>
            <a:pPr eaLnBrk="1" hangingPunct="1"/>
            <a:endParaRPr lang="zh-CN" altLang="en-US" smtClean="0"/>
          </a:p>
        </p:txBody>
      </p:sp>
      <p:sp>
        <p:nvSpPr>
          <p:cNvPr id="78852" name="Rectangle 3"/>
          <p:cNvSpPr>
            <a:spLocks noGrp="1" noChangeArrowheads="1"/>
          </p:cNvSpPr>
          <p:nvPr>
            <p:ph type="body" idx="1"/>
          </p:nvPr>
        </p:nvSpPr>
        <p:spPr/>
        <p:txBody>
          <a:bodyPr/>
          <a:lstStyle/>
          <a:p>
            <a:pPr eaLnBrk="1" hangingPunct="1">
              <a:buFont typeface="Wingdings" pitchFamily="2" charset="2"/>
              <a:buNone/>
            </a:pPr>
            <a:r>
              <a:rPr lang="zh-CN" altLang="en-US" sz="3600" b="0" dirty="0" smtClean="0">
                <a:solidFill>
                  <a:srgbClr val="0000FF"/>
                </a:solidFill>
                <a:latin typeface="+mj-ea"/>
                <a:ea typeface="+mj-ea"/>
              </a:rPr>
              <a:t>为什么要学习这门课？</a:t>
            </a:r>
          </a:p>
          <a:p>
            <a:pPr eaLnBrk="1" hangingPunct="1">
              <a:buFont typeface="Wingdings" pitchFamily="2" charset="2"/>
              <a:buNone/>
            </a:pPr>
            <a:endParaRPr lang="zh-CN" altLang="en-US" sz="3200" dirty="0" smtClean="0"/>
          </a:p>
          <a:p>
            <a:pPr eaLnBrk="1" hangingPunct="1"/>
            <a:r>
              <a:rPr lang="zh-CN" altLang="en-US" sz="3200" dirty="0" smtClean="0"/>
              <a:t>了解计算机硬件</a:t>
            </a:r>
            <a:br>
              <a:rPr lang="zh-CN" altLang="en-US" sz="3200" dirty="0" smtClean="0"/>
            </a:br>
            <a:r>
              <a:rPr lang="zh-CN" altLang="en-US" sz="3200" dirty="0" smtClean="0"/>
              <a:t>计算机是如何工作的？</a:t>
            </a:r>
          </a:p>
          <a:p>
            <a:pPr eaLnBrk="1" hangingPunct="1"/>
            <a:endParaRPr lang="zh-CN" altLang="en-US" sz="3200" dirty="0" smtClean="0"/>
          </a:p>
          <a:p>
            <a:pPr eaLnBrk="1" hangingPunct="1"/>
            <a:r>
              <a:rPr lang="zh-CN" altLang="en-US" sz="3200" dirty="0" smtClean="0"/>
              <a:t>了解计算机软件</a:t>
            </a:r>
            <a:br>
              <a:rPr lang="zh-CN" altLang="en-US" sz="3200" dirty="0" smtClean="0"/>
            </a:br>
            <a:r>
              <a:rPr lang="zh-CN" altLang="en-US" sz="3200" dirty="0" smtClean="0"/>
              <a:t>如何编写效率更高的程序？</a:t>
            </a:r>
          </a:p>
        </p:txBody>
      </p:sp>
      <p:pic>
        <p:nvPicPr>
          <p:cNvPr id="78853" name="Picture 4" descr="j0199805"/>
          <p:cNvPicPr>
            <a:picLocks noChangeAspect="1" noChangeArrowheads="1"/>
          </p:cNvPicPr>
          <p:nvPr/>
        </p:nvPicPr>
        <p:blipFill>
          <a:blip r:embed="rId2" cstate="print"/>
          <a:srcRect/>
          <a:stretch>
            <a:fillRect/>
          </a:stretch>
        </p:blipFill>
        <p:spPr bwMode="auto">
          <a:xfrm>
            <a:off x="6948488" y="692150"/>
            <a:ext cx="1789112" cy="18034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8852">
                                            <p:txEl>
                                              <p:pRg st="2" end="2"/>
                                            </p:txEl>
                                          </p:spTgt>
                                        </p:tgtEl>
                                        <p:attrNameLst>
                                          <p:attrName>style.visibility</p:attrName>
                                        </p:attrNameLst>
                                      </p:cBhvr>
                                      <p:to>
                                        <p:strVal val="visible"/>
                                      </p:to>
                                    </p:set>
                                    <p:animEffect transition="in" filter="slide(fromBottom)">
                                      <p:cBhvr>
                                        <p:cTn id="7" dur="500"/>
                                        <p:tgtEl>
                                          <p:spTgt spid="78852">
                                            <p:txEl>
                                              <p:pRg st="2" end="2"/>
                                            </p:txEl>
                                          </p:spTgt>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78852">
                                            <p:txEl>
                                              <p:pRg st="4" end="4"/>
                                            </p:txEl>
                                          </p:spTgt>
                                        </p:tgtEl>
                                        <p:attrNameLst>
                                          <p:attrName>style.visibility</p:attrName>
                                        </p:attrNameLst>
                                      </p:cBhvr>
                                      <p:to>
                                        <p:strVal val="visible"/>
                                      </p:to>
                                    </p:set>
                                    <p:animEffect transition="in" filter="slide(fromBottom)">
                                      <p:cBhvr>
                                        <p:cTn id="11" dur="500"/>
                                        <p:tgtEl>
                                          <p:spTgt spid="788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4"/>
          <p:cNvSpPr>
            <a:spLocks noGrp="1"/>
          </p:cNvSpPr>
          <p:nvPr>
            <p:ph type="sldNum" sz="quarter" idx="11"/>
          </p:nvPr>
        </p:nvSpPr>
        <p:spPr>
          <a:noFill/>
        </p:spPr>
        <p:txBody>
          <a:bodyPr/>
          <a:lstStyle/>
          <a:p>
            <a:fld id="{1A33254F-4AAA-45AF-84EA-9EEC2E650E50}" type="slidenum">
              <a:rPr lang="zh-CN" altLang="en-US"/>
              <a:pPr/>
              <a:t>96</a:t>
            </a:fld>
            <a:endParaRPr lang="en-US" altLang="zh-CN"/>
          </a:p>
        </p:txBody>
      </p:sp>
      <p:sp>
        <p:nvSpPr>
          <p:cNvPr id="79875" name="Rectangle 2"/>
          <p:cNvSpPr>
            <a:spLocks noGrp="1" noChangeArrowheads="1"/>
          </p:cNvSpPr>
          <p:nvPr>
            <p:ph type="title"/>
          </p:nvPr>
        </p:nvSpPr>
        <p:spPr>
          <a:xfrm>
            <a:off x="590550" y="547688"/>
            <a:ext cx="8229600" cy="523875"/>
          </a:xfrm>
        </p:spPr>
        <p:txBody>
          <a:bodyPr/>
          <a:lstStyle/>
          <a:p>
            <a:pPr eaLnBrk="1" hangingPunct="1"/>
            <a:r>
              <a:rPr lang="en-US" altLang="zh-CN" smtClean="0"/>
              <a:t>【</a:t>
            </a:r>
            <a:r>
              <a:rPr lang="zh-CN" altLang="en-US" smtClean="0"/>
              <a:t>例</a:t>
            </a:r>
            <a:r>
              <a:rPr lang="en-US" altLang="zh-CN" smtClean="0"/>
              <a:t>】</a:t>
            </a:r>
            <a:r>
              <a:rPr lang="zh-CN" altLang="en-US" smtClean="0"/>
              <a:t>比较下面两段程序：</a:t>
            </a:r>
          </a:p>
        </p:txBody>
      </p:sp>
      <p:sp>
        <p:nvSpPr>
          <p:cNvPr id="79876" name="Rectangle 3"/>
          <p:cNvSpPr>
            <a:spLocks noGrp="1" noChangeArrowheads="1"/>
          </p:cNvSpPr>
          <p:nvPr>
            <p:ph type="body" idx="1"/>
          </p:nvPr>
        </p:nvSpPr>
        <p:spPr>
          <a:xfrm>
            <a:off x="428625" y="1428750"/>
            <a:ext cx="8362950" cy="1735138"/>
          </a:xfrm>
          <a:solidFill>
            <a:srgbClr val="FFFF99"/>
          </a:solidFill>
          <a:ln w="28575">
            <a:solidFill>
              <a:srgbClr val="FF6600"/>
            </a:solidFill>
          </a:ln>
        </p:spPr>
        <p:txBody>
          <a:bodyPr/>
          <a:lstStyle/>
          <a:p>
            <a:pPr eaLnBrk="1" hangingPunct="1">
              <a:lnSpc>
                <a:spcPct val="90000"/>
              </a:lnSpc>
              <a:buFont typeface="Wingdings" pitchFamily="2" charset="2"/>
              <a:buNone/>
            </a:pPr>
            <a:r>
              <a:rPr lang="zh-CN" altLang="en-US" sz="2400" smtClean="0">
                <a:latin typeface="Courier New" pitchFamily="49" charset="0"/>
              </a:rPr>
              <a:t> </a:t>
            </a:r>
            <a:r>
              <a:rPr lang="en-US" altLang="zh-CN" sz="2400" smtClean="0">
                <a:latin typeface="Courier New" pitchFamily="49" charset="0"/>
              </a:rPr>
              <a:t>for(i=0;i&lt;NUM;i++)</a:t>
            </a:r>
          </a:p>
          <a:p>
            <a:pPr eaLnBrk="1" hangingPunct="1">
              <a:lnSpc>
                <a:spcPct val="90000"/>
              </a:lnSpc>
              <a:buFont typeface="Wingdings" pitchFamily="2" charset="2"/>
              <a:buNone/>
            </a:pPr>
            <a:r>
              <a:rPr lang="en-US" altLang="zh-CN" sz="2400" smtClean="0">
                <a:latin typeface="Courier New" pitchFamily="49" charset="0"/>
              </a:rPr>
              <a:t>   for(j=0;j&lt;NUM;j++)</a:t>
            </a:r>
          </a:p>
          <a:p>
            <a:pPr eaLnBrk="1" hangingPunct="1">
              <a:lnSpc>
                <a:spcPct val="90000"/>
              </a:lnSpc>
              <a:buFont typeface="Wingdings" pitchFamily="2" charset="2"/>
              <a:buNone/>
            </a:pPr>
            <a:r>
              <a:rPr lang="en-US" altLang="zh-CN" sz="2400" smtClean="0">
                <a:latin typeface="Courier New" pitchFamily="49" charset="0"/>
              </a:rPr>
              <a:t>    for(k=0;k&lt;NUM;k++)</a:t>
            </a:r>
          </a:p>
          <a:p>
            <a:pPr eaLnBrk="1" hangingPunct="1">
              <a:lnSpc>
                <a:spcPct val="90000"/>
              </a:lnSpc>
              <a:buFont typeface="Wingdings" pitchFamily="2" charset="2"/>
              <a:buNone/>
            </a:pPr>
            <a:r>
              <a:rPr lang="en-US" altLang="zh-CN" sz="2400" smtClean="0">
                <a:latin typeface="Courier New" pitchFamily="49" charset="0"/>
              </a:rPr>
              <a:t>     c[i][j] =c[i][j] + a[i][k] * b[k][j];</a:t>
            </a:r>
            <a:endParaRPr lang="zh-CN" altLang="en-US" smtClean="0">
              <a:solidFill>
                <a:srgbClr val="FF0066"/>
              </a:solidFill>
              <a:latin typeface="Arial" charset="0"/>
            </a:endParaRPr>
          </a:p>
        </p:txBody>
      </p:sp>
      <p:sp>
        <p:nvSpPr>
          <p:cNvPr id="11" name="Rectangle 3"/>
          <p:cNvSpPr txBox="1">
            <a:spLocks noChangeArrowheads="1"/>
          </p:cNvSpPr>
          <p:nvPr/>
        </p:nvSpPr>
        <p:spPr bwMode="auto">
          <a:xfrm>
            <a:off x="423863" y="3714750"/>
            <a:ext cx="8362950" cy="1714500"/>
          </a:xfrm>
          <a:prstGeom prst="rect">
            <a:avLst/>
          </a:prstGeom>
          <a:solidFill>
            <a:srgbClr val="CCFF99"/>
          </a:solidFill>
          <a:ln w="28575">
            <a:solidFill>
              <a:srgbClr val="009900"/>
            </a:solidFill>
            <a:miter lim="800000"/>
            <a:headEnd/>
            <a:tailEnd/>
          </a:ln>
          <a:effectLst/>
        </p:spPr>
        <p:txBody>
          <a:bodyPr/>
          <a:lstStyle/>
          <a:p>
            <a:pPr marL="342900" indent="-342900" algn="l">
              <a:lnSpc>
                <a:spcPct val="90000"/>
              </a:lnSpc>
              <a:spcBef>
                <a:spcPct val="20000"/>
              </a:spcBef>
              <a:buClr>
                <a:schemeClr val="bg2"/>
              </a:buClr>
              <a:buSzPct val="75000"/>
              <a:buFont typeface="Wingdings" pitchFamily="2" charset="2"/>
              <a:buNone/>
              <a:defRPr/>
            </a:pPr>
            <a:r>
              <a:rPr lang="en-US" altLang="zh-CN" kern="0" dirty="0">
                <a:latin typeface="Courier New" pitchFamily="49" charset="0"/>
                <a:ea typeface="+mn-ea"/>
              </a:rPr>
              <a:t> for(</a:t>
            </a:r>
            <a:r>
              <a:rPr lang="en-US" altLang="zh-CN" kern="0" dirty="0" err="1">
                <a:latin typeface="Courier New" pitchFamily="49" charset="0"/>
                <a:ea typeface="+mn-ea"/>
              </a:rPr>
              <a:t>i</a:t>
            </a:r>
            <a:r>
              <a:rPr lang="en-US" altLang="zh-CN" kern="0" dirty="0">
                <a:latin typeface="Courier New" pitchFamily="49" charset="0"/>
                <a:ea typeface="+mn-ea"/>
              </a:rPr>
              <a:t>=0;i&lt;</a:t>
            </a:r>
            <a:r>
              <a:rPr lang="en-US" altLang="zh-CN" kern="0" dirty="0" err="1">
                <a:latin typeface="Courier New" pitchFamily="49" charset="0"/>
                <a:ea typeface="+mn-ea"/>
              </a:rPr>
              <a:t>NUM;i</a:t>
            </a:r>
            <a:r>
              <a:rPr lang="en-US" altLang="zh-CN" kern="0" dirty="0">
                <a:latin typeface="Courier New" pitchFamily="49" charset="0"/>
                <a:ea typeface="+mn-ea"/>
              </a:rPr>
              <a:t>++)</a:t>
            </a:r>
          </a:p>
          <a:p>
            <a:pPr marL="342900" indent="-342900" algn="l">
              <a:lnSpc>
                <a:spcPct val="90000"/>
              </a:lnSpc>
              <a:spcBef>
                <a:spcPct val="20000"/>
              </a:spcBef>
              <a:buClr>
                <a:schemeClr val="bg2"/>
              </a:buClr>
              <a:buSzPct val="75000"/>
              <a:buFont typeface="Wingdings" pitchFamily="2" charset="2"/>
              <a:buNone/>
              <a:defRPr/>
            </a:pPr>
            <a:r>
              <a:rPr lang="en-US" altLang="zh-CN" kern="0" dirty="0">
                <a:latin typeface="Courier New" pitchFamily="49" charset="0"/>
                <a:ea typeface="+mn-ea"/>
              </a:rPr>
              <a:t>   for(k=0;k&lt;</a:t>
            </a:r>
            <a:r>
              <a:rPr lang="en-US" altLang="zh-CN" kern="0" dirty="0" err="1">
                <a:latin typeface="Courier New" pitchFamily="49" charset="0"/>
                <a:ea typeface="+mn-ea"/>
              </a:rPr>
              <a:t>NUM;k</a:t>
            </a:r>
            <a:r>
              <a:rPr lang="en-US" altLang="zh-CN" kern="0" dirty="0">
                <a:latin typeface="Courier New" pitchFamily="49" charset="0"/>
                <a:ea typeface="+mn-ea"/>
              </a:rPr>
              <a:t>++)</a:t>
            </a:r>
          </a:p>
          <a:p>
            <a:pPr marL="342900" indent="-342900" algn="l">
              <a:lnSpc>
                <a:spcPct val="90000"/>
              </a:lnSpc>
              <a:spcBef>
                <a:spcPct val="20000"/>
              </a:spcBef>
              <a:buClr>
                <a:schemeClr val="bg2"/>
              </a:buClr>
              <a:buSzPct val="75000"/>
              <a:buFont typeface="Wingdings" pitchFamily="2" charset="2"/>
              <a:buNone/>
              <a:defRPr/>
            </a:pPr>
            <a:r>
              <a:rPr lang="en-US" altLang="zh-CN" kern="0" dirty="0">
                <a:latin typeface="Courier New" pitchFamily="49" charset="0"/>
                <a:ea typeface="+mn-ea"/>
              </a:rPr>
              <a:t>    for(j=0;j&lt;</a:t>
            </a:r>
            <a:r>
              <a:rPr lang="en-US" altLang="zh-CN" kern="0" dirty="0" err="1">
                <a:latin typeface="Courier New" pitchFamily="49" charset="0"/>
                <a:ea typeface="+mn-ea"/>
              </a:rPr>
              <a:t>NUM;j</a:t>
            </a:r>
            <a:r>
              <a:rPr lang="en-US" altLang="zh-CN" kern="0" dirty="0">
                <a:latin typeface="Courier New" pitchFamily="49" charset="0"/>
                <a:ea typeface="+mn-ea"/>
              </a:rPr>
              <a:t>++)</a:t>
            </a:r>
          </a:p>
          <a:p>
            <a:pPr marL="342900" indent="-342900" algn="l">
              <a:lnSpc>
                <a:spcPct val="90000"/>
              </a:lnSpc>
              <a:spcBef>
                <a:spcPct val="20000"/>
              </a:spcBef>
              <a:buClr>
                <a:schemeClr val="bg2"/>
              </a:buClr>
              <a:buSzPct val="75000"/>
              <a:buFont typeface="Wingdings" pitchFamily="2" charset="2"/>
              <a:buNone/>
              <a:defRPr/>
            </a:pPr>
            <a:r>
              <a:rPr lang="en-US" altLang="zh-CN" kern="0" dirty="0">
                <a:latin typeface="Courier New" pitchFamily="49" charset="0"/>
                <a:ea typeface="+mn-ea"/>
              </a:rPr>
              <a:t>     c[</a:t>
            </a:r>
            <a:r>
              <a:rPr lang="en-US" altLang="zh-CN" kern="0" dirty="0" err="1">
                <a:latin typeface="Courier New" pitchFamily="49" charset="0"/>
                <a:ea typeface="+mn-ea"/>
              </a:rPr>
              <a:t>i</a:t>
            </a:r>
            <a:r>
              <a:rPr lang="en-US" altLang="zh-CN" kern="0" dirty="0">
                <a:latin typeface="Courier New" pitchFamily="49" charset="0"/>
                <a:ea typeface="+mn-ea"/>
              </a:rPr>
              <a:t>][j] =c[</a:t>
            </a:r>
            <a:r>
              <a:rPr lang="en-US" altLang="zh-CN" kern="0" dirty="0" err="1">
                <a:latin typeface="Courier New" pitchFamily="49" charset="0"/>
                <a:ea typeface="+mn-ea"/>
              </a:rPr>
              <a:t>i</a:t>
            </a:r>
            <a:r>
              <a:rPr lang="en-US" altLang="zh-CN" kern="0" dirty="0">
                <a:latin typeface="Courier New" pitchFamily="49" charset="0"/>
                <a:ea typeface="+mn-ea"/>
              </a:rPr>
              <a:t>][j] + a[</a:t>
            </a:r>
            <a:r>
              <a:rPr lang="en-US" altLang="zh-CN" kern="0" dirty="0" err="1">
                <a:latin typeface="Courier New" pitchFamily="49" charset="0"/>
                <a:ea typeface="+mn-ea"/>
              </a:rPr>
              <a:t>i</a:t>
            </a:r>
            <a:r>
              <a:rPr lang="en-US" altLang="zh-CN" kern="0" dirty="0">
                <a:latin typeface="Courier New" pitchFamily="49" charset="0"/>
                <a:ea typeface="+mn-ea"/>
              </a:rPr>
              <a:t>][k] * b[k][j];</a:t>
            </a:r>
            <a:endParaRPr lang="zh-CN" altLang="en-US" sz="2800" kern="0" dirty="0">
              <a:solidFill>
                <a:srgbClr val="FF0066"/>
              </a:solidFill>
              <a:latin typeface="Arial" charset="0"/>
              <a:ea typeface="+mn-ea"/>
            </a:endParaRP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p:cNvSpPr>
            <a:spLocks noGrp="1"/>
          </p:cNvSpPr>
          <p:nvPr>
            <p:ph type="sldNum" sz="quarter" idx="11"/>
          </p:nvPr>
        </p:nvSpPr>
        <p:spPr>
          <a:noFill/>
        </p:spPr>
        <p:txBody>
          <a:bodyPr/>
          <a:lstStyle/>
          <a:p>
            <a:fld id="{229F8E60-5932-49FB-95FF-E83B0C969987}" type="slidenum">
              <a:rPr lang="zh-CN" altLang="en-US"/>
              <a:pPr/>
              <a:t>97</a:t>
            </a:fld>
            <a:endParaRPr lang="en-US" altLang="zh-CN"/>
          </a:p>
        </p:txBody>
      </p:sp>
      <p:sp>
        <p:nvSpPr>
          <p:cNvPr id="80899" name="Rectangle 2"/>
          <p:cNvSpPr>
            <a:spLocks noGrp="1" noChangeArrowheads="1"/>
          </p:cNvSpPr>
          <p:nvPr>
            <p:ph type="title"/>
          </p:nvPr>
        </p:nvSpPr>
        <p:spPr>
          <a:xfrm>
            <a:off x="590550" y="96838"/>
            <a:ext cx="8229600" cy="523875"/>
          </a:xfrm>
        </p:spPr>
        <p:txBody>
          <a:bodyPr/>
          <a:lstStyle/>
          <a:p>
            <a:pPr eaLnBrk="1" hangingPunct="1"/>
            <a:r>
              <a:rPr lang="en-US" altLang="zh-CN" smtClean="0"/>
              <a:t>Cache effects</a:t>
            </a:r>
            <a:endParaRPr lang="zh-CN" altLang="en-US" smtClean="0"/>
          </a:p>
        </p:txBody>
      </p:sp>
      <p:sp>
        <p:nvSpPr>
          <p:cNvPr id="80900" name="Rectangle 3"/>
          <p:cNvSpPr>
            <a:spLocks noGrp="1" noChangeArrowheads="1"/>
          </p:cNvSpPr>
          <p:nvPr>
            <p:ph type="body" idx="1"/>
          </p:nvPr>
        </p:nvSpPr>
        <p:spPr>
          <a:xfrm>
            <a:off x="457200" y="1196975"/>
            <a:ext cx="8362950" cy="5040313"/>
          </a:xfrm>
        </p:spPr>
        <p:txBody>
          <a:bodyPr/>
          <a:lstStyle/>
          <a:p>
            <a:pPr eaLnBrk="1" hangingPunct="1"/>
            <a:r>
              <a:rPr lang="en-US" altLang="zh-CN" b="0" i="1" smtClean="0">
                <a:latin typeface="Arial" charset="0"/>
              </a:rPr>
              <a:t>Cache effects can sometimes impact the speed of an application by as much as 10X or even 100X</a:t>
            </a:r>
          </a:p>
          <a:p>
            <a:pPr eaLnBrk="1" hangingPunct="1"/>
            <a:r>
              <a:rPr lang="en-US" altLang="zh-CN" b="0" i="1" smtClean="0">
                <a:latin typeface="Arial" charset="0"/>
              </a:rPr>
              <a:t>To take advantage of cache hierarchy in your machine, you should use and re-use data already in cache as much as possible</a:t>
            </a:r>
          </a:p>
          <a:p>
            <a:pPr eaLnBrk="1" hangingPunct="1"/>
            <a:r>
              <a:rPr lang="en-US" altLang="zh-CN" b="0" i="1" smtClean="0">
                <a:latin typeface="Arial" charset="0"/>
              </a:rPr>
              <a:t>Avoid accessing memory in non-contiguous memory locations – especially in loops</a:t>
            </a:r>
          </a:p>
          <a:p>
            <a:pPr eaLnBrk="1" hangingPunct="1"/>
            <a:r>
              <a:rPr lang="en-US" altLang="zh-CN" b="0" i="1" smtClean="0">
                <a:latin typeface="Arial" charset="0"/>
              </a:rPr>
              <a:t>You may need to consider a </a:t>
            </a:r>
            <a:r>
              <a:rPr lang="en-US" altLang="zh-CN" b="0" i="1" smtClean="0">
                <a:solidFill>
                  <a:srgbClr val="FF0000"/>
                </a:solidFill>
                <a:latin typeface="Arial" charset="0"/>
              </a:rPr>
              <a:t>loop interchange</a:t>
            </a:r>
            <a:r>
              <a:rPr lang="en-US" altLang="zh-CN" b="0" i="1" smtClean="0">
                <a:latin typeface="Arial" charset="0"/>
              </a:rPr>
              <a:t> to access data in a more efficient manner</a:t>
            </a:r>
            <a:endParaRPr lang="zh-CN" altLang="en-US" b="0" i="1" smtClean="0">
              <a:latin typeface="Arial" charset="0"/>
            </a:endParaRPr>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a:noFill/>
        </p:spPr>
        <p:txBody>
          <a:bodyPr/>
          <a:lstStyle/>
          <a:p>
            <a:fld id="{D057054E-C7BE-40ED-8193-7A44FC03A0C9}" type="slidenum">
              <a:rPr lang="zh-CN" altLang="en-US"/>
              <a:pPr/>
              <a:t>98</a:t>
            </a:fld>
            <a:endParaRPr lang="en-US" altLang="zh-CN"/>
          </a:p>
        </p:txBody>
      </p:sp>
      <p:sp>
        <p:nvSpPr>
          <p:cNvPr id="81923" name="Rectangle 2"/>
          <p:cNvSpPr>
            <a:spLocks noGrp="1" noChangeArrowheads="1"/>
          </p:cNvSpPr>
          <p:nvPr>
            <p:ph type="title"/>
          </p:nvPr>
        </p:nvSpPr>
        <p:spPr/>
        <p:txBody>
          <a:bodyPr/>
          <a:lstStyle/>
          <a:p>
            <a:pPr eaLnBrk="1" hangingPunct="1"/>
            <a:r>
              <a:rPr lang="en-US" altLang="en-US" dirty="0" smtClean="0"/>
              <a:t>Loop Interchange</a:t>
            </a:r>
            <a:endParaRPr lang="zh-CN" altLang="en-US" dirty="0" smtClean="0"/>
          </a:p>
        </p:txBody>
      </p:sp>
      <p:sp>
        <p:nvSpPr>
          <p:cNvPr id="81924" name="Rectangle 3"/>
          <p:cNvSpPr>
            <a:spLocks noGrp="1" noChangeArrowheads="1"/>
          </p:cNvSpPr>
          <p:nvPr>
            <p:ph type="body" idx="1"/>
          </p:nvPr>
        </p:nvSpPr>
        <p:spPr>
          <a:xfrm>
            <a:off x="457200" y="765175"/>
            <a:ext cx="8363272" cy="5832475"/>
          </a:xfrm>
        </p:spPr>
        <p:txBody>
          <a:bodyPr/>
          <a:lstStyle/>
          <a:p>
            <a:pPr eaLnBrk="1" hangingPunct="1">
              <a:lnSpc>
                <a:spcPct val="90000"/>
              </a:lnSpc>
              <a:buFont typeface="Wingdings" pitchFamily="2" charset="2"/>
              <a:buNone/>
            </a:pPr>
            <a:r>
              <a:rPr lang="zh-CN" altLang="en-US" sz="2400" dirty="0" smtClean="0">
                <a:latin typeface="Courier New" pitchFamily="49" charset="0"/>
              </a:rPr>
              <a:t> </a:t>
            </a:r>
            <a:r>
              <a:rPr lang="en-US" altLang="zh-CN" sz="2400" dirty="0" smtClean="0">
                <a:latin typeface="Courier New" pitchFamily="49" charset="0"/>
              </a:rPr>
              <a:t>for(</a:t>
            </a:r>
            <a:r>
              <a:rPr lang="en-US" altLang="zh-CN" sz="2400" dirty="0" err="1" smtClean="0">
                <a:latin typeface="Courier New" pitchFamily="49" charset="0"/>
              </a:rPr>
              <a:t>i</a:t>
            </a:r>
            <a:r>
              <a:rPr lang="en-US" altLang="zh-CN" sz="2400" dirty="0" smtClean="0">
                <a:latin typeface="Courier New" pitchFamily="49" charset="0"/>
              </a:rPr>
              <a:t>=0;i&lt;</a:t>
            </a:r>
            <a:r>
              <a:rPr lang="en-US" altLang="zh-CN" sz="2400" dirty="0" err="1" smtClean="0">
                <a:latin typeface="Courier New" pitchFamily="49" charset="0"/>
              </a:rPr>
              <a:t>NUM;i</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for(j=0;j&lt;</a:t>
            </a:r>
            <a:r>
              <a:rPr lang="en-US" altLang="zh-CN" sz="2400" dirty="0" err="1" smtClean="0">
                <a:latin typeface="Courier New" pitchFamily="49" charset="0"/>
              </a:rPr>
              <a:t>NUM;j</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for(k=0;k&lt;</a:t>
            </a:r>
            <a:r>
              <a:rPr lang="en-US" altLang="zh-CN" sz="2400" dirty="0" err="1" smtClean="0">
                <a:latin typeface="Courier New" pitchFamily="49" charset="0"/>
              </a:rPr>
              <a:t>NUM;k</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c[</a:t>
            </a:r>
            <a:r>
              <a:rPr lang="en-US" altLang="zh-CN" sz="2400" dirty="0" err="1" smtClean="0">
                <a:latin typeface="Courier New" pitchFamily="49" charset="0"/>
              </a:rPr>
              <a:t>i</a:t>
            </a:r>
            <a:r>
              <a:rPr lang="en-US" altLang="zh-CN" sz="2400" dirty="0" smtClean="0">
                <a:latin typeface="Courier New" pitchFamily="49" charset="0"/>
              </a:rPr>
              <a:t>][j] =c[</a:t>
            </a:r>
            <a:r>
              <a:rPr lang="en-US" altLang="zh-CN" sz="2400" dirty="0" err="1" smtClean="0">
                <a:latin typeface="Courier New" pitchFamily="49" charset="0"/>
              </a:rPr>
              <a:t>i</a:t>
            </a:r>
            <a:r>
              <a:rPr lang="en-US" altLang="zh-CN" sz="2400" dirty="0" smtClean="0">
                <a:latin typeface="Courier New" pitchFamily="49" charset="0"/>
              </a:rPr>
              <a:t>][j] + a[</a:t>
            </a:r>
            <a:r>
              <a:rPr lang="en-US" altLang="zh-CN" sz="2400" dirty="0" err="1" smtClean="0">
                <a:latin typeface="Courier New" pitchFamily="49" charset="0"/>
              </a:rPr>
              <a:t>i</a:t>
            </a:r>
            <a:r>
              <a:rPr lang="en-US" altLang="zh-CN" sz="2400" dirty="0" smtClean="0">
                <a:latin typeface="Courier New" pitchFamily="49" charset="0"/>
              </a:rPr>
              <a:t>][k] * b[k][j];</a:t>
            </a:r>
          </a:p>
          <a:p>
            <a:pPr eaLnBrk="1" hangingPunct="1">
              <a:lnSpc>
                <a:spcPct val="90000"/>
              </a:lnSpc>
              <a:buFont typeface="Wingdings" pitchFamily="2" charset="2"/>
              <a:buNone/>
            </a:pPr>
            <a:endParaRPr lang="en-US" altLang="zh-CN" sz="2400" dirty="0" smtClean="0">
              <a:latin typeface="Courier New" pitchFamily="49" charset="0"/>
            </a:endParaRPr>
          </a:p>
          <a:p>
            <a:pPr eaLnBrk="1" hangingPunct="1">
              <a:lnSpc>
                <a:spcPct val="90000"/>
              </a:lnSpc>
              <a:buFont typeface="Wingdings" pitchFamily="2" charset="2"/>
              <a:buNone/>
            </a:pPr>
            <a:endParaRPr lang="en-US" altLang="zh-CN" sz="2400" dirty="0" smtClean="0">
              <a:latin typeface="Courier New" pitchFamily="49" charset="0"/>
            </a:endParaRPr>
          </a:p>
          <a:p>
            <a:pPr eaLnBrk="1" hangingPunct="1">
              <a:lnSpc>
                <a:spcPct val="90000"/>
              </a:lnSpc>
              <a:buFont typeface="Wingdings" pitchFamily="2" charset="2"/>
              <a:buNone/>
            </a:pPr>
            <a:endParaRPr lang="en-US" altLang="zh-CN" sz="2400" dirty="0" smtClean="0">
              <a:latin typeface="Courier New" pitchFamily="49" charset="0"/>
            </a:endParaRPr>
          </a:p>
          <a:p>
            <a:pPr eaLnBrk="1" hangingPunct="1">
              <a:lnSpc>
                <a:spcPct val="90000"/>
              </a:lnSpc>
              <a:buFont typeface="Wingdings" pitchFamily="2" charset="2"/>
              <a:buNone/>
            </a:pPr>
            <a:r>
              <a:rPr lang="en-US" altLang="zh-CN" sz="2400" dirty="0" smtClean="0">
                <a:latin typeface="Courier New" pitchFamily="49" charset="0"/>
              </a:rPr>
              <a:t> for(</a:t>
            </a:r>
            <a:r>
              <a:rPr lang="en-US" altLang="zh-CN" sz="2400" dirty="0" err="1" smtClean="0">
                <a:latin typeface="Courier New" pitchFamily="49" charset="0"/>
              </a:rPr>
              <a:t>i</a:t>
            </a:r>
            <a:r>
              <a:rPr lang="en-US" altLang="zh-CN" sz="2400" dirty="0" smtClean="0">
                <a:latin typeface="Courier New" pitchFamily="49" charset="0"/>
              </a:rPr>
              <a:t>=0;i&lt;</a:t>
            </a:r>
            <a:r>
              <a:rPr lang="en-US" altLang="zh-CN" sz="2400" dirty="0" err="1" smtClean="0">
                <a:latin typeface="Courier New" pitchFamily="49" charset="0"/>
              </a:rPr>
              <a:t>NUM;i</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for(k=0;k&lt;</a:t>
            </a:r>
            <a:r>
              <a:rPr lang="en-US" altLang="zh-CN" sz="2400" dirty="0" err="1" smtClean="0">
                <a:latin typeface="Courier New" pitchFamily="49" charset="0"/>
              </a:rPr>
              <a:t>NUM;k</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for(j=0;j&lt;</a:t>
            </a:r>
            <a:r>
              <a:rPr lang="en-US" altLang="zh-CN" sz="2400" dirty="0" err="1" smtClean="0">
                <a:latin typeface="Courier New" pitchFamily="49" charset="0"/>
              </a:rPr>
              <a:t>NUM;j</a:t>
            </a:r>
            <a:r>
              <a:rPr lang="en-US" altLang="zh-CN" sz="2400" dirty="0" smtClean="0">
                <a:latin typeface="Courier New" pitchFamily="49" charset="0"/>
              </a:rPr>
              <a:t>++)</a:t>
            </a:r>
          </a:p>
          <a:p>
            <a:pPr eaLnBrk="1" hangingPunct="1">
              <a:lnSpc>
                <a:spcPct val="90000"/>
              </a:lnSpc>
              <a:buFont typeface="Wingdings" pitchFamily="2" charset="2"/>
              <a:buNone/>
            </a:pPr>
            <a:r>
              <a:rPr lang="en-US" altLang="zh-CN" sz="2400" dirty="0" smtClean="0">
                <a:latin typeface="Courier New" pitchFamily="49" charset="0"/>
              </a:rPr>
              <a:t>     c[</a:t>
            </a:r>
            <a:r>
              <a:rPr lang="en-US" altLang="zh-CN" sz="2400" dirty="0" err="1" smtClean="0">
                <a:latin typeface="Courier New" pitchFamily="49" charset="0"/>
              </a:rPr>
              <a:t>i</a:t>
            </a:r>
            <a:r>
              <a:rPr lang="en-US" altLang="zh-CN" sz="2400" dirty="0" smtClean="0">
                <a:latin typeface="Courier New" pitchFamily="49" charset="0"/>
              </a:rPr>
              <a:t>][j] =c[</a:t>
            </a:r>
            <a:r>
              <a:rPr lang="en-US" altLang="zh-CN" sz="2400" dirty="0" err="1" smtClean="0">
                <a:latin typeface="Courier New" pitchFamily="49" charset="0"/>
              </a:rPr>
              <a:t>i</a:t>
            </a:r>
            <a:r>
              <a:rPr lang="en-US" altLang="zh-CN" sz="2400" dirty="0" smtClean="0">
                <a:latin typeface="Courier New" pitchFamily="49" charset="0"/>
              </a:rPr>
              <a:t>][j] + a[</a:t>
            </a:r>
            <a:r>
              <a:rPr lang="en-US" altLang="zh-CN" sz="2400" dirty="0" err="1" smtClean="0">
                <a:latin typeface="Courier New" pitchFamily="49" charset="0"/>
              </a:rPr>
              <a:t>i</a:t>
            </a:r>
            <a:r>
              <a:rPr lang="en-US" altLang="zh-CN" sz="2400" dirty="0" smtClean="0">
                <a:latin typeface="Courier New" pitchFamily="49" charset="0"/>
              </a:rPr>
              <a:t>][k] * b[k][j];</a:t>
            </a:r>
          </a:p>
          <a:p>
            <a:pPr eaLnBrk="1" hangingPunct="1">
              <a:lnSpc>
                <a:spcPct val="90000"/>
              </a:lnSpc>
              <a:buFont typeface="Wingdings" pitchFamily="2" charset="2"/>
              <a:buNone/>
            </a:pPr>
            <a:endParaRPr lang="zh-CN" altLang="en-US" sz="2400" dirty="0" smtClean="0">
              <a:latin typeface="Courier New" pitchFamily="49" charset="0"/>
            </a:endParaRPr>
          </a:p>
          <a:p>
            <a:pPr eaLnBrk="1" hangingPunct="1">
              <a:lnSpc>
                <a:spcPct val="90000"/>
              </a:lnSpc>
              <a:buFont typeface="Wingdings" pitchFamily="2" charset="2"/>
              <a:buNone/>
            </a:pPr>
            <a:r>
              <a:rPr lang="en-US" altLang="zh-CN" dirty="0" smtClean="0">
                <a:solidFill>
                  <a:srgbClr val="FF0066"/>
                </a:solidFill>
                <a:latin typeface="Arial" charset="0"/>
              </a:rPr>
              <a:t>Very important for the </a:t>
            </a:r>
            <a:r>
              <a:rPr lang="en-US" altLang="zh-CN" dirty="0" err="1" smtClean="0">
                <a:solidFill>
                  <a:srgbClr val="FF0066"/>
                </a:solidFill>
                <a:latin typeface="Arial" charset="0"/>
              </a:rPr>
              <a:t>vectorizer</a:t>
            </a:r>
            <a:r>
              <a:rPr lang="en-US" altLang="zh-CN" dirty="0" smtClean="0">
                <a:solidFill>
                  <a:srgbClr val="FF0066"/>
                </a:solidFill>
                <a:latin typeface="Arial" charset="0"/>
              </a:rPr>
              <a:t>!</a:t>
            </a:r>
            <a:endParaRPr lang="zh-CN" altLang="en-US" dirty="0" smtClean="0">
              <a:solidFill>
                <a:srgbClr val="FF0066"/>
              </a:solidFill>
              <a:latin typeface="Arial" charset="0"/>
            </a:endParaRPr>
          </a:p>
        </p:txBody>
      </p:sp>
      <p:sp>
        <p:nvSpPr>
          <p:cNvPr id="1175556" name="Text Box 4"/>
          <p:cNvSpPr txBox="1">
            <a:spLocks noChangeArrowheads="1"/>
          </p:cNvSpPr>
          <p:nvPr/>
        </p:nvSpPr>
        <p:spPr bwMode="auto">
          <a:xfrm>
            <a:off x="5435600" y="601663"/>
            <a:ext cx="1770063" cy="730250"/>
          </a:xfrm>
          <a:prstGeom prst="rect">
            <a:avLst/>
          </a:prstGeom>
          <a:solidFill>
            <a:srgbClr val="FFFF99"/>
          </a:solidFill>
          <a:ln w="28575">
            <a:solidFill>
              <a:srgbClr val="FF6600"/>
            </a:solidFill>
            <a:miter lim="800000"/>
            <a:headEnd/>
            <a:tailEnd/>
          </a:ln>
          <a:effectLst>
            <a:outerShdw dist="107763" dir="2700000" algn="ctr" rotWithShape="0">
              <a:schemeClr val="bg2">
                <a:alpha val="50000"/>
              </a:schemeClr>
            </a:outerShdw>
          </a:effectLst>
        </p:spPr>
        <p:txBody>
          <a:bodyPr>
            <a:spAutoFit/>
          </a:bodyPr>
          <a:lstStyle/>
          <a:p>
            <a:pPr eaLnBrk="0" hangingPunct="0">
              <a:spcBef>
                <a:spcPct val="50000"/>
              </a:spcBef>
              <a:defRPr/>
            </a:pPr>
            <a:r>
              <a:rPr lang="en-US" altLang="zh-CN" sz="2000">
                <a:solidFill>
                  <a:schemeClr val="bg2"/>
                </a:solidFill>
                <a:latin typeface="Arial" charset="0"/>
                <a:cs typeface="Arial" charset="0"/>
              </a:rPr>
              <a:t>Fast Loop Index</a:t>
            </a:r>
          </a:p>
        </p:txBody>
      </p:sp>
      <p:sp>
        <p:nvSpPr>
          <p:cNvPr id="81926" name="Line 5"/>
          <p:cNvSpPr>
            <a:spLocks noChangeShapeType="1"/>
          </p:cNvSpPr>
          <p:nvPr/>
        </p:nvSpPr>
        <p:spPr bwMode="auto">
          <a:xfrm rot="20847689" flipH="1">
            <a:off x="5870575" y="1370013"/>
            <a:ext cx="506413" cy="617537"/>
          </a:xfrm>
          <a:prstGeom prst="line">
            <a:avLst/>
          </a:prstGeom>
          <a:noFill/>
          <a:ln w="28575">
            <a:solidFill>
              <a:srgbClr val="FF0000"/>
            </a:solidFill>
            <a:round/>
            <a:headEnd/>
            <a:tailEnd type="triangle" w="med" len="lg"/>
          </a:ln>
        </p:spPr>
        <p:txBody>
          <a:bodyPr wrap="none" anchor="ctr"/>
          <a:lstStyle/>
          <a:p>
            <a:endParaRPr lang="zh-CN" altLang="en-US"/>
          </a:p>
        </p:txBody>
      </p:sp>
      <p:sp>
        <p:nvSpPr>
          <p:cNvPr id="81927" name="Line 7"/>
          <p:cNvSpPr>
            <a:spLocks noChangeShapeType="1"/>
          </p:cNvSpPr>
          <p:nvPr/>
        </p:nvSpPr>
        <p:spPr bwMode="auto">
          <a:xfrm rot="996233">
            <a:off x="6721475" y="1406525"/>
            <a:ext cx="606425" cy="576263"/>
          </a:xfrm>
          <a:prstGeom prst="line">
            <a:avLst/>
          </a:prstGeom>
          <a:noFill/>
          <a:ln w="28575">
            <a:solidFill>
              <a:srgbClr val="FF0000"/>
            </a:solidFill>
            <a:round/>
            <a:headEnd/>
            <a:tailEnd type="triangle" w="med" len="lg"/>
          </a:ln>
        </p:spPr>
        <p:txBody>
          <a:bodyPr wrap="none" anchor="ctr"/>
          <a:lstStyle/>
          <a:p>
            <a:endParaRPr lang="zh-CN" altLang="en-US"/>
          </a:p>
        </p:txBody>
      </p:sp>
      <p:sp>
        <p:nvSpPr>
          <p:cNvPr id="81928" name="AutoShape 9"/>
          <p:cNvSpPr>
            <a:spLocks noChangeArrowheads="1"/>
          </p:cNvSpPr>
          <p:nvPr/>
        </p:nvSpPr>
        <p:spPr bwMode="auto">
          <a:xfrm rot="5400000">
            <a:off x="3167062" y="2817813"/>
            <a:ext cx="936625" cy="431800"/>
          </a:xfrm>
          <a:prstGeom prst="rightArrow">
            <a:avLst>
              <a:gd name="adj1" fmla="val 50000"/>
              <a:gd name="adj2" fmla="val 54228"/>
            </a:avLst>
          </a:prstGeom>
          <a:solidFill>
            <a:srgbClr val="0066FF"/>
          </a:solidFill>
          <a:ln w="28575" algn="ctr">
            <a:noFill/>
            <a:miter lim="800000"/>
            <a:headEnd/>
            <a:tailEnd type="none" w="med" len="lg"/>
          </a:ln>
        </p:spPr>
        <p:txBody>
          <a:bodyPr wrap="none" anchor="ctr">
            <a:spAutoFit/>
          </a:bodyPr>
          <a:lstStyle/>
          <a:p>
            <a:endParaRPr lang="zh-CN" altLang="en-US"/>
          </a:p>
        </p:txBody>
      </p:sp>
      <p:sp>
        <p:nvSpPr>
          <p:cNvPr id="81929" name="Freeform 12"/>
          <p:cNvSpPr>
            <a:spLocks/>
          </p:cNvSpPr>
          <p:nvPr/>
        </p:nvSpPr>
        <p:spPr bwMode="auto">
          <a:xfrm>
            <a:off x="3995738" y="1341438"/>
            <a:ext cx="1800225" cy="358775"/>
          </a:xfrm>
          <a:custGeom>
            <a:avLst/>
            <a:gdLst>
              <a:gd name="T0" fmla="*/ 1451 w 1451"/>
              <a:gd name="T1" fmla="*/ 0 h 453"/>
              <a:gd name="T2" fmla="*/ 1043 w 1451"/>
              <a:gd name="T3" fmla="*/ 181 h 453"/>
              <a:gd name="T4" fmla="*/ 362 w 1451"/>
              <a:gd name="T5" fmla="*/ 226 h 453"/>
              <a:gd name="T6" fmla="*/ 0 w 1451"/>
              <a:gd name="T7" fmla="*/ 453 h 453"/>
              <a:gd name="T8" fmla="*/ 0 60000 65536"/>
              <a:gd name="T9" fmla="*/ 0 60000 65536"/>
              <a:gd name="T10" fmla="*/ 0 60000 65536"/>
              <a:gd name="T11" fmla="*/ 0 60000 65536"/>
              <a:gd name="T12" fmla="*/ 0 w 1451"/>
              <a:gd name="T13" fmla="*/ 0 h 453"/>
              <a:gd name="T14" fmla="*/ 1451 w 1451"/>
              <a:gd name="T15" fmla="*/ 453 h 453"/>
            </a:gdLst>
            <a:ahLst/>
            <a:cxnLst>
              <a:cxn ang="T8">
                <a:pos x="T0" y="T1"/>
              </a:cxn>
              <a:cxn ang="T9">
                <a:pos x="T2" y="T3"/>
              </a:cxn>
              <a:cxn ang="T10">
                <a:pos x="T4" y="T5"/>
              </a:cxn>
              <a:cxn ang="T11">
                <a:pos x="T6" y="T7"/>
              </a:cxn>
            </a:cxnLst>
            <a:rect l="T12" t="T13" r="T14" b="T15"/>
            <a:pathLst>
              <a:path w="1451" h="453">
                <a:moveTo>
                  <a:pt x="1451" y="0"/>
                </a:moveTo>
                <a:cubicBezTo>
                  <a:pt x="1337" y="71"/>
                  <a:pt x="1224" y="143"/>
                  <a:pt x="1043" y="181"/>
                </a:cubicBezTo>
                <a:cubicBezTo>
                  <a:pt x="862" y="219"/>
                  <a:pt x="536" y="181"/>
                  <a:pt x="362" y="226"/>
                </a:cubicBezTo>
                <a:cubicBezTo>
                  <a:pt x="188" y="271"/>
                  <a:pt x="94" y="362"/>
                  <a:pt x="0" y="453"/>
                </a:cubicBezTo>
              </a:path>
            </a:pathLst>
          </a:custGeom>
          <a:noFill/>
          <a:ln w="28575" cap="flat" cmpd="sng">
            <a:solidFill>
              <a:srgbClr val="FF0000"/>
            </a:solidFill>
            <a:prstDash val="solid"/>
            <a:round/>
            <a:headEnd type="none" w="med" len="med"/>
            <a:tailEnd type="triangle" w="med" len="lg"/>
          </a:ln>
        </p:spPr>
        <p:txBody>
          <a:bodyPr wrap="none" anchor="ctr"/>
          <a:lstStyle/>
          <a:p>
            <a:endParaRPr lang="zh-CN" altLang="en-US"/>
          </a:p>
        </p:txBody>
      </p:sp>
      <p:grpSp>
        <p:nvGrpSpPr>
          <p:cNvPr id="165" name="组合 164"/>
          <p:cNvGrpSpPr/>
          <p:nvPr/>
        </p:nvGrpSpPr>
        <p:grpSpPr>
          <a:xfrm>
            <a:off x="5357818" y="2786058"/>
            <a:ext cx="2571768" cy="714380"/>
            <a:chOff x="5357818" y="2786058"/>
            <a:chExt cx="2571768" cy="714380"/>
          </a:xfrm>
        </p:grpSpPr>
        <p:sp>
          <p:nvSpPr>
            <p:cNvPr id="10" name="矩形 9"/>
            <p:cNvSpPr/>
            <p:nvPr/>
          </p:nvSpPr>
          <p:spPr bwMode="auto">
            <a:xfrm>
              <a:off x="5357818"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矩形 10"/>
            <p:cNvSpPr/>
            <p:nvPr/>
          </p:nvSpPr>
          <p:spPr bwMode="auto">
            <a:xfrm>
              <a:off x="5500694"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矩形 11"/>
            <p:cNvSpPr/>
            <p:nvPr/>
          </p:nvSpPr>
          <p:spPr bwMode="auto">
            <a:xfrm>
              <a:off x="5643570"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矩形 12"/>
            <p:cNvSpPr/>
            <p:nvPr/>
          </p:nvSpPr>
          <p:spPr bwMode="auto">
            <a:xfrm>
              <a:off x="5786446"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矩形 13"/>
            <p:cNvSpPr/>
            <p:nvPr/>
          </p:nvSpPr>
          <p:spPr bwMode="auto">
            <a:xfrm>
              <a:off x="5929322"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矩形 14"/>
            <p:cNvSpPr/>
            <p:nvPr/>
          </p:nvSpPr>
          <p:spPr bwMode="auto">
            <a:xfrm>
              <a:off x="5357818"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矩形 15"/>
            <p:cNvSpPr/>
            <p:nvPr/>
          </p:nvSpPr>
          <p:spPr bwMode="auto">
            <a:xfrm>
              <a:off x="5500694"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矩形 16"/>
            <p:cNvSpPr/>
            <p:nvPr/>
          </p:nvSpPr>
          <p:spPr bwMode="auto">
            <a:xfrm>
              <a:off x="5643570"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smtClean="0"/>
            </a:p>
          </p:txBody>
        </p:sp>
        <p:sp>
          <p:nvSpPr>
            <p:cNvPr id="18" name="矩形 17"/>
            <p:cNvSpPr/>
            <p:nvPr/>
          </p:nvSpPr>
          <p:spPr bwMode="auto">
            <a:xfrm>
              <a:off x="5786446"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smtClean="0"/>
            </a:p>
          </p:txBody>
        </p:sp>
        <p:sp>
          <p:nvSpPr>
            <p:cNvPr id="19" name="矩形 18"/>
            <p:cNvSpPr/>
            <p:nvPr/>
          </p:nvSpPr>
          <p:spPr bwMode="auto">
            <a:xfrm>
              <a:off x="5929322"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5357818"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5500694"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5643570"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矩形 22"/>
            <p:cNvSpPr/>
            <p:nvPr/>
          </p:nvSpPr>
          <p:spPr bwMode="auto">
            <a:xfrm>
              <a:off x="5786446"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矩形 23"/>
            <p:cNvSpPr/>
            <p:nvPr/>
          </p:nvSpPr>
          <p:spPr bwMode="auto">
            <a:xfrm>
              <a:off x="5929322"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5357818"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6" name="矩形 25"/>
            <p:cNvSpPr/>
            <p:nvPr/>
          </p:nvSpPr>
          <p:spPr bwMode="auto">
            <a:xfrm>
              <a:off x="5500694"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7" name="矩形 26"/>
            <p:cNvSpPr/>
            <p:nvPr/>
          </p:nvSpPr>
          <p:spPr bwMode="auto">
            <a:xfrm>
              <a:off x="5643570"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8" name="矩形 27"/>
            <p:cNvSpPr/>
            <p:nvPr/>
          </p:nvSpPr>
          <p:spPr bwMode="auto">
            <a:xfrm>
              <a:off x="5786446"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9" name="矩形 28"/>
            <p:cNvSpPr/>
            <p:nvPr/>
          </p:nvSpPr>
          <p:spPr bwMode="auto">
            <a:xfrm>
              <a:off x="5929322"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0" name="矩形 29"/>
            <p:cNvSpPr/>
            <p:nvPr/>
          </p:nvSpPr>
          <p:spPr bwMode="auto">
            <a:xfrm>
              <a:off x="5357818"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1" name="矩形 30"/>
            <p:cNvSpPr/>
            <p:nvPr/>
          </p:nvSpPr>
          <p:spPr bwMode="auto">
            <a:xfrm>
              <a:off x="5500694"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2" name="矩形 31"/>
            <p:cNvSpPr/>
            <p:nvPr/>
          </p:nvSpPr>
          <p:spPr bwMode="auto">
            <a:xfrm>
              <a:off x="5643570"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3" name="矩形 32"/>
            <p:cNvSpPr/>
            <p:nvPr/>
          </p:nvSpPr>
          <p:spPr bwMode="auto">
            <a:xfrm>
              <a:off x="5786446"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矩形 33"/>
            <p:cNvSpPr/>
            <p:nvPr/>
          </p:nvSpPr>
          <p:spPr bwMode="auto">
            <a:xfrm>
              <a:off x="5929322"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5" name="矩形 34"/>
            <p:cNvSpPr/>
            <p:nvPr/>
          </p:nvSpPr>
          <p:spPr bwMode="auto">
            <a:xfrm>
              <a:off x="6286512"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36" name="矩形 35"/>
            <p:cNvSpPr/>
            <p:nvPr/>
          </p:nvSpPr>
          <p:spPr bwMode="auto">
            <a:xfrm>
              <a:off x="6429388"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37" name="矩形 36"/>
            <p:cNvSpPr/>
            <p:nvPr/>
          </p:nvSpPr>
          <p:spPr bwMode="auto">
            <a:xfrm>
              <a:off x="6572264"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38" name="矩形 37"/>
            <p:cNvSpPr/>
            <p:nvPr/>
          </p:nvSpPr>
          <p:spPr bwMode="auto">
            <a:xfrm>
              <a:off x="6715140"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39" name="矩形 38"/>
            <p:cNvSpPr/>
            <p:nvPr/>
          </p:nvSpPr>
          <p:spPr bwMode="auto">
            <a:xfrm>
              <a:off x="6858016"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40" name="矩形 39"/>
            <p:cNvSpPr/>
            <p:nvPr/>
          </p:nvSpPr>
          <p:spPr bwMode="auto">
            <a:xfrm>
              <a:off x="6286512"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41" name="矩形 40"/>
            <p:cNvSpPr/>
            <p:nvPr/>
          </p:nvSpPr>
          <p:spPr bwMode="auto">
            <a:xfrm>
              <a:off x="6429388"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2" name="矩形 41"/>
            <p:cNvSpPr/>
            <p:nvPr/>
          </p:nvSpPr>
          <p:spPr bwMode="auto">
            <a:xfrm>
              <a:off x="6572264"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43" name="矩形 42"/>
            <p:cNvSpPr/>
            <p:nvPr/>
          </p:nvSpPr>
          <p:spPr bwMode="auto">
            <a:xfrm>
              <a:off x="6715140"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矩形 43"/>
            <p:cNvSpPr/>
            <p:nvPr/>
          </p:nvSpPr>
          <p:spPr bwMode="auto">
            <a:xfrm>
              <a:off x="6858016"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45" name="矩形 44"/>
            <p:cNvSpPr/>
            <p:nvPr/>
          </p:nvSpPr>
          <p:spPr bwMode="auto">
            <a:xfrm>
              <a:off x="6286512"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矩形 45"/>
            <p:cNvSpPr/>
            <p:nvPr/>
          </p:nvSpPr>
          <p:spPr bwMode="auto">
            <a:xfrm>
              <a:off x="6429388"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47" name="矩形 46"/>
            <p:cNvSpPr/>
            <p:nvPr/>
          </p:nvSpPr>
          <p:spPr bwMode="auto">
            <a:xfrm>
              <a:off x="6572264"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矩形 47"/>
            <p:cNvSpPr/>
            <p:nvPr/>
          </p:nvSpPr>
          <p:spPr bwMode="auto">
            <a:xfrm>
              <a:off x="6715140"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矩形 48"/>
            <p:cNvSpPr/>
            <p:nvPr/>
          </p:nvSpPr>
          <p:spPr bwMode="auto">
            <a:xfrm>
              <a:off x="6858016"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矩形 49"/>
            <p:cNvSpPr/>
            <p:nvPr/>
          </p:nvSpPr>
          <p:spPr bwMode="auto">
            <a:xfrm>
              <a:off x="6286512"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矩形 50"/>
            <p:cNvSpPr/>
            <p:nvPr/>
          </p:nvSpPr>
          <p:spPr bwMode="auto">
            <a:xfrm>
              <a:off x="6429388"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矩形 51"/>
            <p:cNvSpPr/>
            <p:nvPr/>
          </p:nvSpPr>
          <p:spPr bwMode="auto">
            <a:xfrm>
              <a:off x="6572264"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矩形 52"/>
            <p:cNvSpPr/>
            <p:nvPr/>
          </p:nvSpPr>
          <p:spPr bwMode="auto">
            <a:xfrm>
              <a:off x="6715140"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矩形 53"/>
            <p:cNvSpPr/>
            <p:nvPr/>
          </p:nvSpPr>
          <p:spPr bwMode="auto">
            <a:xfrm>
              <a:off x="6858016"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5" name="矩形 54"/>
            <p:cNvSpPr/>
            <p:nvPr/>
          </p:nvSpPr>
          <p:spPr bwMode="auto">
            <a:xfrm>
              <a:off x="6286512"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6" name="矩形 55"/>
            <p:cNvSpPr/>
            <p:nvPr/>
          </p:nvSpPr>
          <p:spPr bwMode="auto">
            <a:xfrm>
              <a:off x="6429388"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7" name="矩形 56"/>
            <p:cNvSpPr/>
            <p:nvPr/>
          </p:nvSpPr>
          <p:spPr bwMode="auto">
            <a:xfrm>
              <a:off x="6572264"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8" name="矩形 57"/>
            <p:cNvSpPr/>
            <p:nvPr/>
          </p:nvSpPr>
          <p:spPr bwMode="auto">
            <a:xfrm>
              <a:off x="6715140"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9" name="矩形 58"/>
            <p:cNvSpPr/>
            <p:nvPr/>
          </p:nvSpPr>
          <p:spPr bwMode="auto">
            <a:xfrm>
              <a:off x="6858016"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0" name="矩形 59"/>
            <p:cNvSpPr/>
            <p:nvPr/>
          </p:nvSpPr>
          <p:spPr bwMode="auto">
            <a:xfrm>
              <a:off x="7215206" y="2786058"/>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endParaRPr lang="zh-CN" altLang="en-US"/>
            </a:p>
          </p:txBody>
        </p:sp>
        <p:sp>
          <p:nvSpPr>
            <p:cNvPr id="61" name="矩形 60"/>
            <p:cNvSpPr/>
            <p:nvPr/>
          </p:nvSpPr>
          <p:spPr bwMode="auto">
            <a:xfrm>
              <a:off x="7358082"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2" name="矩形 61"/>
            <p:cNvSpPr/>
            <p:nvPr/>
          </p:nvSpPr>
          <p:spPr bwMode="auto">
            <a:xfrm>
              <a:off x="7500958"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3" name="矩形 62"/>
            <p:cNvSpPr/>
            <p:nvPr/>
          </p:nvSpPr>
          <p:spPr bwMode="auto">
            <a:xfrm>
              <a:off x="7643834" y="2786058"/>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4" name="矩形 63"/>
            <p:cNvSpPr/>
            <p:nvPr/>
          </p:nvSpPr>
          <p:spPr bwMode="auto">
            <a:xfrm>
              <a:off x="7786710" y="278605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5" name="矩形 64"/>
            <p:cNvSpPr/>
            <p:nvPr/>
          </p:nvSpPr>
          <p:spPr bwMode="auto">
            <a:xfrm>
              <a:off x="7215206" y="2928934"/>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defTabSz="914400" eaLnBrk="1" latinLnBrk="0" hangingPunct="1">
                <a:lnSpc>
                  <a:spcPct val="100000"/>
                </a:lnSpc>
                <a:buClrTx/>
                <a:buSzTx/>
                <a:buFontTx/>
                <a:buNone/>
                <a:tabLst/>
              </a:pPr>
              <a:endParaRPr lang="zh-CN" altLang="en-US"/>
            </a:p>
          </p:txBody>
        </p:sp>
        <p:sp>
          <p:nvSpPr>
            <p:cNvPr id="66" name="矩形 65"/>
            <p:cNvSpPr/>
            <p:nvPr/>
          </p:nvSpPr>
          <p:spPr bwMode="auto">
            <a:xfrm>
              <a:off x="7358082"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7" name="矩形 66"/>
            <p:cNvSpPr/>
            <p:nvPr/>
          </p:nvSpPr>
          <p:spPr bwMode="auto">
            <a:xfrm>
              <a:off x="7500958"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8" name="矩形 67"/>
            <p:cNvSpPr/>
            <p:nvPr/>
          </p:nvSpPr>
          <p:spPr bwMode="auto">
            <a:xfrm>
              <a:off x="7643834" y="2928934"/>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9" name="矩形 68"/>
            <p:cNvSpPr/>
            <p:nvPr/>
          </p:nvSpPr>
          <p:spPr bwMode="auto">
            <a:xfrm>
              <a:off x="7786710" y="292893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0" name="矩形 69"/>
            <p:cNvSpPr/>
            <p:nvPr/>
          </p:nvSpPr>
          <p:spPr bwMode="auto">
            <a:xfrm>
              <a:off x="7215206" y="307181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1" name="矩形 70"/>
            <p:cNvSpPr/>
            <p:nvPr/>
          </p:nvSpPr>
          <p:spPr bwMode="auto">
            <a:xfrm>
              <a:off x="7358082"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2" name="矩形 71"/>
            <p:cNvSpPr/>
            <p:nvPr/>
          </p:nvSpPr>
          <p:spPr bwMode="auto">
            <a:xfrm>
              <a:off x="7500958"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3" name="矩形 72"/>
            <p:cNvSpPr/>
            <p:nvPr/>
          </p:nvSpPr>
          <p:spPr bwMode="auto">
            <a:xfrm>
              <a:off x="7643834" y="3071810"/>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矩形 73"/>
            <p:cNvSpPr/>
            <p:nvPr/>
          </p:nvSpPr>
          <p:spPr bwMode="auto">
            <a:xfrm>
              <a:off x="7786710" y="307181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5" name="矩形 74"/>
            <p:cNvSpPr/>
            <p:nvPr/>
          </p:nvSpPr>
          <p:spPr bwMode="auto">
            <a:xfrm>
              <a:off x="7215206" y="3214686"/>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6" name="矩形 75"/>
            <p:cNvSpPr/>
            <p:nvPr/>
          </p:nvSpPr>
          <p:spPr bwMode="auto">
            <a:xfrm>
              <a:off x="7358082"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7" name="矩形 76"/>
            <p:cNvSpPr/>
            <p:nvPr/>
          </p:nvSpPr>
          <p:spPr bwMode="auto">
            <a:xfrm>
              <a:off x="7500958"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8" name="矩形 77"/>
            <p:cNvSpPr/>
            <p:nvPr/>
          </p:nvSpPr>
          <p:spPr bwMode="auto">
            <a:xfrm>
              <a:off x="7643834" y="3214686"/>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9" name="矩形 78"/>
            <p:cNvSpPr/>
            <p:nvPr/>
          </p:nvSpPr>
          <p:spPr bwMode="auto">
            <a:xfrm>
              <a:off x="7786710" y="321468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0" name="矩形 79"/>
            <p:cNvSpPr/>
            <p:nvPr/>
          </p:nvSpPr>
          <p:spPr bwMode="auto">
            <a:xfrm>
              <a:off x="7215206" y="3357562"/>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矩形 80"/>
            <p:cNvSpPr/>
            <p:nvPr/>
          </p:nvSpPr>
          <p:spPr bwMode="auto">
            <a:xfrm>
              <a:off x="7358082"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矩形 81"/>
            <p:cNvSpPr/>
            <p:nvPr/>
          </p:nvSpPr>
          <p:spPr bwMode="auto">
            <a:xfrm>
              <a:off x="7500958"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3" name="矩形 82"/>
            <p:cNvSpPr/>
            <p:nvPr/>
          </p:nvSpPr>
          <p:spPr bwMode="auto">
            <a:xfrm>
              <a:off x="7643834" y="3357562"/>
              <a:ext cx="142876" cy="142876"/>
            </a:xfrm>
            <a:prstGeom prst="rect">
              <a:avLst/>
            </a:prstGeom>
            <a:solidFill>
              <a:srgbClr val="66FF33"/>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4" name="矩形 83"/>
            <p:cNvSpPr/>
            <p:nvPr/>
          </p:nvSpPr>
          <p:spPr bwMode="auto">
            <a:xfrm>
              <a:off x="7786710" y="335756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
        <p:nvSpPr>
          <p:cNvPr id="160" name="TextBox 159"/>
          <p:cNvSpPr txBox="1"/>
          <p:nvPr/>
        </p:nvSpPr>
        <p:spPr>
          <a:xfrm>
            <a:off x="5500694" y="3395963"/>
            <a:ext cx="500066" cy="461665"/>
          </a:xfrm>
          <a:prstGeom prst="rect">
            <a:avLst/>
          </a:prstGeom>
          <a:noFill/>
        </p:spPr>
        <p:txBody>
          <a:bodyPr wrap="square" rtlCol="0">
            <a:spAutoFit/>
          </a:bodyPr>
          <a:lstStyle/>
          <a:p>
            <a:r>
              <a:rPr lang="en-US" altLang="zh-CN" dirty="0" smtClean="0">
                <a:solidFill>
                  <a:schemeClr val="bg2">
                    <a:lumMod val="60000"/>
                    <a:lumOff val="40000"/>
                  </a:schemeClr>
                </a:solidFill>
                <a:latin typeface="Courier New" pitchFamily="49" charset="0"/>
                <a:cs typeface="Courier New" pitchFamily="49" charset="0"/>
              </a:rPr>
              <a:t>c</a:t>
            </a:r>
            <a:endParaRPr lang="zh-CN" altLang="en-US" dirty="0">
              <a:solidFill>
                <a:schemeClr val="bg2">
                  <a:lumMod val="60000"/>
                  <a:lumOff val="40000"/>
                </a:schemeClr>
              </a:solidFill>
              <a:latin typeface="Courier New" pitchFamily="49" charset="0"/>
              <a:cs typeface="Courier New" pitchFamily="49" charset="0"/>
            </a:endParaRPr>
          </a:p>
        </p:txBody>
      </p:sp>
      <p:sp>
        <p:nvSpPr>
          <p:cNvPr id="161" name="TextBox 160"/>
          <p:cNvSpPr txBox="1"/>
          <p:nvPr/>
        </p:nvSpPr>
        <p:spPr>
          <a:xfrm>
            <a:off x="6429388" y="3395963"/>
            <a:ext cx="500066" cy="461665"/>
          </a:xfrm>
          <a:prstGeom prst="rect">
            <a:avLst/>
          </a:prstGeom>
          <a:noFill/>
        </p:spPr>
        <p:txBody>
          <a:bodyPr wrap="square" rtlCol="0">
            <a:spAutoFit/>
          </a:bodyPr>
          <a:lstStyle/>
          <a:p>
            <a:r>
              <a:rPr lang="en-US" altLang="zh-CN" dirty="0" smtClean="0">
                <a:solidFill>
                  <a:schemeClr val="bg2">
                    <a:lumMod val="60000"/>
                    <a:lumOff val="40000"/>
                  </a:schemeClr>
                </a:solidFill>
                <a:latin typeface="Courier New" pitchFamily="49" charset="0"/>
                <a:cs typeface="Courier New" pitchFamily="49" charset="0"/>
              </a:rPr>
              <a:t>a</a:t>
            </a:r>
            <a:endParaRPr lang="zh-CN" altLang="en-US" dirty="0">
              <a:solidFill>
                <a:schemeClr val="bg2">
                  <a:lumMod val="60000"/>
                  <a:lumOff val="40000"/>
                </a:schemeClr>
              </a:solidFill>
              <a:latin typeface="Courier New" pitchFamily="49" charset="0"/>
              <a:cs typeface="Courier New" pitchFamily="49" charset="0"/>
            </a:endParaRPr>
          </a:p>
        </p:txBody>
      </p:sp>
      <p:sp>
        <p:nvSpPr>
          <p:cNvPr id="162" name="TextBox 161"/>
          <p:cNvSpPr txBox="1"/>
          <p:nvPr/>
        </p:nvSpPr>
        <p:spPr>
          <a:xfrm>
            <a:off x="7358082" y="3429000"/>
            <a:ext cx="500066" cy="461665"/>
          </a:xfrm>
          <a:prstGeom prst="rect">
            <a:avLst/>
          </a:prstGeom>
          <a:noFill/>
        </p:spPr>
        <p:txBody>
          <a:bodyPr wrap="square" rtlCol="0">
            <a:spAutoFit/>
          </a:bodyPr>
          <a:lstStyle/>
          <a:p>
            <a:r>
              <a:rPr lang="en-US" altLang="zh-CN" dirty="0" smtClean="0">
                <a:solidFill>
                  <a:schemeClr val="bg2">
                    <a:lumMod val="60000"/>
                    <a:lumOff val="40000"/>
                  </a:schemeClr>
                </a:solidFill>
                <a:latin typeface="Courier New" pitchFamily="49" charset="0"/>
                <a:cs typeface="Courier New" pitchFamily="49" charset="0"/>
              </a:rPr>
              <a:t>b</a:t>
            </a:r>
            <a:endParaRPr lang="zh-CN" altLang="en-US" dirty="0">
              <a:solidFill>
                <a:schemeClr val="bg2">
                  <a:lumMod val="60000"/>
                  <a:lumOff val="40000"/>
                </a:schemeClr>
              </a:solidFill>
              <a:latin typeface="Courier New" pitchFamily="49" charset="0"/>
              <a:cs typeface="Courier New" pitchFamily="49" charset="0"/>
            </a:endParaRPr>
          </a:p>
        </p:txBody>
      </p:sp>
      <p:grpSp>
        <p:nvGrpSpPr>
          <p:cNvPr id="166" name="组合 165"/>
          <p:cNvGrpSpPr/>
          <p:nvPr/>
        </p:nvGrpSpPr>
        <p:grpSpPr>
          <a:xfrm>
            <a:off x="5357818" y="3786190"/>
            <a:ext cx="2571768" cy="714380"/>
            <a:chOff x="5357818" y="3786190"/>
            <a:chExt cx="2571768" cy="714380"/>
          </a:xfrm>
        </p:grpSpPr>
        <p:sp>
          <p:nvSpPr>
            <p:cNvPr id="85" name="矩形 84"/>
            <p:cNvSpPr/>
            <p:nvPr/>
          </p:nvSpPr>
          <p:spPr bwMode="auto">
            <a:xfrm>
              <a:off x="5357818"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6" name="矩形 85"/>
            <p:cNvSpPr/>
            <p:nvPr/>
          </p:nvSpPr>
          <p:spPr bwMode="auto">
            <a:xfrm>
              <a:off x="5500694"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7" name="矩形 86"/>
            <p:cNvSpPr/>
            <p:nvPr/>
          </p:nvSpPr>
          <p:spPr bwMode="auto">
            <a:xfrm>
              <a:off x="5643570"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8" name="矩形 87"/>
            <p:cNvSpPr/>
            <p:nvPr/>
          </p:nvSpPr>
          <p:spPr bwMode="auto">
            <a:xfrm>
              <a:off x="5786446"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9" name="矩形 88"/>
            <p:cNvSpPr/>
            <p:nvPr/>
          </p:nvSpPr>
          <p:spPr bwMode="auto">
            <a:xfrm>
              <a:off x="5929322"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0" name="矩形 89"/>
            <p:cNvSpPr/>
            <p:nvPr/>
          </p:nvSpPr>
          <p:spPr bwMode="auto">
            <a:xfrm>
              <a:off x="5357818"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1" name="矩形 90"/>
            <p:cNvSpPr/>
            <p:nvPr/>
          </p:nvSpPr>
          <p:spPr bwMode="auto">
            <a:xfrm>
              <a:off x="5500694"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2" name="矩形 91"/>
            <p:cNvSpPr/>
            <p:nvPr/>
          </p:nvSpPr>
          <p:spPr bwMode="auto">
            <a:xfrm>
              <a:off x="5643570"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3" name="矩形 92"/>
            <p:cNvSpPr/>
            <p:nvPr/>
          </p:nvSpPr>
          <p:spPr bwMode="auto">
            <a:xfrm>
              <a:off x="5786446"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4" name="矩形 93"/>
            <p:cNvSpPr/>
            <p:nvPr/>
          </p:nvSpPr>
          <p:spPr bwMode="auto">
            <a:xfrm>
              <a:off x="5929322"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5" name="矩形 94"/>
            <p:cNvSpPr/>
            <p:nvPr/>
          </p:nvSpPr>
          <p:spPr bwMode="auto">
            <a:xfrm>
              <a:off x="5357818"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6" name="矩形 95"/>
            <p:cNvSpPr/>
            <p:nvPr/>
          </p:nvSpPr>
          <p:spPr bwMode="auto">
            <a:xfrm>
              <a:off x="5500694"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7" name="矩形 96"/>
            <p:cNvSpPr/>
            <p:nvPr/>
          </p:nvSpPr>
          <p:spPr bwMode="auto">
            <a:xfrm>
              <a:off x="5643570"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8" name="矩形 97"/>
            <p:cNvSpPr/>
            <p:nvPr/>
          </p:nvSpPr>
          <p:spPr bwMode="auto">
            <a:xfrm>
              <a:off x="5786446"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9" name="矩形 98"/>
            <p:cNvSpPr/>
            <p:nvPr/>
          </p:nvSpPr>
          <p:spPr bwMode="auto">
            <a:xfrm>
              <a:off x="5929322"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0" name="矩形 99"/>
            <p:cNvSpPr/>
            <p:nvPr/>
          </p:nvSpPr>
          <p:spPr bwMode="auto">
            <a:xfrm>
              <a:off x="5357818"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1" name="矩形 100"/>
            <p:cNvSpPr/>
            <p:nvPr/>
          </p:nvSpPr>
          <p:spPr bwMode="auto">
            <a:xfrm>
              <a:off x="5500694"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2" name="矩形 101"/>
            <p:cNvSpPr/>
            <p:nvPr/>
          </p:nvSpPr>
          <p:spPr bwMode="auto">
            <a:xfrm>
              <a:off x="5643570"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3" name="矩形 102"/>
            <p:cNvSpPr/>
            <p:nvPr/>
          </p:nvSpPr>
          <p:spPr bwMode="auto">
            <a:xfrm>
              <a:off x="5786446"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4" name="矩形 103"/>
            <p:cNvSpPr/>
            <p:nvPr/>
          </p:nvSpPr>
          <p:spPr bwMode="auto">
            <a:xfrm>
              <a:off x="5929322"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5" name="矩形 104"/>
            <p:cNvSpPr/>
            <p:nvPr/>
          </p:nvSpPr>
          <p:spPr bwMode="auto">
            <a:xfrm>
              <a:off x="5357818"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6" name="矩形 105"/>
            <p:cNvSpPr/>
            <p:nvPr/>
          </p:nvSpPr>
          <p:spPr bwMode="auto">
            <a:xfrm>
              <a:off x="5500694"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7" name="矩形 106"/>
            <p:cNvSpPr/>
            <p:nvPr/>
          </p:nvSpPr>
          <p:spPr bwMode="auto">
            <a:xfrm>
              <a:off x="5643570"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8" name="矩形 107"/>
            <p:cNvSpPr/>
            <p:nvPr/>
          </p:nvSpPr>
          <p:spPr bwMode="auto">
            <a:xfrm>
              <a:off x="5786446"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9" name="矩形 108"/>
            <p:cNvSpPr/>
            <p:nvPr/>
          </p:nvSpPr>
          <p:spPr bwMode="auto">
            <a:xfrm>
              <a:off x="5929322"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0" name="矩形 109"/>
            <p:cNvSpPr/>
            <p:nvPr/>
          </p:nvSpPr>
          <p:spPr bwMode="auto">
            <a:xfrm>
              <a:off x="6286512"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1" name="矩形 110"/>
            <p:cNvSpPr/>
            <p:nvPr/>
          </p:nvSpPr>
          <p:spPr bwMode="auto">
            <a:xfrm>
              <a:off x="6429388" y="378619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2" name="矩形 111"/>
            <p:cNvSpPr/>
            <p:nvPr/>
          </p:nvSpPr>
          <p:spPr bwMode="auto">
            <a:xfrm>
              <a:off x="6572264" y="378619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3" name="矩形 112"/>
            <p:cNvSpPr/>
            <p:nvPr/>
          </p:nvSpPr>
          <p:spPr bwMode="auto">
            <a:xfrm>
              <a:off x="6715140" y="378619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4" name="矩形 113"/>
            <p:cNvSpPr/>
            <p:nvPr/>
          </p:nvSpPr>
          <p:spPr bwMode="auto">
            <a:xfrm>
              <a:off x="6858016" y="3786190"/>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5" name="矩形 114"/>
            <p:cNvSpPr/>
            <p:nvPr/>
          </p:nvSpPr>
          <p:spPr bwMode="auto">
            <a:xfrm>
              <a:off x="6286512"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6" name="矩形 115"/>
            <p:cNvSpPr/>
            <p:nvPr/>
          </p:nvSpPr>
          <p:spPr bwMode="auto">
            <a:xfrm>
              <a:off x="6429388"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7" name="矩形 116"/>
            <p:cNvSpPr/>
            <p:nvPr/>
          </p:nvSpPr>
          <p:spPr bwMode="auto">
            <a:xfrm>
              <a:off x="6572264"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8" name="矩形 117"/>
            <p:cNvSpPr/>
            <p:nvPr/>
          </p:nvSpPr>
          <p:spPr bwMode="auto">
            <a:xfrm>
              <a:off x="6715140" y="3929066"/>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9" name="矩形 118"/>
            <p:cNvSpPr/>
            <p:nvPr/>
          </p:nvSpPr>
          <p:spPr bwMode="auto">
            <a:xfrm>
              <a:off x="6858016"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0" name="矩形 119"/>
            <p:cNvSpPr/>
            <p:nvPr/>
          </p:nvSpPr>
          <p:spPr bwMode="auto">
            <a:xfrm>
              <a:off x="6286512"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1" name="矩形 120"/>
            <p:cNvSpPr/>
            <p:nvPr/>
          </p:nvSpPr>
          <p:spPr bwMode="auto">
            <a:xfrm>
              <a:off x="6429388"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2" name="矩形 121"/>
            <p:cNvSpPr/>
            <p:nvPr/>
          </p:nvSpPr>
          <p:spPr bwMode="auto">
            <a:xfrm>
              <a:off x="6572264"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3" name="矩形 122"/>
            <p:cNvSpPr/>
            <p:nvPr/>
          </p:nvSpPr>
          <p:spPr bwMode="auto">
            <a:xfrm>
              <a:off x="6715140"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4" name="矩形 123"/>
            <p:cNvSpPr/>
            <p:nvPr/>
          </p:nvSpPr>
          <p:spPr bwMode="auto">
            <a:xfrm>
              <a:off x="6858016"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5" name="矩形 124"/>
            <p:cNvSpPr/>
            <p:nvPr/>
          </p:nvSpPr>
          <p:spPr bwMode="auto">
            <a:xfrm>
              <a:off x="6286512"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6" name="矩形 125"/>
            <p:cNvSpPr/>
            <p:nvPr/>
          </p:nvSpPr>
          <p:spPr bwMode="auto">
            <a:xfrm>
              <a:off x="6429388"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7" name="矩形 126"/>
            <p:cNvSpPr/>
            <p:nvPr/>
          </p:nvSpPr>
          <p:spPr bwMode="auto">
            <a:xfrm>
              <a:off x="6572264"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8" name="矩形 127"/>
            <p:cNvSpPr/>
            <p:nvPr/>
          </p:nvSpPr>
          <p:spPr bwMode="auto">
            <a:xfrm>
              <a:off x="6715140"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9" name="矩形 128"/>
            <p:cNvSpPr/>
            <p:nvPr/>
          </p:nvSpPr>
          <p:spPr bwMode="auto">
            <a:xfrm>
              <a:off x="6858016" y="4214818"/>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0" name="矩形 129"/>
            <p:cNvSpPr/>
            <p:nvPr/>
          </p:nvSpPr>
          <p:spPr bwMode="auto">
            <a:xfrm>
              <a:off x="6286512"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1" name="矩形 130"/>
            <p:cNvSpPr/>
            <p:nvPr/>
          </p:nvSpPr>
          <p:spPr bwMode="auto">
            <a:xfrm>
              <a:off x="6429388"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2" name="矩形 131"/>
            <p:cNvSpPr/>
            <p:nvPr/>
          </p:nvSpPr>
          <p:spPr bwMode="auto">
            <a:xfrm>
              <a:off x="6572264"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3" name="矩形 132"/>
            <p:cNvSpPr/>
            <p:nvPr/>
          </p:nvSpPr>
          <p:spPr bwMode="auto">
            <a:xfrm>
              <a:off x="6715140"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4" name="矩形 133"/>
            <p:cNvSpPr/>
            <p:nvPr/>
          </p:nvSpPr>
          <p:spPr bwMode="auto">
            <a:xfrm>
              <a:off x="6858016"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5" name="矩形 134"/>
            <p:cNvSpPr/>
            <p:nvPr/>
          </p:nvSpPr>
          <p:spPr bwMode="auto">
            <a:xfrm>
              <a:off x="7215206"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6" name="矩形 135"/>
            <p:cNvSpPr/>
            <p:nvPr/>
          </p:nvSpPr>
          <p:spPr bwMode="auto">
            <a:xfrm>
              <a:off x="7358082"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7" name="矩形 136"/>
            <p:cNvSpPr/>
            <p:nvPr/>
          </p:nvSpPr>
          <p:spPr bwMode="auto">
            <a:xfrm>
              <a:off x="7500958"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8" name="矩形 137"/>
            <p:cNvSpPr/>
            <p:nvPr/>
          </p:nvSpPr>
          <p:spPr bwMode="auto">
            <a:xfrm>
              <a:off x="7643834"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9" name="矩形 138"/>
            <p:cNvSpPr/>
            <p:nvPr/>
          </p:nvSpPr>
          <p:spPr bwMode="auto">
            <a:xfrm>
              <a:off x="7786710" y="3786190"/>
              <a:ext cx="142876" cy="142876"/>
            </a:xfrm>
            <a:prstGeom prst="rect">
              <a:avLst/>
            </a:prstGeom>
            <a:solidFill>
              <a:srgbClr val="FFCC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0" name="矩形 139"/>
            <p:cNvSpPr/>
            <p:nvPr/>
          </p:nvSpPr>
          <p:spPr bwMode="auto">
            <a:xfrm>
              <a:off x="7215206"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1" name="矩形 140"/>
            <p:cNvSpPr/>
            <p:nvPr/>
          </p:nvSpPr>
          <p:spPr bwMode="auto">
            <a:xfrm>
              <a:off x="7358082"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2" name="矩形 141"/>
            <p:cNvSpPr/>
            <p:nvPr/>
          </p:nvSpPr>
          <p:spPr bwMode="auto">
            <a:xfrm>
              <a:off x="7500958"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3" name="矩形 142"/>
            <p:cNvSpPr/>
            <p:nvPr/>
          </p:nvSpPr>
          <p:spPr bwMode="auto">
            <a:xfrm>
              <a:off x="7643834"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4" name="矩形 143"/>
            <p:cNvSpPr/>
            <p:nvPr/>
          </p:nvSpPr>
          <p:spPr bwMode="auto">
            <a:xfrm>
              <a:off x="7786710" y="3929066"/>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5" name="矩形 144"/>
            <p:cNvSpPr/>
            <p:nvPr/>
          </p:nvSpPr>
          <p:spPr bwMode="auto">
            <a:xfrm>
              <a:off x="7215206"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6" name="矩形 145"/>
            <p:cNvSpPr/>
            <p:nvPr/>
          </p:nvSpPr>
          <p:spPr bwMode="auto">
            <a:xfrm>
              <a:off x="7358082"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7" name="矩形 146"/>
            <p:cNvSpPr/>
            <p:nvPr/>
          </p:nvSpPr>
          <p:spPr bwMode="auto">
            <a:xfrm>
              <a:off x="7500958"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8" name="矩形 147"/>
            <p:cNvSpPr/>
            <p:nvPr/>
          </p:nvSpPr>
          <p:spPr bwMode="auto">
            <a:xfrm>
              <a:off x="7643834"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9" name="矩形 148"/>
            <p:cNvSpPr/>
            <p:nvPr/>
          </p:nvSpPr>
          <p:spPr bwMode="auto">
            <a:xfrm>
              <a:off x="7786710" y="4071942"/>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0" name="矩形 149"/>
            <p:cNvSpPr/>
            <p:nvPr/>
          </p:nvSpPr>
          <p:spPr bwMode="auto">
            <a:xfrm>
              <a:off x="7215206" y="4214818"/>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1" name="矩形 150"/>
            <p:cNvSpPr/>
            <p:nvPr/>
          </p:nvSpPr>
          <p:spPr bwMode="auto">
            <a:xfrm>
              <a:off x="7358082" y="4214818"/>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2" name="矩形 151"/>
            <p:cNvSpPr/>
            <p:nvPr/>
          </p:nvSpPr>
          <p:spPr bwMode="auto">
            <a:xfrm>
              <a:off x="7500958" y="4214818"/>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3" name="矩形 152"/>
            <p:cNvSpPr/>
            <p:nvPr/>
          </p:nvSpPr>
          <p:spPr bwMode="auto">
            <a:xfrm>
              <a:off x="7643834" y="4214818"/>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4" name="矩形 153"/>
            <p:cNvSpPr/>
            <p:nvPr/>
          </p:nvSpPr>
          <p:spPr bwMode="auto">
            <a:xfrm>
              <a:off x="7786710" y="4214818"/>
              <a:ext cx="142876" cy="142876"/>
            </a:xfrm>
            <a:prstGeom prst="rect">
              <a:avLst/>
            </a:prstGeom>
            <a:solidFill>
              <a:srgbClr val="00FF00"/>
            </a:solid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5" name="矩形 154"/>
            <p:cNvSpPr/>
            <p:nvPr/>
          </p:nvSpPr>
          <p:spPr bwMode="auto">
            <a:xfrm>
              <a:off x="7215206"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6" name="矩形 155"/>
            <p:cNvSpPr/>
            <p:nvPr/>
          </p:nvSpPr>
          <p:spPr bwMode="auto">
            <a:xfrm>
              <a:off x="7358082"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7" name="矩形 156"/>
            <p:cNvSpPr/>
            <p:nvPr/>
          </p:nvSpPr>
          <p:spPr bwMode="auto">
            <a:xfrm>
              <a:off x="7500958"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8" name="矩形 157"/>
            <p:cNvSpPr/>
            <p:nvPr/>
          </p:nvSpPr>
          <p:spPr bwMode="auto">
            <a:xfrm>
              <a:off x="7643834"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9" name="矩形 158"/>
            <p:cNvSpPr/>
            <p:nvPr/>
          </p:nvSpPr>
          <p:spPr bwMode="auto">
            <a:xfrm>
              <a:off x="7786710" y="4357694"/>
              <a:ext cx="142876" cy="142876"/>
            </a:xfrm>
            <a:prstGeom prst="rect">
              <a:avLst/>
            </a:prstGeom>
            <a:noFill/>
            <a:ln w="28575"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wipe(left)">
                                      <p:cBhvr>
                                        <p:cTn id="15"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P spid="1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p:cNvSpPr>
            <a:spLocks noGrp="1"/>
          </p:cNvSpPr>
          <p:nvPr>
            <p:ph type="sldNum" sz="quarter" idx="11"/>
          </p:nvPr>
        </p:nvSpPr>
        <p:spPr>
          <a:noFill/>
        </p:spPr>
        <p:txBody>
          <a:bodyPr/>
          <a:lstStyle/>
          <a:p>
            <a:fld id="{7444FEB8-EB50-4519-8E1F-F14EA57E7CBE}" type="slidenum">
              <a:rPr lang="zh-CN" altLang="en-US"/>
              <a:pPr/>
              <a:t>99</a:t>
            </a:fld>
            <a:endParaRPr lang="en-US" altLang="zh-CN"/>
          </a:p>
        </p:txBody>
      </p:sp>
      <p:sp>
        <p:nvSpPr>
          <p:cNvPr id="82947" name="Rectangle 2"/>
          <p:cNvSpPr>
            <a:spLocks noGrp="1" noChangeArrowheads="1"/>
          </p:cNvSpPr>
          <p:nvPr>
            <p:ph type="title"/>
          </p:nvPr>
        </p:nvSpPr>
        <p:spPr>
          <a:xfrm>
            <a:off x="455613" y="376238"/>
            <a:ext cx="8347075" cy="749300"/>
          </a:xfrm>
        </p:spPr>
        <p:txBody>
          <a:bodyPr/>
          <a:lstStyle/>
          <a:p>
            <a:pPr eaLnBrk="1" hangingPunct="1"/>
            <a:r>
              <a:rPr lang="en-US" altLang="zh-CN" sz="3600" b="0" smtClean="0">
                <a:ea typeface="宋体" pitchFamily="2" charset="-122"/>
              </a:rPr>
              <a:t>Unit Stride Memory Access (C/C++)</a:t>
            </a:r>
          </a:p>
        </p:txBody>
      </p:sp>
      <p:grpSp>
        <p:nvGrpSpPr>
          <p:cNvPr id="82948" name="Group 3"/>
          <p:cNvGrpSpPr>
            <a:grpSpLocks/>
          </p:cNvGrpSpPr>
          <p:nvPr/>
        </p:nvGrpSpPr>
        <p:grpSpPr bwMode="auto">
          <a:xfrm>
            <a:off x="457200" y="3733800"/>
            <a:ext cx="8362950" cy="2305050"/>
            <a:chOff x="144" y="780"/>
            <a:chExt cx="5268" cy="1452"/>
          </a:xfrm>
        </p:grpSpPr>
        <p:grpSp>
          <p:nvGrpSpPr>
            <p:cNvPr id="82997" name="Group 4"/>
            <p:cNvGrpSpPr>
              <a:grpSpLocks/>
            </p:cNvGrpSpPr>
            <p:nvPr/>
          </p:nvGrpSpPr>
          <p:grpSpPr bwMode="auto">
            <a:xfrm>
              <a:off x="288" y="780"/>
              <a:ext cx="5124" cy="1452"/>
              <a:chOff x="288" y="780"/>
              <a:chExt cx="5124" cy="1452"/>
            </a:xfrm>
          </p:grpSpPr>
          <p:sp>
            <p:nvSpPr>
              <p:cNvPr id="1177605" name="AutoShape 5"/>
              <p:cNvSpPr>
                <a:spLocks noChangeArrowheads="1"/>
              </p:cNvSpPr>
              <p:nvPr/>
            </p:nvSpPr>
            <p:spPr bwMode="auto">
              <a:xfrm>
                <a:off x="2292"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bN-10</a:t>
                </a:r>
              </a:p>
            </p:txBody>
          </p:sp>
          <p:sp>
            <p:nvSpPr>
              <p:cNvPr id="1177606" name="AutoShape 6"/>
              <p:cNvSpPr>
                <a:spLocks noChangeArrowheads="1"/>
              </p:cNvSpPr>
              <p:nvPr/>
            </p:nvSpPr>
            <p:spPr bwMode="auto">
              <a:xfrm>
                <a:off x="2676" y="1944"/>
                <a:ext cx="432" cy="288"/>
              </a:xfrm>
              <a:prstGeom prst="cube">
                <a:avLst>
                  <a:gd name="adj" fmla="val 25000"/>
                </a:avLst>
              </a:prstGeom>
              <a:solidFill>
                <a:schemeClr val="bg2"/>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07" name="AutoShape 7"/>
              <p:cNvSpPr>
                <a:spLocks noChangeArrowheads="1"/>
              </p:cNvSpPr>
              <p:nvPr/>
            </p:nvSpPr>
            <p:spPr bwMode="auto">
              <a:xfrm>
                <a:off x="3060"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08" name="AutoShape 8"/>
              <p:cNvSpPr>
                <a:spLocks noChangeArrowheads="1"/>
              </p:cNvSpPr>
              <p:nvPr/>
            </p:nvSpPr>
            <p:spPr bwMode="auto">
              <a:xfrm>
                <a:off x="3444"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09" name="AutoShape 9"/>
              <p:cNvSpPr>
                <a:spLocks noChangeArrowheads="1"/>
              </p:cNvSpPr>
              <p:nvPr/>
            </p:nvSpPr>
            <p:spPr bwMode="auto">
              <a:xfrm>
                <a:off x="3828"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10" name="AutoShape 10"/>
              <p:cNvSpPr>
                <a:spLocks noChangeArrowheads="1"/>
              </p:cNvSpPr>
              <p:nvPr/>
            </p:nvSpPr>
            <p:spPr bwMode="auto">
              <a:xfrm>
                <a:off x="4212"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11" name="AutoShape 11"/>
              <p:cNvSpPr>
                <a:spLocks noChangeArrowheads="1"/>
              </p:cNvSpPr>
              <p:nvPr/>
            </p:nvSpPr>
            <p:spPr bwMode="auto">
              <a:xfrm>
                <a:off x="4596"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12" name="AutoShape 12"/>
              <p:cNvSpPr>
                <a:spLocks noChangeArrowheads="1"/>
              </p:cNvSpPr>
              <p:nvPr/>
            </p:nvSpPr>
            <p:spPr bwMode="auto">
              <a:xfrm>
                <a:off x="4980" y="194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bN-1N-1</a:t>
                </a:r>
              </a:p>
            </p:txBody>
          </p:sp>
          <p:sp>
            <p:nvSpPr>
              <p:cNvPr id="1177613" name="AutoShape 13"/>
              <p:cNvSpPr>
                <a:spLocks noChangeArrowheads="1"/>
              </p:cNvSpPr>
              <p:nvPr/>
            </p:nvSpPr>
            <p:spPr bwMode="auto">
              <a:xfrm>
                <a:off x="2292"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bk0</a:t>
                </a:r>
              </a:p>
            </p:txBody>
          </p:sp>
          <p:sp>
            <p:nvSpPr>
              <p:cNvPr id="1177614" name="AutoShape 14"/>
              <p:cNvSpPr>
                <a:spLocks noChangeArrowheads="1"/>
              </p:cNvSpPr>
              <p:nvPr/>
            </p:nvSpPr>
            <p:spPr bwMode="auto">
              <a:xfrm>
                <a:off x="2676" y="1704"/>
                <a:ext cx="432" cy="288"/>
              </a:xfrm>
              <a:prstGeom prst="cube">
                <a:avLst>
                  <a:gd name="adj" fmla="val 25000"/>
                </a:avLst>
              </a:prstGeom>
              <a:gradFill rotWithShape="1">
                <a:gsLst>
                  <a:gs pos="0">
                    <a:srgbClr val="52C13F"/>
                  </a:gs>
                  <a:gs pos="100000">
                    <a:schemeClr val="bg2"/>
                  </a:gs>
                </a:gsLst>
                <a:lin ang="18900000" scaled="1"/>
              </a:gra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bk1</a:t>
                </a:r>
              </a:p>
            </p:txBody>
          </p:sp>
          <p:sp>
            <p:nvSpPr>
              <p:cNvPr id="1177615" name="AutoShape 15"/>
              <p:cNvSpPr>
                <a:spLocks noChangeArrowheads="1"/>
              </p:cNvSpPr>
              <p:nvPr/>
            </p:nvSpPr>
            <p:spPr bwMode="auto">
              <a:xfrm>
                <a:off x="3060"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bk2</a:t>
                </a:r>
              </a:p>
            </p:txBody>
          </p:sp>
          <p:sp>
            <p:nvSpPr>
              <p:cNvPr id="1177616" name="AutoShape 16"/>
              <p:cNvSpPr>
                <a:spLocks noChangeArrowheads="1"/>
              </p:cNvSpPr>
              <p:nvPr/>
            </p:nvSpPr>
            <p:spPr bwMode="auto">
              <a:xfrm>
                <a:off x="3444"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bk3</a:t>
                </a:r>
              </a:p>
            </p:txBody>
          </p:sp>
          <p:sp>
            <p:nvSpPr>
              <p:cNvPr id="1177617" name="AutoShape 17"/>
              <p:cNvSpPr>
                <a:spLocks noChangeArrowheads="1"/>
              </p:cNvSpPr>
              <p:nvPr/>
            </p:nvSpPr>
            <p:spPr bwMode="auto">
              <a:xfrm>
                <a:off x="3828"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18" name="AutoShape 18"/>
              <p:cNvSpPr>
                <a:spLocks noChangeArrowheads="1"/>
              </p:cNvSpPr>
              <p:nvPr/>
            </p:nvSpPr>
            <p:spPr bwMode="auto">
              <a:xfrm>
                <a:off x="4212"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19" name="AutoShape 19"/>
              <p:cNvSpPr>
                <a:spLocks noChangeArrowheads="1"/>
              </p:cNvSpPr>
              <p:nvPr/>
            </p:nvSpPr>
            <p:spPr bwMode="auto">
              <a:xfrm>
                <a:off x="4596"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20" name="AutoShape 20"/>
              <p:cNvSpPr>
                <a:spLocks noChangeArrowheads="1"/>
              </p:cNvSpPr>
              <p:nvPr/>
            </p:nvSpPr>
            <p:spPr bwMode="auto">
              <a:xfrm>
                <a:off x="4980" y="1704"/>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bkN-1</a:t>
                </a:r>
              </a:p>
            </p:txBody>
          </p:sp>
          <p:sp>
            <p:nvSpPr>
              <p:cNvPr id="1177621" name="AutoShape 21"/>
              <p:cNvSpPr>
                <a:spLocks noChangeArrowheads="1"/>
              </p:cNvSpPr>
              <p:nvPr/>
            </p:nvSpPr>
            <p:spPr bwMode="auto">
              <a:xfrm>
                <a:off x="2292"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2" name="AutoShape 22"/>
              <p:cNvSpPr>
                <a:spLocks noChangeArrowheads="1"/>
              </p:cNvSpPr>
              <p:nvPr/>
            </p:nvSpPr>
            <p:spPr bwMode="auto">
              <a:xfrm>
                <a:off x="2676" y="1464"/>
                <a:ext cx="432" cy="288"/>
              </a:xfrm>
              <a:prstGeom prst="cube">
                <a:avLst>
                  <a:gd name="adj" fmla="val 25000"/>
                </a:avLst>
              </a:prstGeom>
              <a:solidFill>
                <a:schemeClr val="bg2"/>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23" name="AutoShape 23"/>
              <p:cNvSpPr>
                <a:spLocks noChangeArrowheads="1"/>
              </p:cNvSpPr>
              <p:nvPr/>
            </p:nvSpPr>
            <p:spPr bwMode="auto">
              <a:xfrm>
                <a:off x="3060"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4" name="AutoShape 24"/>
              <p:cNvSpPr>
                <a:spLocks noChangeArrowheads="1"/>
              </p:cNvSpPr>
              <p:nvPr/>
            </p:nvSpPr>
            <p:spPr bwMode="auto">
              <a:xfrm>
                <a:off x="3444"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5" name="AutoShape 25"/>
              <p:cNvSpPr>
                <a:spLocks noChangeArrowheads="1"/>
              </p:cNvSpPr>
              <p:nvPr/>
            </p:nvSpPr>
            <p:spPr bwMode="auto">
              <a:xfrm>
                <a:off x="3828"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6" name="AutoShape 26"/>
              <p:cNvSpPr>
                <a:spLocks noChangeArrowheads="1"/>
              </p:cNvSpPr>
              <p:nvPr/>
            </p:nvSpPr>
            <p:spPr bwMode="auto">
              <a:xfrm>
                <a:off x="4212"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7" name="AutoShape 27"/>
              <p:cNvSpPr>
                <a:spLocks noChangeArrowheads="1"/>
              </p:cNvSpPr>
              <p:nvPr/>
            </p:nvSpPr>
            <p:spPr bwMode="auto">
              <a:xfrm>
                <a:off x="4596"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8" name="AutoShape 28"/>
              <p:cNvSpPr>
                <a:spLocks noChangeArrowheads="1"/>
              </p:cNvSpPr>
              <p:nvPr/>
            </p:nvSpPr>
            <p:spPr bwMode="auto">
              <a:xfrm>
                <a:off x="4980" y="146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29" name="AutoShape 29"/>
              <p:cNvSpPr>
                <a:spLocks noChangeArrowheads="1"/>
              </p:cNvSpPr>
              <p:nvPr/>
            </p:nvSpPr>
            <p:spPr bwMode="auto">
              <a:xfrm>
                <a:off x="2292"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b10</a:t>
                </a:r>
              </a:p>
            </p:txBody>
          </p:sp>
          <p:sp>
            <p:nvSpPr>
              <p:cNvPr id="1177630" name="AutoShape 30"/>
              <p:cNvSpPr>
                <a:spLocks noChangeArrowheads="1"/>
              </p:cNvSpPr>
              <p:nvPr/>
            </p:nvSpPr>
            <p:spPr bwMode="auto">
              <a:xfrm>
                <a:off x="2676" y="1224"/>
                <a:ext cx="432" cy="288"/>
              </a:xfrm>
              <a:prstGeom prst="cube">
                <a:avLst>
                  <a:gd name="adj" fmla="val 25000"/>
                </a:avLst>
              </a:prstGeom>
              <a:solidFill>
                <a:schemeClr val="bg2"/>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b11</a:t>
                </a:r>
              </a:p>
            </p:txBody>
          </p:sp>
          <p:sp>
            <p:nvSpPr>
              <p:cNvPr id="1177631" name="AutoShape 31"/>
              <p:cNvSpPr>
                <a:spLocks noChangeArrowheads="1"/>
              </p:cNvSpPr>
              <p:nvPr/>
            </p:nvSpPr>
            <p:spPr bwMode="auto">
              <a:xfrm>
                <a:off x="3060"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b12</a:t>
                </a:r>
              </a:p>
            </p:txBody>
          </p:sp>
          <p:sp>
            <p:nvSpPr>
              <p:cNvPr id="1177632" name="AutoShape 32"/>
              <p:cNvSpPr>
                <a:spLocks noChangeArrowheads="1"/>
              </p:cNvSpPr>
              <p:nvPr/>
            </p:nvSpPr>
            <p:spPr bwMode="auto">
              <a:xfrm>
                <a:off x="3444"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b13</a:t>
                </a:r>
              </a:p>
            </p:txBody>
          </p:sp>
          <p:sp>
            <p:nvSpPr>
              <p:cNvPr id="1177633" name="AutoShape 33"/>
              <p:cNvSpPr>
                <a:spLocks noChangeArrowheads="1"/>
              </p:cNvSpPr>
              <p:nvPr/>
            </p:nvSpPr>
            <p:spPr bwMode="auto">
              <a:xfrm>
                <a:off x="3828"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34" name="AutoShape 34"/>
              <p:cNvSpPr>
                <a:spLocks noChangeArrowheads="1"/>
              </p:cNvSpPr>
              <p:nvPr/>
            </p:nvSpPr>
            <p:spPr bwMode="auto">
              <a:xfrm>
                <a:off x="4212"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35" name="AutoShape 35"/>
              <p:cNvSpPr>
                <a:spLocks noChangeArrowheads="1"/>
              </p:cNvSpPr>
              <p:nvPr/>
            </p:nvSpPr>
            <p:spPr bwMode="auto">
              <a:xfrm>
                <a:off x="4596"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36" name="AutoShape 36"/>
              <p:cNvSpPr>
                <a:spLocks noChangeArrowheads="1"/>
              </p:cNvSpPr>
              <p:nvPr/>
            </p:nvSpPr>
            <p:spPr bwMode="auto">
              <a:xfrm>
                <a:off x="4980" y="122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b1N-1</a:t>
                </a:r>
              </a:p>
            </p:txBody>
          </p:sp>
          <p:sp>
            <p:nvSpPr>
              <p:cNvPr id="1177637" name="AutoShape 37"/>
              <p:cNvSpPr>
                <a:spLocks noChangeArrowheads="1"/>
              </p:cNvSpPr>
              <p:nvPr/>
            </p:nvSpPr>
            <p:spPr bwMode="auto">
              <a:xfrm>
                <a:off x="2292"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b00</a:t>
                </a:r>
              </a:p>
            </p:txBody>
          </p:sp>
          <p:sp>
            <p:nvSpPr>
              <p:cNvPr id="1177638" name="AutoShape 38"/>
              <p:cNvSpPr>
                <a:spLocks noChangeArrowheads="1"/>
              </p:cNvSpPr>
              <p:nvPr/>
            </p:nvSpPr>
            <p:spPr bwMode="auto">
              <a:xfrm>
                <a:off x="2676" y="984"/>
                <a:ext cx="432" cy="288"/>
              </a:xfrm>
              <a:prstGeom prst="cube">
                <a:avLst>
                  <a:gd name="adj" fmla="val 25000"/>
                </a:avLst>
              </a:prstGeom>
              <a:solidFill>
                <a:schemeClr val="bg2"/>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b01</a:t>
                </a:r>
              </a:p>
            </p:txBody>
          </p:sp>
          <p:sp>
            <p:nvSpPr>
              <p:cNvPr id="1177639" name="AutoShape 39"/>
              <p:cNvSpPr>
                <a:spLocks noChangeArrowheads="1"/>
              </p:cNvSpPr>
              <p:nvPr/>
            </p:nvSpPr>
            <p:spPr bwMode="auto">
              <a:xfrm>
                <a:off x="3060"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b02</a:t>
                </a:r>
              </a:p>
            </p:txBody>
          </p:sp>
          <p:sp>
            <p:nvSpPr>
              <p:cNvPr id="1177640" name="AutoShape 40"/>
              <p:cNvSpPr>
                <a:spLocks noChangeArrowheads="1"/>
              </p:cNvSpPr>
              <p:nvPr/>
            </p:nvSpPr>
            <p:spPr bwMode="auto">
              <a:xfrm>
                <a:off x="3444"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b03</a:t>
                </a:r>
              </a:p>
            </p:txBody>
          </p:sp>
          <p:sp>
            <p:nvSpPr>
              <p:cNvPr id="1177641" name="AutoShape 41"/>
              <p:cNvSpPr>
                <a:spLocks noChangeArrowheads="1"/>
              </p:cNvSpPr>
              <p:nvPr/>
            </p:nvSpPr>
            <p:spPr bwMode="auto">
              <a:xfrm>
                <a:off x="3828"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42" name="AutoShape 42"/>
              <p:cNvSpPr>
                <a:spLocks noChangeArrowheads="1"/>
              </p:cNvSpPr>
              <p:nvPr/>
            </p:nvSpPr>
            <p:spPr bwMode="auto">
              <a:xfrm>
                <a:off x="4212"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43" name="AutoShape 43"/>
              <p:cNvSpPr>
                <a:spLocks noChangeArrowheads="1"/>
              </p:cNvSpPr>
              <p:nvPr/>
            </p:nvSpPr>
            <p:spPr bwMode="auto">
              <a:xfrm>
                <a:off x="4596"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44" name="AutoShape 44"/>
              <p:cNvSpPr>
                <a:spLocks noChangeArrowheads="1"/>
              </p:cNvSpPr>
              <p:nvPr/>
            </p:nvSpPr>
            <p:spPr bwMode="auto">
              <a:xfrm>
                <a:off x="4980" y="984"/>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b0N-1</a:t>
                </a:r>
              </a:p>
            </p:txBody>
          </p:sp>
          <p:sp>
            <p:nvSpPr>
              <p:cNvPr id="83039" name="Text Box 45"/>
              <p:cNvSpPr txBox="1">
                <a:spLocks noChangeArrowheads="1"/>
              </p:cNvSpPr>
              <p:nvPr/>
            </p:nvSpPr>
            <p:spPr bwMode="auto">
              <a:xfrm>
                <a:off x="288" y="1525"/>
                <a:ext cx="188" cy="212"/>
              </a:xfrm>
              <a:prstGeom prst="rect">
                <a:avLst/>
              </a:prstGeom>
              <a:noFill/>
              <a:ln w="12700">
                <a:noFill/>
                <a:miter lim="800000"/>
                <a:headEnd type="none" w="sm" len="sm"/>
                <a:tailEnd type="none" w="sm" len="sm"/>
              </a:ln>
            </p:spPr>
            <p:txBody>
              <a:bodyPr wrap="none">
                <a:spAutoFit/>
              </a:bodyPr>
              <a:lstStyle/>
              <a:p>
                <a:pPr algn="l"/>
                <a:r>
                  <a:rPr lang="en-US" altLang="zh-CN" sz="1600">
                    <a:solidFill>
                      <a:schemeClr val="tx2"/>
                    </a:solidFill>
                    <a:latin typeface="Arial" charset="0"/>
                    <a:cs typeface="Arial" charset="0"/>
                  </a:rPr>
                  <a:t>j </a:t>
                </a:r>
              </a:p>
            </p:txBody>
          </p:sp>
          <p:sp>
            <p:nvSpPr>
              <p:cNvPr id="83040" name="Line 46"/>
              <p:cNvSpPr>
                <a:spLocks noChangeShapeType="1"/>
              </p:cNvSpPr>
              <p:nvPr/>
            </p:nvSpPr>
            <p:spPr bwMode="auto">
              <a:xfrm>
                <a:off x="1908" y="1896"/>
                <a:ext cx="384" cy="0"/>
              </a:xfrm>
              <a:prstGeom prst="line">
                <a:avLst/>
              </a:prstGeom>
              <a:noFill/>
              <a:ln w="38100">
                <a:solidFill>
                  <a:schemeClr val="tx2"/>
                </a:solidFill>
                <a:round/>
                <a:headEnd type="none" w="sm" len="sm"/>
                <a:tailEnd type="triangle" w="med" len="med"/>
              </a:ln>
            </p:spPr>
            <p:txBody>
              <a:bodyPr wrap="none" anchor="ctr"/>
              <a:lstStyle/>
              <a:p>
                <a:endParaRPr lang="zh-CN" altLang="en-US"/>
              </a:p>
            </p:txBody>
          </p:sp>
          <p:sp>
            <p:nvSpPr>
              <p:cNvPr id="83041" name="Line 47"/>
              <p:cNvSpPr>
                <a:spLocks noChangeShapeType="1"/>
              </p:cNvSpPr>
              <p:nvPr/>
            </p:nvSpPr>
            <p:spPr bwMode="auto">
              <a:xfrm flipV="1">
                <a:off x="1864" y="1128"/>
                <a:ext cx="428" cy="172"/>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83042" name="Text Box 48"/>
              <p:cNvSpPr txBox="1">
                <a:spLocks noChangeArrowheads="1"/>
              </p:cNvSpPr>
              <p:nvPr/>
            </p:nvSpPr>
            <p:spPr bwMode="auto">
              <a:xfrm>
                <a:off x="3672" y="780"/>
                <a:ext cx="147" cy="192"/>
              </a:xfrm>
              <a:prstGeom prst="rect">
                <a:avLst/>
              </a:prstGeom>
              <a:noFill/>
              <a:ln w="12700">
                <a:noFill/>
                <a:miter lim="800000"/>
                <a:headEnd type="none" w="sm" len="sm"/>
                <a:tailEnd type="none" w="sm" len="sm"/>
              </a:ln>
            </p:spPr>
            <p:txBody>
              <a:bodyPr wrap="none">
                <a:spAutoFit/>
              </a:bodyPr>
              <a:lstStyle/>
              <a:p>
                <a:pPr algn="l"/>
                <a:r>
                  <a:rPr lang="en-US" altLang="zh-CN" sz="1400">
                    <a:latin typeface="Arial" charset="0"/>
                    <a:cs typeface="Arial" charset="0"/>
                  </a:rPr>
                  <a:t>j</a:t>
                </a:r>
              </a:p>
            </p:txBody>
          </p:sp>
          <p:sp>
            <p:nvSpPr>
              <p:cNvPr id="83043" name="Text Box 49"/>
              <p:cNvSpPr txBox="1">
                <a:spLocks noChangeArrowheads="1"/>
              </p:cNvSpPr>
              <p:nvPr/>
            </p:nvSpPr>
            <p:spPr bwMode="auto">
              <a:xfrm>
                <a:off x="1659" y="1214"/>
                <a:ext cx="204" cy="231"/>
              </a:xfrm>
              <a:prstGeom prst="rect">
                <a:avLst/>
              </a:prstGeom>
              <a:noFill/>
              <a:ln w="12700">
                <a:noFill/>
                <a:miter lim="800000"/>
                <a:headEnd type="none" w="sm" len="sm"/>
                <a:tailEnd type="none" w="sm" len="sm"/>
              </a:ln>
            </p:spPr>
            <p:txBody>
              <a:bodyPr wrap="none">
                <a:spAutoFit/>
              </a:bodyPr>
              <a:lstStyle/>
              <a:p>
                <a:pPr algn="l"/>
                <a:r>
                  <a:rPr lang="en-US" altLang="zh-CN" sz="1800">
                    <a:latin typeface="Arial" charset="0"/>
                    <a:cs typeface="Arial" charset="0"/>
                  </a:rPr>
                  <a:t>b</a:t>
                </a:r>
              </a:p>
            </p:txBody>
          </p:sp>
          <p:sp>
            <p:nvSpPr>
              <p:cNvPr id="83044" name="Text Box 50"/>
              <p:cNvSpPr txBox="1">
                <a:spLocks noChangeArrowheads="1"/>
              </p:cNvSpPr>
              <p:nvPr/>
            </p:nvSpPr>
            <p:spPr bwMode="auto">
              <a:xfrm>
                <a:off x="2045" y="1483"/>
                <a:ext cx="178" cy="192"/>
              </a:xfrm>
              <a:prstGeom prst="rect">
                <a:avLst/>
              </a:prstGeom>
              <a:noFill/>
              <a:ln w="12700">
                <a:noFill/>
                <a:miter lim="800000"/>
                <a:headEnd type="none" w="sm" len="sm"/>
                <a:tailEnd type="none" w="sm" len="sm"/>
              </a:ln>
            </p:spPr>
            <p:txBody>
              <a:bodyPr wrap="none">
                <a:spAutoFit/>
              </a:bodyPr>
              <a:lstStyle/>
              <a:p>
                <a:pPr algn="l"/>
                <a:r>
                  <a:rPr lang="en-US" altLang="zh-CN" sz="1400">
                    <a:latin typeface="Arial" charset="0"/>
                    <a:cs typeface="Arial" charset="0"/>
                  </a:rPr>
                  <a:t>k</a:t>
                </a:r>
              </a:p>
            </p:txBody>
          </p:sp>
        </p:grpSp>
        <p:sp>
          <p:nvSpPr>
            <p:cNvPr id="82998" name="Text Box 51"/>
            <p:cNvSpPr txBox="1">
              <a:spLocks noChangeArrowheads="1"/>
            </p:cNvSpPr>
            <p:nvPr/>
          </p:nvSpPr>
          <p:spPr bwMode="auto">
            <a:xfrm>
              <a:off x="144" y="1722"/>
              <a:ext cx="1872" cy="366"/>
            </a:xfrm>
            <a:prstGeom prst="rect">
              <a:avLst/>
            </a:prstGeom>
            <a:noFill/>
            <a:ln w="12700">
              <a:noFill/>
              <a:miter lim="800000"/>
              <a:headEnd/>
              <a:tailEnd/>
            </a:ln>
          </p:spPr>
          <p:txBody>
            <a:bodyPr wrap="none">
              <a:spAutoFit/>
            </a:bodyPr>
            <a:lstStyle/>
            <a:p>
              <a:pPr algn="l"/>
              <a:r>
                <a:rPr lang="en-US" altLang="zh-CN" sz="1600">
                  <a:solidFill>
                    <a:schemeClr val="tx2"/>
                  </a:solidFill>
                  <a:latin typeface="Arial" charset="0"/>
                  <a:cs typeface="Arial" charset="0"/>
                </a:rPr>
                <a:t>Fastest incremented index</a:t>
              </a:r>
            </a:p>
            <a:p>
              <a:pPr algn="l"/>
              <a:r>
                <a:rPr lang="en-US" altLang="zh-CN" sz="1600">
                  <a:solidFill>
                    <a:schemeClr val="tx2"/>
                  </a:solidFill>
                  <a:latin typeface="Arial" charset="0"/>
                  <a:cs typeface="Arial" charset="0"/>
                </a:rPr>
                <a:t>Consecutive memory access</a:t>
              </a:r>
            </a:p>
          </p:txBody>
        </p:sp>
      </p:grpSp>
      <p:grpSp>
        <p:nvGrpSpPr>
          <p:cNvPr id="82949" name="Group 52"/>
          <p:cNvGrpSpPr>
            <a:grpSpLocks/>
          </p:cNvGrpSpPr>
          <p:nvPr/>
        </p:nvGrpSpPr>
        <p:grpSpPr bwMode="auto">
          <a:xfrm>
            <a:off x="457200" y="1295400"/>
            <a:ext cx="8362950" cy="2243138"/>
            <a:chOff x="92" y="2381"/>
            <a:chExt cx="5268" cy="1413"/>
          </a:xfrm>
        </p:grpSpPr>
        <p:sp>
          <p:nvSpPr>
            <p:cNvPr id="1177653" name="AutoShape 53"/>
            <p:cNvSpPr>
              <a:spLocks noChangeArrowheads="1"/>
            </p:cNvSpPr>
            <p:nvPr/>
          </p:nvSpPr>
          <p:spPr bwMode="auto">
            <a:xfrm>
              <a:off x="2240"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aN-10</a:t>
              </a:r>
            </a:p>
          </p:txBody>
        </p:sp>
        <p:sp>
          <p:nvSpPr>
            <p:cNvPr id="1177654" name="AutoShape 54"/>
            <p:cNvSpPr>
              <a:spLocks noChangeArrowheads="1"/>
            </p:cNvSpPr>
            <p:nvPr/>
          </p:nvSpPr>
          <p:spPr bwMode="auto">
            <a:xfrm>
              <a:off x="2624"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55" name="AutoShape 55"/>
            <p:cNvSpPr>
              <a:spLocks noChangeArrowheads="1"/>
            </p:cNvSpPr>
            <p:nvPr/>
          </p:nvSpPr>
          <p:spPr bwMode="auto">
            <a:xfrm>
              <a:off x="3008"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56" name="AutoShape 56"/>
            <p:cNvSpPr>
              <a:spLocks noChangeArrowheads="1"/>
            </p:cNvSpPr>
            <p:nvPr/>
          </p:nvSpPr>
          <p:spPr bwMode="auto">
            <a:xfrm>
              <a:off x="3392"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57" name="AutoShape 57"/>
            <p:cNvSpPr>
              <a:spLocks noChangeArrowheads="1"/>
            </p:cNvSpPr>
            <p:nvPr/>
          </p:nvSpPr>
          <p:spPr bwMode="auto">
            <a:xfrm>
              <a:off x="3776"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58" name="AutoShape 58"/>
            <p:cNvSpPr>
              <a:spLocks noChangeArrowheads="1"/>
            </p:cNvSpPr>
            <p:nvPr/>
          </p:nvSpPr>
          <p:spPr bwMode="auto">
            <a:xfrm>
              <a:off x="4160"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59" name="AutoShape 59"/>
            <p:cNvSpPr>
              <a:spLocks noChangeArrowheads="1"/>
            </p:cNvSpPr>
            <p:nvPr/>
          </p:nvSpPr>
          <p:spPr bwMode="auto">
            <a:xfrm>
              <a:off x="4544"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60" name="AutoShape 60"/>
            <p:cNvSpPr>
              <a:spLocks noChangeArrowheads="1"/>
            </p:cNvSpPr>
            <p:nvPr/>
          </p:nvSpPr>
          <p:spPr bwMode="auto">
            <a:xfrm>
              <a:off x="4928" y="350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aN-1N-1</a:t>
              </a:r>
            </a:p>
          </p:txBody>
        </p:sp>
        <p:sp>
          <p:nvSpPr>
            <p:cNvPr id="1177661" name="AutoShape 61"/>
            <p:cNvSpPr>
              <a:spLocks noChangeArrowheads="1"/>
            </p:cNvSpPr>
            <p:nvPr/>
          </p:nvSpPr>
          <p:spPr bwMode="auto">
            <a:xfrm>
              <a:off x="2240"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ai0</a:t>
              </a:r>
            </a:p>
          </p:txBody>
        </p:sp>
        <p:sp>
          <p:nvSpPr>
            <p:cNvPr id="1177662" name="AutoShape 62"/>
            <p:cNvSpPr>
              <a:spLocks noChangeArrowheads="1"/>
            </p:cNvSpPr>
            <p:nvPr/>
          </p:nvSpPr>
          <p:spPr bwMode="auto">
            <a:xfrm>
              <a:off x="2624"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ai1</a:t>
              </a:r>
            </a:p>
          </p:txBody>
        </p:sp>
        <p:sp>
          <p:nvSpPr>
            <p:cNvPr id="1177663" name="AutoShape 63"/>
            <p:cNvSpPr>
              <a:spLocks noChangeArrowheads="1"/>
            </p:cNvSpPr>
            <p:nvPr/>
          </p:nvSpPr>
          <p:spPr bwMode="auto">
            <a:xfrm>
              <a:off x="3008"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ai2</a:t>
              </a:r>
            </a:p>
          </p:txBody>
        </p:sp>
        <p:sp>
          <p:nvSpPr>
            <p:cNvPr id="1177664" name="AutoShape 64"/>
            <p:cNvSpPr>
              <a:spLocks noChangeArrowheads="1"/>
            </p:cNvSpPr>
            <p:nvPr/>
          </p:nvSpPr>
          <p:spPr bwMode="auto">
            <a:xfrm>
              <a:off x="3392"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ai3</a:t>
              </a:r>
            </a:p>
          </p:txBody>
        </p:sp>
        <p:sp>
          <p:nvSpPr>
            <p:cNvPr id="1177665" name="AutoShape 65"/>
            <p:cNvSpPr>
              <a:spLocks noChangeArrowheads="1"/>
            </p:cNvSpPr>
            <p:nvPr/>
          </p:nvSpPr>
          <p:spPr bwMode="auto">
            <a:xfrm>
              <a:off x="3776"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66" name="AutoShape 66"/>
            <p:cNvSpPr>
              <a:spLocks noChangeArrowheads="1"/>
            </p:cNvSpPr>
            <p:nvPr/>
          </p:nvSpPr>
          <p:spPr bwMode="auto">
            <a:xfrm>
              <a:off x="4160"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67" name="AutoShape 67"/>
            <p:cNvSpPr>
              <a:spLocks noChangeArrowheads="1"/>
            </p:cNvSpPr>
            <p:nvPr/>
          </p:nvSpPr>
          <p:spPr bwMode="auto">
            <a:xfrm>
              <a:off x="4544"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FFFFFF"/>
                  </a:outerShdw>
                </a:effectLst>
                <a:latin typeface="Arial" charset="0"/>
                <a:cs typeface="Arial" charset="0"/>
              </a:endParaRPr>
            </a:p>
          </p:txBody>
        </p:sp>
        <p:sp>
          <p:nvSpPr>
            <p:cNvPr id="1177668" name="AutoShape 68"/>
            <p:cNvSpPr>
              <a:spLocks noChangeArrowheads="1"/>
            </p:cNvSpPr>
            <p:nvPr/>
          </p:nvSpPr>
          <p:spPr bwMode="auto">
            <a:xfrm>
              <a:off x="4928" y="3266"/>
              <a:ext cx="432" cy="288"/>
            </a:xfrm>
            <a:prstGeom prst="cube">
              <a:avLst>
                <a:gd name="adj" fmla="val 25000"/>
              </a:avLst>
            </a:prstGeom>
            <a:solidFill>
              <a:srgbClr val="52C13F"/>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FFFFFF"/>
                    </a:outerShdw>
                  </a:effectLst>
                  <a:latin typeface="Arial" charset="0"/>
                  <a:cs typeface="Arial" charset="0"/>
                </a:rPr>
                <a:t>aiN-1</a:t>
              </a:r>
            </a:p>
          </p:txBody>
        </p:sp>
        <p:sp>
          <p:nvSpPr>
            <p:cNvPr id="1177669" name="AutoShape 69"/>
            <p:cNvSpPr>
              <a:spLocks noChangeArrowheads="1"/>
            </p:cNvSpPr>
            <p:nvPr/>
          </p:nvSpPr>
          <p:spPr bwMode="auto">
            <a:xfrm>
              <a:off x="2240"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0" name="AutoShape 70"/>
            <p:cNvSpPr>
              <a:spLocks noChangeArrowheads="1"/>
            </p:cNvSpPr>
            <p:nvPr/>
          </p:nvSpPr>
          <p:spPr bwMode="auto">
            <a:xfrm>
              <a:off x="2624"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1" name="AutoShape 71"/>
            <p:cNvSpPr>
              <a:spLocks noChangeArrowheads="1"/>
            </p:cNvSpPr>
            <p:nvPr/>
          </p:nvSpPr>
          <p:spPr bwMode="auto">
            <a:xfrm>
              <a:off x="3008"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2" name="AutoShape 72"/>
            <p:cNvSpPr>
              <a:spLocks noChangeArrowheads="1"/>
            </p:cNvSpPr>
            <p:nvPr/>
          </p:nvSpPr>
          <p:spPr bwMode="auto">
            <a:xfrm>
              <a:off x="3392"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3" name="AutoShape 73"/>
            <p:cNvSpPr>
              <a:spLocks noChangeArrowheads="1"/>
            </p:cNvSpPr>
            <p:nvPr/>
          </p:nvSpPr>
          <p:spPr bwMode="auto">
            <a:xfrm>
              <a:off x="3776"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4" name="AutoShape 74"/>
            <p:cNvSpPr>
              <a:spLocks noChangeArrowheads="1"/>
            </p:cNvSpPr>
            <p:nvPr/>
          </p:nvSpPr>
          <p:spPr bwMode="auto">
            <a:xfrm>
              <a:off x="4160"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5" name="AutoShape 75"/>
            <p:cNvSpPr>
              <a:spLocks noChangeArrowheads="1"/>
            </p:cNvSpPr>
            <p:nvPr/>
          </p:nvSpPr>
          <p:spPr bwMode="auto">
            <a:xfrm>
              <a:off x="4544"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6" name="AutoShape 76"/>
            <p:cNvSpPr>
              <a:spLocks noChangeArrowheads="1"/>
            </p:cNvSpPr>
            <p:nvPr/>
          </p:nvSpPr>
          <p:spPr bwMode="auto">
            <a:xfrm>
              <a:off x="4928" y="302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77" name="AutoShape 77"/>
            <p:cNvSpPr>
              <a:spLocks noChangeArrowheads="1"/>
            </p:cNvSpPr>
            <p:nvPr/>
          </p:nvSpPr>
          <p:spPr bwMode="auto">
            <a:xfrm>
              <a:off x="2240"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a10</a:t>
              </a:r>
            </a:p>
          </p:txBody>
        </p:sp>
        <p:sp>
          <p:nvSpPr>
            <p:cNvPr id="1177678" name="AutoShape 78"/>
            <p:cNvSpPr>
              <a:spLocks noChangeArrowheads="1"/>
            </p:cNvSpPr>
            <p:nvPr/>
          </p:nvSpPr>
          <p:spPr bwMode="auto">
            <a:xfrm>
              <a:off x="2624"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a11</a:t>
              </a:r>
            </a:p>
          </p:txBody>
        </p:sp>
        <p:sp>
          <p:nvSpPr>
            <p:cNvPr id="1177679" name="AutoShape 79"/>
            <p:cNvSpPr>
              <a:spLocks noChangeArrowheads="1"/>
            </p:cNvSpPr>
            <p:nvPr/>
          </p:nvSpPr>
          <p:spPr bwMode="auto">
            <a:xfrm>
              <a:off x="3008"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a12</a:t>
              </a:r>
            </a:p>
          </p:txBody>
        </p:sp>
        <p:sp>
          <p:nvSpPr>
            <p:cNvPr id="1177680" name="AutoShape 80"/>
            <p:cNvSpPr>
              <a:spLocks noChangeArrowheads="1"/>
            </p:cNvSpPr>
            <p:nvPr/>
          </p:nvSpPr>
          <p:spPr bwMode="auto">
            <a:xfrm>
              <a:off x="3392"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a13</a:t>
              </a:r>
            </a:p>
          </p:txBody>
        </p:sp>
        <p:sp>
          <p:nvSpPr>
            <p:cNvPr id="1177681" name="AutoShape 81"/>
            <p:cNvSpPr>
              <a:spLocks noChangeArrowheads="1"/>
            </p:cNvSpPr>
            <p:nvPr/>
          </p:nvSpPr>
          <p:spPr bwMode="auto">
            <a:xfrm>
              <a:off x="3776"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82" name="AutoShape 82"/>
            <p:cNvSpPr>
              <a:spLocks noChangeArrowheads="1"/>
            </p:cNvSpPr>
            <p:nvPr/>
          </p:nvSpPr>
          <p:spPr bwMode="auto">
            <a:xfrm>
              <a:off x="4160"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83" name="AutoShape 83"/>
            <p:cNvSpPr>
              <a:spLocks noChangeArrowheads="1"/>
            </p:cNvSpPr>
            <p:nvPr/>
          </p:nvSpPr>
          <p:spPr bwMode="auto">
            <a:xfrm>
              <a:off x="4544"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84" name="AutoShape 84"/>
            <p:cNvSpPr>
              <a:spLocks noChangeArrowheads="1"/>
            </p:cNvSpPr>
            <p:nvPr/>
          </p:nvSpPr>
          <p:spPr bwMode="auto">
            <a:xfrm>
              <a:off x="4928" y="278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a1N-1</a:t>
              </a:r>
            </a:p>
          </p:txBody>
        </p:sp>
        <p:sp>
          <p:nvSpPr>
            <p:cNvPr id="1177685" name="AutoShape 85"/>
            <p:cNvSpPr>
              <a:spLocks noChangeArrowheads="1"/>
            </p:cNvSpPr>
            <p:nvPr/>
          </p:nvSpPr>
          <p:spPr bwMode="auto">
            <a:xfrm>
              <a:off x="2240"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a00</a:t>
              </a:r>
            </a:p>
          </p:txBody>
        </p:sp>
        <p:sp>
          <p:nvSpPr>
            <p:cNvPr id="1177686" name="AutoShape 86"/>
            <p:cNvSpPr>
              <a:spLocks noChangeArrowheads="1"/>
            </p:cNvSpPr>
            <p:nvPr/>
          </p:nvSpPr>
          <p:spPr bwMode="auto">
            <a:xfrm>
              <a:off x="2624"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a01</a:t>
              </a:r>
            </a:p>
          </p:txBody>
        </p:sp>
        <p:sp>
          <p:nvSpPr>
            <p:cNvPr id="1177687" name="AutoShape 87"/>
            <p:cNvSpPr>
              <a:spLocks noChangeArrowheads="1"/>
            </p:cNvSpPr>
            <p:nvPr/>
          </p:nvSpPr>
          <p:spPr bwMode="auto">
            <a:xfrm>
              <a:off x="3008"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a02</a:t>
              </a:r>
            </a:p>
          </p:txBody>
        </p:sp>
        <p:sp>
          <p:nvSpPr>
            <p:cNvPr id="1177688" name="AutoShape 88"/>
            <p:cNvSpPr>
              <a:spLocks noChangeArrowheads="1"/>
            </p:cNvSpPr>
            <p:nvPr/>
          </p:nvSpPr>
          <p:spPr bwMode="auto">
            <a:xfrm>
              <a:off x="3392"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a03</a:t>
              </a:r>
            </a:p>
          </p:txBody>
        </p:sp>
        <p:sp>
          <p:nvSpPr>
            <p:cNvPr id="1177689" name="AutoShape 89"/>
            <p:cNvSpPr>
              <a:spLocks noChangeArrowheads="1"/>
            </p:cNvSpPr>
            <p:nvPr/>
          </p:nvSpPr>
          <p:spPr bwMode="auto">
            <a:xfrm>
              <a:off x="3776"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90" name="AutoShape 90"/>
            <p:cNvSpPr>
              <a:spLocks noChangeArrowheads="1"/>
            </p:cNvSpPr>
            <p:nvPr/>
          </p:nvSpPr>
          <p:spPr bwMode="auto">
            <a:xfrm>
              <a:off x="4160"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91" name="AutoShape 91"/>
            <p:cNvSpPr>
              <a:spLocks noChangeArrowheads="1"/>
            </p:cNvSpPr>
            <p:nvPr/>
          </p:nvSpPr>
          <p:spPr bwMode="auto">
            <a:xfrm>
              <a:off x="4544"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endParaRPr lang="zh-CN" altLang="en-US" sz="1400">
                <a:effectLst>
                  <a:outerShdw blurRad="38100" dist="38100" dir="2700000" algn="tl">
                    <a:srgbClr val="C0C0C0"/>
                  </a:outerShdw>
                </a:effectLst>
                <a:latin typeface="Arial" charset="0"/>
                <a:cs typeface="Arial" charset="0"/>
              </a:endParaRPr>
            </a:p>
          </p:txBody>
        </p:sp>
        <p:sp>
          <p:nvSpPr>
            <p:cNvPr id="1177692" name="AutoShape 92"/>
            <p:cNvSpPr>
              <a:spLocks noChangeArrowheads="1"/>
            </p:cNvSpPr>
            <p:nvPr/>
          </p:nvSpPr>
          <p:spPr bwMode="auto">
            <a:xfrm>
              <a:off x="4928" y="2546"/>
              <a:ext cx="432" cy="288"/>
            </a:xfrm>
            <a:prstGeom prst="cube">
              <a:avLst>
                <a:gd name="adj" fmla="val 25000"/>
              </a:avLst>
            </a:prstGeom>
            <a:solidFill>
              <a:schemeClr val="bg1"/>
            </a:solidFill>
            <a:ln w="12700">
              <a:solidFill>
                <a:schemeClr val="tx1"/>
              </a:solidFill>
              <a:miter lim="800000"/>
              <a:headEnd type="none" w="sm" len="sm"/>
              <a:tailEnd/>
            </a:ln>
            <a:effectLst/>
          </p:spPr>
          <p:txBody>
            <a:bodyPr wrap="none" anchor="ctr"/>
            <a:lstStyle/>
            <a:p>
              <a:pPr>
                <a:defRPr/>
              </a:pPr>
              <a:r>
                <a:rPr lang="en-US" altLang="zh-CN" sz="1400">
                  <a:effectLst>
                    <a:outerShdw blurRad="38100" dist="38100" dir="2700000" algn="tl">
                      <a:srgbClr val="C0C0C0"/>
                    </a:outerShdw>
                  </a:effectLst>
                  <a:latin typeface="Arial" charset="0"/>
                  <a:cs typeface="Arial" charset="0"/>
                </a:rPr>
                <a:t>a0N-1</a:t>
              </a:r>
            </a:p>
          </p:txBody>
        </p:sp>
        <p:sp>
          <p:nvSpPr>
            <p:cNvPr id="82990" name="Text Box 93"/>
            <p:cNvSpPr txBox="1">
              <a:spLocks noChangeArrowheads="1"/>
            </p:cNvSpPr>
            <p:nvPr/>
          </p:nvSpPr>
          <p:spPr bwMode="auto">
            <a:xfrm>
              <a:off x="92" y="3152"/>
              <a:ext cx="187" cy="212"/>
            </a:xfrm>
            <a:prstGeom prst="rect">
              <a:avLst/>
            </a:prstGeom>
            <a:noFill/>
            <a:ln w="12700">
              <a:noFill/>
              <a:miter lim="800000"/>
              <a:headEnd type="none" w="sm" len="sm"/>
              <a:tailEnd type="none" w="sm" len="sm"/>
            </a:ln>
          </p:spPr>
          <p:txBody>
            <a:bodyPr wrap="none">
              <a:spAutoFit/>
            </a:bodyPr>
            <a:lstStyle/>
            <a:p>
              <a:pPr algn="l"/>
              <a:r>
                <a:rPr lang="en-US" altLang="zh-CN" sz="1600">
                  <a:solidFill>
                    <a:schemeClr val="tx2"/>
                  </a:solidFill>
                  <a:latin typeface="Arial" charset="0"/>
                  <a:cs typeface="Arial" charset="0"/>
                </a:rPr>
                <a:t>k</a:t>
              </a:r>
            </a:p>
          </p:txBody>
        </p:sp>
        <p:sp>
          <p:nvSpPr>
            <p:cNvPr id="82991" name="Line 94"/>
            <p:cNvSpPr>
              <a:spLocks noChangeShapeType="1"/>
            </p:cNvSpPr>
            <p:nvPr/>
          </p:nvSpPr>
          <p:spPr bwMode="auto">
            <a:xfrm flipV="1">
              <a:off x="1812" y="3516"/>
              <a:ext cx="432" cy="144"/>
            </a:xfrm>
            <a:prstGeom prst="line">
              <a:avLst/>
            </a:prstGeom>
            <a:noFill/>
            <a:ln w="38100">
              <a:solidFill>
                <a:schemeClr val="tx2"/>
              </a:solidFill>
              <a:round/>
              <a:headEnd type="none" w="sm" len="sm"/>
              <a:tailEnd type="triangle" w="med" len="med"/>
            </a:ln>
          </p:spPr>
          <p:txBody>
            <a:bodyPr wrap="none" anchor="ctr"/>
            <a:lstStyle/>
            <a:p>
              <a:endParaRPr lang="zh-CN" altLang="en-US"/>
            </a:p>
          </p:txBody>
        </p:sp>
        <p:sp>
          <p:nvSpPr>
            <p:cNvPr id="82992" name="Line 95"/>
            <p:cNvSpPr>
              <a:spLocks noChangeShapeType="1"/>
            </p:cNvSpPr>
            <p:nvPr/>
          </p:nvSpPr>
          <p:spPr bwMode="auto">
            <a:xfrm>
              <a:off x="1856" y="2690"/>
              <a:ext cx="384" cy="0"/>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82993" name="Text Box 96"/>
            <p:cNvSpPr txBox="1">
              <a:spLocks noChangeArrowheads="1"/>
            </p:cNvSpPr>
            <p:nvPr/>
          </p:nvSpPr>
          <p:spPr bwMode="auto">
            <a:xfrm>
              <a:off x="1616" y="2576"/>
              <a:ext cx="196" cy="231"/>
            </a:xfrm>
            <a:prstGeom prst="rect">
              <a:avLst/>
            </a:prstGeom>
            <a:noFill/>
            <a:ln w="12700">
              <a:noFill/>
              <a:miter lim="800000"/>
              <a:headEnd type="none" w="sm" len="sm"/>
              <a:tailEnd type="none" w="sm" len="sm"/>
            </a:ln>
          </p:spPr>
          <p:txBody>
            <a:bodyPr wrap="none">
              <a:spAutoFit/>
            </a:bodyPr>
            <a:lstStyle/>
            <a:p>
              <a:pPr algn="l"/>
              <a:r>
                <a:rPr lang="en-US" altLang="zh-CN" sz="1800">
                  <a:latin typeface="Arial" charset="0"/>
                  <a:cs typeface="Arial" charset="0"/>
                </a:rPr>
                <a:t>a</a:t>
              </a:r>
            </a:p>
          </p:txBody>
        </p:sp>
        <p:sp>
          <p:nvSpPr>
            <p:cNvPr id="82994" name="Text Box 97"/>
            <p:cNvSpPr txBox="1">
              <a:spLocks noChangeArrowheads="1"/>
            </p:cNvSpPr>
            <p:nvPr/>
          </p:nvSpPr>
          <p:spPr bwMode="auto">
            <a:xfrm>
              <a:off x="3676" y="2381"/>
              <a:ext cx="178" cy="192"/>
            </a:xfrm>
            <a:prstGeom prst="rect">
              <a:avLst/>
            </a:prstGeom>
            <a:noFill/>
            <a:ln w="12700">
              <a:noFill/>
              <a:miter lim="800000"/>
              <a:headEnd type="none" w="sm" len="sm"/>
              <a:tailEnd type="none" w="sm" len="sm"/>
            </a:ln>
          </p:spPr>
          <p:txBody>
            <a:bodyPr wrap="none">
              <a:spAutoFit/>
            </a:bodyPr>
            <a:lstStyle/>
            <a:p>
              <a:pPr algn="l"/>
              <a:r>
                <a:rPr lang="en-US" altLang="zh-CN" sz="1400">
                  <a:latin typeface="Arial" charset="0"/>
                  <a:cs typeface="Arial" charset="0"/>
                </a:rPr>
                <a:t>k</a:t>
              </a:r>
            </a:p>
          </p:txBody>
        </p:sp>
        <p:sp>
          <p:nvSpPr>
            <p:cNvPr id="82995" name="Text Box 98"/>
            <p:cNvSpPr txBox="1">
              <a:spLocks noChangeArrowheads="1"/>
            </p:cNvSpPr>
            <p:nvPr/>
          </p:nvSpPr>
          <p:spPr bwMode="auto">
            <a:xfrm>
              <a:off x="1979" y="3047"/>
              <a:ext cx="147" cy="192"/>
            </a:xfrm>
            <a:prstGeom prst="rect">
              <a:avLst/>
            </a:prstGeom>
            <a:noFill/>
            <a:ln w="12700">
              <a:noFill/>
              <a:miter lim="800000"/>
              <a:headEnd type="none" w="sm" len="sm"/>
              <a:tailEnd type="none" w="sm" len="sm"/>
            </a:ln>
          </p:spPr>
          <p:txBody>
            <a:bodyPr wrap="none">
              <a:spAutoFit/>
            </a:bodyPr>
            <a:lstStyle/>
            <a:p>
              <a:pPr algn="l"/>
              <a:r>
                <a:rPr lang="en-US" altLang="zh-CN" sz="1400">
                  <a:latin typeface="Arial" charset="0"/>
                  <a:cs typeface="Arial" charset="0"/>
                </a:rPr>
                <a:t>i</a:t>
              </a:r>
            </a:p>
          </p:txBody>
        </p:sp>
        <p:sp>
          <p:nvSpPr>
            <p:cNvPr id="82996" name="Text Box 99"/>
            <p:cNvSpPr txBox="1">
              <a:spLocks noChangeArrowheads="1"/>
            </p:cNvSpPr>
            <p:nvPr/>
          </p:nvSpPr>
          <p:spPr bwMode="auto">
            <a:xfrm>
              <a:off x="92" y="3378"/>
              <a:ext cx="1780" cy="366"/>
            </a:xfrm>
            <a:prstGeom prst="rect">
              <a:avLst/>
            </a:prstGeom>
            <a:noFill/>
            <a:ln w="12700">
              <a:noFill/>
              <a:miter lim="800000"/>
              <a:headEnd/>
              <a:tailEnd/>
            </a:ln>
          </p:spPr>
          <p:txBody>
            <a:bodyPr wrap="none">
              <a:spAutoFit/>
            </a:bodyPr>
            <a:lstStyle/>
            <a:p>
              <a:pPr algn="l"/>
              <a:r>
                <a:rPr lang="en-US" altLang="zh-CN" sz="1600">
                  <a:solidFill>
                    <a:schemeClr val="tx2"/>
                  </a:solidFill>
                  <a:latin typeface="Arial" charset="0"/>
                  <a:cs typeface="Arial" charset="0"/>
                </a:rPr>
                <a:t>Next fastest loop index</a:t>
              </a:r>
              <a:br>
                <a:rPr lang="en-US" altLang="zh-CN" sz="1600">
                  <a:solidFill>
                    <a:schemeClr val="tx2"/>
                  </a:solidFill>
                  <a:latin typeface="Arial" charset="0"/>
                  <a:cs typeface="Arial" charset="0"/>
                </a:rPr>
              </a:br>
              <a:r>
                <a:rPr lang="en-US" altLang="zh-CN" sz="1600">
                  <a:solidFill>
                    <a:schemeClr val="tx2"/>
                  </a:solidFill>
                  <a:latin typeface="Arial" charset="0"/>
                  <a:cs typeface="Arial" charset="0"/>
                </a:rPr>
                <a:t>Consecutive memory index</a:t>
              </a:r>
            </a:p>
          </p:txBody>
        </p:sp>
      </p:grpSp>
    </p:spTree>
    <p:custDataLst>
      <p:tags r:id="rId1"/>
    </p:custData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9,1173095294,C:\BobC\_Mission\__Intel Software College\Courses\__SVN\IntegratedArchitectureToolsPS\01 Integrated Hands on Architecture  Software Tools ver3.0.01.ppc"/>
</p:tagLst>
</file>

<file path=ppt/tags/tag2.xml><?xml version="1.0" encoding="utf-8"?>
<p:tagLst xmlns:a="http://schemas.openxmlformats.org/drawingml/2006/main" xmlns:r="http://schemas.openxmlformats.org/officeDocument/2006/relationships" xmlns:p="http://schemas.openxmlformats.org/presentationml/2006/main">
  <p:tag name="PPSNARRATION" val="50,1173095294,C:\BobC\_Mission\__Intel Software College\Courses\__SVN\IntegratedArchitectureToolsPS\01 Integrated Hands on Architecture  Software Tools ver3.0.01.ppc"/>
</p:tagLst>
</file>

<file path=ppt/tags/tag3.xml><?xml version="1.0" encoding="utf-8"?>
<p:tagLst xmlns:a="http://schemas.openxmlformats.org/drawingml/2006/main" xmlns:r="http://schemas.openxmlformats.org/officeDocument/2006/relationships" xmlns:p="http://schemas.openxmlformats.org/presentationml/2006/main">
  <p:tag name="PPSNARRATION" val="51,1173095294,C:\BobC\_Mission\__Intel Software College\Courses\__SVN\IntegratedArchitectureToolsPS\01 Integrated Hands on Architecture  Software Tools ver3.0.01.ppc"/>
</p:tagLst>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lg"/>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lg"/>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20668</TotalTime>
  <Words>5589</Words>
  <Application>Microsoft Office PowerPoint</Application>
  <PresentationFormat>全屏显示(4:3)</PresentationFormat>
  <Paragraphs>1173</Paragraphs>
  <Slides>101</Slides>
  <Notes>6</Notes>
  <HiddenSlides>9</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101</vt:i4>
      </vt:variant>
    </vt:vector>
  </HeadingPairs>
  <TitlesOfParts>
    <vt:vector size="116" baseType="lpstr">
      <vt:lpstr>MS PGothic</vt:lpstr>
      <vt:lpstr>黑体</vt:lpstr>
      <vt:lpstr>华文行楷</vt:lpstr>
      <vt:lpstr>楷体_GB2312</vt:lpstr>
      <vt:lpstr>宋体</vt:lpstr>
      <vt:lpstr>Arial</vt:lpstr>
      <vt:lpstr>Arial Black</vt:lpstr>
      <vt:lpstr>Courier New</vt:lpstr>
      <vt:lpstr>Tahoma</vt:lpstr>
      <vt:lpstr>Times New Roman</vt:lpstr>
      <vt:lpstr>Wingdings</vt:lpstr>
      <vt:lpstr>Pixel</vt:lpstr>
      <vt:lpstr>Image</vt:lpstr>
      <vt:lpstr>Visio</vt:lpstr>
      <vt:lpstr>公式</vt:lpstr>
      <vt:lpstr>PowerPoint 演示文稿</vt:lpstr>
      <vt:lpstr>计算机组织与结构</vt:lpstr>
      <vt:lpstr>计算机组织与结构</vt:lpstr>
      <vt:lpstr>PowerPoint 演示文稿</vt:lpstr>
      <vt:lpstr>PowerPoint 演示文稿</vt:lpstr>
      <vt:lpstr>PowerPoint 演示文稿</vt:lpstr>
      <vt:lpstr>PowerPoint 演示文稿</vt:lpstr>
      <vt:lpstr>一、发展经历</vt:lpstr>
      <vt:lpstr>Babbage Difference Engine 巴贝奇的差分机</vt:lpstr>
      <vt:lpstr>Babbage Difference Engine 巴贝奇的差分机</vt:lpstr>
      <vt:lpstr>ENIAC</vt:lpstr>
      <vt:lpstr>IBM 7030</vt:lpstr>
      <vt:lpstr>一、发展经历</vt:lpstr>
      <vt:lpstr>一、发展经历</vt:lpstr>
      <vt:lpstr>一、发展经历</vt:lpstr>
      <vt:lpstr>二、摩尔定律</vt:lpstr>
      <vt:lpstr>Fairchild Semiconductor Corporation</vt:lpstr>
      <vt:lpstr>二、摩尔定律</vt:lpstr>
      <vt:lpstr>二、摩尔定律</vt:lpstr>
      <vt:lpstr>二、摩尔定律</vt:lpstr>
      <vt:lpstr>二、摩尔定律</vt:lpstr>
      <vt:lpstr>二、摩尔定律</vt:lpstr>
      <vt:lpstr>PowerPoint 演示文稿</vt:lpstr>
      <vt:lpstr>PowerPoint 演示文稿</vt:lpstr>
      <vt:lpstr>实例</vt:lpstr>
      <vt:lpstr>实例</vt:lpstr>
      <vt:lpstr>实例</vt:lpstr>
      <vt:lpstr>实例</vt:lpstr>
      <vt:lpstr>实例</vt:lpstr>
      <vt:lpstr>一、硬件系统</vt:lpstr>
      <vt:lpstr>一、硬件系统</vt:lpstr>
      <vt:lpstr>一、硬件系统</vt:lpstr>
      <vt:lpstr>一、硬件系统</vt:lpstr>
      <vt:lpstr>一、硬件系统</vt:lpstr>
      <vt:lpstr>一、硬件系统</vt:lpstr>
      <vt:lpstr>二、软件系统</vt:lpstr>
      <vt:lpstr>PowerPoint 演示文稿</vt:lpstr>
      <vt:lpstr>一、计算机分层结构形式</vt:lpstr>
      <vt:lpstr>一、计算机分层结构形式</vt:lpstr>
      <vt:lpstr>PowerPoint 演示文稿</vt:lpstr>
      <vt:lpstr>二、计算机系统结构、组成与实现</vt:lpstr>
      <vt:lpstr>二、计算机系统结构、组成与实现</vt:lpstr>
      <vt:lpstr>二、计算机系统结构、组成与实现</vt:lpstr>
      <vt:lpstr>二、计算机系统结构、组成与实现</vt:lpstr>
      <vt:lpstr>二、计算机系统结构、组成与实现</vt:lpstr>
      <vt:lpstr>二、计算机系统结构、组成与实现</vt:lpstr>
      <vt:lpstr>PowerPoint 演示文稿</vt:lpstr>
      <vt:lpstr>一、计算机的分类</vt:lpstr>
      <vt:lpstr>一、计算机的分类</vt:lpstr>
      <vt:lpstr>一、计算机的分类</vt:lpstr>
      <vt:lpstr>一、计算机的分类</vt:lpstr>
      <vt:lpstr>一、计算机的分类</vt:lpstr>
      <vt:lpstr>一、计算机的分类</vt:lpstr>
      <vt:lpstr>一、计算机的分类</vt:lpstr>
      <vt:lpstr>二、计算机的性能描述</vt:lpstr>
      <vt:lpstr>（一）计算机系统配置</vt:lpstr>
      <vt:lpstr>（一）计算机系统配置</vt:lpstr>
      <vt:lpstr>（一）计算机系统配置</vt:lpstr>
      <vt:lpstr>（一）计算机系统配置</vt:lpstr>
      <vt:lpstr>（一）计算机系统配置</vt:lpstr>
      <vt:lpstr>（一）计算机系统配置</vt:lpstr>
      <vt:lpstr>（一）计算机系统配置</vt:lpstr>
      <vt:lpstr>（二）计算机的性能指标</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（三）用测试程序来测评计算机的性能</vt:lpstr>
      <vt:lpstr>（四）Amdahl定律</vt:lpstr>
      <vt:lpstr>吉恩·阿姆达尔：IBM大型机之父</vt:lpstr>
      <vt:lpstr>吉恩·阿姆达尔：IBM大型机之父</vt:lpstr>
      <vt:lpstr>吉恩·阿姆达尔：IBM大型机之父</vt:lpstr>
      <vt:lpstr>（四） Amdahl定律</vt:lpstr>
      <vt:lpstr>（四） Amdahl定律</vt:lpstr>
      <vt:lpstr>（四） Amdahl定律</vt:lpstr>
      <vt:lpstr>（四） Amdahl定律</vt:lpstr>
      <vt:lpstr>（四） Amdahl定律</vt:lpstr>
      <vt:lpstr>（四） Amdahl定律</vt:lpstr>
      <vt:lpstr>（四） Amdahl定律</vt:lpstr>
      <vt:lpstr>作业</vt:lpstr>
      <vt:lpstr>古斯塔夫森定律</vt:lpstr>
      <vt:lpstr>John L. Gustafson</vt:lpstr>
      <vt:lpstr>Amdahl 定律</vt:lpstr>
      <vt:lpstr>Amdahl 定律</vt:lpstr>
      <vt:lpstr>Amdahl 定律</vt:lpstr>
      <vt:lpstr>古斯塔夫森定律</vt:lpstr>
      <vt:lpstr>古斯塔夫森定律</vt:lpstr>
      <vt:lpstr>PowerPoint 演示文稿</vt:lpstr>
      <vt:lpstr>【例】比较下面两段程序：</vt:lpstr>
      <vt:lpstr>Cache effects</vt:lpstr>
      <vt:lpstr>Loop Interchange</vt:lpstr>
      <vt:lpstr>Unit Stride Memory Access (C/C++)</vt:lpstr>
      <vt:lpstr>Poor Cache Utilization - with Eggs</vt:lpstr>
      <vt:lpstr>Good Cache Utilization - with Eggs</vt:lpstr>
    </vt:vector>
  </TitlesOfParts>
  <Company>西安电子科技大学 计算机学院</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第1章 绪论</dc:subject>
  <dc:creator>车向泉</dc:creator>
  <cp:keywords>摩尔定律 层次结构 分类 Amdahl定律</cp:keywords>
  <dc:description>1.1 计算机的发展史_x000d_
1.2 计算机的基本组成_x000d_
1.3 计算机系统的组织结构_x000d_
1.4 计算机的分类及性能描述</dc:description>
  <cp:lastModifiedBy>车向泉</cp:lastModifiedBy>
  <cp:revision>808</cp:revision>
  <dcterms:created xsi:type="dcterms:W3CDTF">1601-01-01T00:00:00Z</dcterms:created>
  <dcterms:modified xsi:type="dcterms:W3CDTF">2017-02-25T03:40:04Z</dcterms:modified>
</cp:coreProperties>
</file>